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3"/>
  </p:notesMasterIdLst>
  <p:sldIdLst>
    <p:sldId id="256" r:id="rId2"/>
    <p:sldId id="262" r:id="rId3"/>
    <p:sldId id="261" r:id="rId4"/>
    <p:sldId id="263" r:id="rId5"/>
    <p:sldId id="257" r:id="rId6"/>
    <p:sldId id="258" r:id="rId7"/>
    <p:sldId id="259" r:id="rId8"/>
    <p:sldId id="260" r:id="rId9"/>
    <p:sldId id="264" r:id="rId10"/>
    <p:sldId id="265" r:id="rId11"/>
    <p:sldId id="266"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2T16:34:11.255"/>
    </inkml:context>
    <inkml:brush xml:id="br0">
      <inkml:brushProperty name="width" value="0.35" units="cm"/>
      <inkml:brushProperty name="height" value="0.35" units="cm"/>
      <inkml:brushProperty name="color" value="#F6630D"/>
    </inkml:brush>
  </inkml:definitions>
  <inkml:trace contextRef="#ctx0" brushRef="#br0">1 9 220,'0'0'548,"3"-8"112,0 25-868,6-9-664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10/4/2021</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8EC7B5F6-49A7-45D5-A141-1F479B4D18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45AA019A-A1D3-4AF9-93E7-B9A9F979A2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00" name="Slide Number Placeholder 3">
            <a:extLst>
              <a:ext uri="{FF2B5EF4-FFF2-40B4-BE49-F238E27FC236}">
                <a16:creationId xmlns:a16="http://schemas.microsoft.com/office/drawing/2014/main" id="{67B1E6F4-85B8-4008-8289-1540AAEBF8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F6E911-A800-4A50-B314-826912C983F8}" type="slidenum">
              <a:rPr lang="en-US" altLang="en-US" smtClean="0">
                <a:latin typeface="Arial" panose="020B0604020202020204" pitchFamily="34" charset="0"/>
              </a:rPr>
              <a:pPr>
                <a:spcBef>
                  <a:spcPct val="0"/>
                </a:spcBef>
              </a:pPr>
              <a:t>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8D5C8DB-37F8-41FF-8859-553273060BF7}" type="slidenum">
              <a:rPr lang="en-US" altLang="en-US" smtClean="0"/>
              <a:pPr>
                <a:defRPr/>
              </a:pPr>
              <a:t>3</a:t>
            </a:fld>
            <a:endParaRPr lang="en-US" altLang="en-US"/>
          </a:p>
        </p:txBody>
      </p:sp>
    </p:spTree>
    <p:extLst>
      <p:ext uri="{BB962C8B-B14F-4D97-AF65-F5344CB8AC3E}">
        <p14:creationId xmlns:p14="http://schemas.microsoft.com/office/powerpoint/2010/main" val="3127839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customXml" Target="../ink/ink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UCC Damages Seller Breach: Examples</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EDC50-0BB6-4484-B358-1C3E56153D6E}"/>
              </a:ext>
            </a:extLst>
          </p:cNvPr>
          <p:cNvSpPr>
            <a:spLocks noGrp="1"/>
          </p:cNvSpPr>
          <p:nvPr>
            <p:ph type="title"/>
          </p:nvPr>
        </p:nvSpPr>
        <p:spPr/>
        <p:txBody>
          <a:bodyPr/>
          <a:lstStyle/>
          <a:p>
            <a:r>
              <a:rPr lang="en-US" dirty="0"/>
              <a:t>So,</a:t>
            </a:r>
          </a:p>
        </p:txBody>
      </p:sp>
      <p:sp>
        <p:nvSpPr>
          <p:cNvPr id="3" name="Content Placeholder 2">
            <a:extLst>
              <a:ext uri="{FF2B5EF4-FFF2-40B4-BE49-F238E27FC236}">
                <a16:creationId xmlns:a16="http://schemas.microsoft.com/office/drawing/2014/main" id="{972CA867-CBFC-42DE-9D9E-93E946B8CF51}"/>
              </a:ext>
            </a:extLst>
          </p:cNvPr>
          <p:cNvSpPr>
            <a:spLocks noGrp="1"/>
          </p:cNvSpPr>
          <p:nvPr>
            <p:ph idx="1"/>
          </p:nvPr>
        </p:nvSpPr>
        <p:spPr/>
        <p:txBody>
          <a:bodyPr/>
          <a:lstStyle/>
          <a:p>
            <a:pPr marL="0" marR="0">
              <a:spcBef>
                <a:spcPts val="0"/>
              </a:spcBef>
              <a:spcAft>
                <a:spcPts val="0"/>
              </a:spcAft>
            </a:pPr>
            <a:r>
              <a:rPr lang="en-US" sz="3200" dirty="0">
                <a:effectLst/>
                <a:ea typeface="Times New Roman" panose="02020603050405020304" pitchFamily="18" charset="0"/>
                <a:cs typeface="Times New Roman" panose="02020603050405020304" pitchFamily="18" charset="0"/>
              </a:rPr>
              <a:t>2-712:  (CP – KP) + ID +CD</a:t>
            </a:r>
          </a:p>
          <a:p>
            <a:pPr marL="0" marR="0">
              <a:spcBef>
                <a:spcPts val="0"/>
              </a:spcBef>
              <a:spcAft>
                <a:spcPts val="0"/>
              </a:spcAft>
            </a:pPr>
            <a:r>
              <a:rPr lang="en-US" sz="3200" dirty="0">
                <a:effectLst/>
                <a:ea typeface="Times New Roman" panose="02020603050405020304" pitchFamily="18" charset="0"/>
                <a:cs typeface="Times New Roman" panose="02020603050405020304" pitchFamily="18" charset="0"/>
              </a:rPr>
              <a:t>2-713:  MP – KP + ID +CD</a:t>
            </a:r>
          </a:p>
          <a:p>
            <a:pPr marL="0" marR="0">
              <a:spcBef>
                <a:spcPts val="0"/>
              </a:spcBef>
              <a:spcAft>
                <a:spcPts val="0"/>
              </a:spcAft>
            </a:pPr>
            <a:r>
              <a:rPr lang="en-US" sz="3200" dirty="0">
                <a:effectLst/>
                <a:ea typeface="Times New Roman" panose="02020603050405020304" pitchFamily="18" charset="0"/>
                <a:cs typeface="Times New Roman" panose="02020603050405020304" pitchFamily="18" charset="0"/>
              </a:rPr>
              <a:t>2-714:  AP – AD + ID +CD</a:t>
            </a:r>
          </a:p>
          <a:p>
            <a:endParaRPr lang="en-US" dirty="0"/>
          </a:p>
        </p:txBody>
      </p:sp>
    </p:spTree>
    <p:extLst>
      <p:ext uri="{BB962C8B-B14F-4D97-AF65-F5344CB8AC3E}">
        <p14:creationId xmlns:p14="http://schemas.microsoft.com/office/powerpoint/2010/main" val="1040200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B24A4-85F7-4A25-832A-474DF67CC2F4}"/>
              </a:ext>
            </a:extLst>
          </p:cNvPr>
          <p:cNvSpPr>
            <a:spLocks noGrp="1"/>
          </p:cNvSpPr>
          <p:nvPr>
            <p:ph type="title"/>
          </p:nvPr>
        </p:nvSpPr>
        <p:spPr/>
        <p:txBody>
          <a:bodyPr/>
          <a:lstStyle/>
          <a:p>
            <a:r>
              <a:rPr lang="en-US" dirty="0"/>
              <a:t>Minus Expenses Saved</a:t>
            </a:r>
          </a:p>
        </p:txBody>
      </p:sp>
      <p:sp>
        <p:nvSpPr>
          <p:cNvPr id="3" name="Content Placeholder 2">
            <a:extLst>
              <a:ext uri="{FF2B5EF4-FFF2-40B4-BE49-F238E27FC236}">
                <a16:creationId xmlns:a16="http://schemas.microsoft.com/office/drawing/2014/main" id="{0C53179A-2E51-42C6-99BC-C7FA4FA6F34A}"/>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2-712:  (CP – KP) + ID +CD - ES</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2-713:  (MP – KP) + ID +CD - ES</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2-714:  (AP – AD) + ID +CD - ES</a:t>
            </a:r>
          </a:p>
          <a:p>
            <a:endParaRPr lang="en-US" dirty="0"/>
          </a:p>
        </p:txBody>
      </p:sp>
    </p:spTree>
    <p:extLst>
      <p:ext uri="{BB962C8B-B14F-4D97-AF65-F5344CB8AC3E}">
        <p14:creationId xmlns:p14="http://schemas.microsoft.com/office/powerpoint/2010/main" val="2001050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5E895C-501F-4AF2-A444-197FDFA1D01E}"/>
              </a:ext>
            </a:extLst>
          </p:cNvPr>
          <p:cNvSpPr/>
          <p:nvPr/>
        </p:nvSpPr>
        <p:spPr>
          <a:xfrm>
            <a:off x="68542" y="304800"/>
            <a:ext cx="8458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25ACD465-44E1-45CC-A5F2-976E4665A5FA}"/>
              </a:ext>
            </a:extLst>
          </p:cNvPr>
          <p:cNvSpPr txBox="1">
            <a:spLocks noChangeArrowheads="1"/>
          </p:cNvSpPr>
          <p:nvPr/>
        </p:nvSpPr>
        <p:spPr bwMode="auto">
          <a:xfrm>
            <a:off x="3352800" y="2286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Who Breached?</a:t>
            </a:r>
          </a:p>
        </p:txBody>
      </p:sp>
      <p:sp>
        <p:nvSpPr>
          <p:cNvPr id="3075" name="Line 5">
            <a:extLst>
              <a:ext uri="{FF2B5EF4-FFF2-40B4-BE49-F238E27FC236}">
                <a16:creationId xmlns:a16="http://schemas.microsoft.com/office/drawing/2014/main" id="{E7CFB060-6EA2-464D-A206-6B0B18E1D964}"/>
              </a:ext>
            </a:extLst>
          </p:cNvPr>
          <p:cNvSpPr>
            <a:spLocks noChangeShapeType="1"/>
          </p:cNvSpPr>
          <p:nvPr/>
        </p:nvSpPr>
        <p:spPr bwMode="auto">
          <a:xfrm flipH="1">
            <a:off x="1828800" y="609600"/>
            <a:ext cx="2057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6" name="Line 6">
            <a:extLst>
              <a:ext uri="{FF2B5EF4-FFF2-40B4-BE49-F238E27FC236}">
                <a16:creationId xmlns:a16="http://schemas.microsoft.com/office/drawing/2014/main" id="{5F6B72AB-CCF7-4E9C-8364-9C801EA6E2E7}"/>
              </a:ext>
            </a:extLst>
          </p:cNvPr>
          <p:cNvSpPr>
            <a:spLocks noChangeShapeType="1"/>
          </p:cNvSpPr>
          <p:nvPr/>
        </p:nvSpPr>
        <p:spPr bwMode="auto">
          <a:xfrm>
            <a:off x="4572000" y="685800"/>
            <a:ext cx="1828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Text Box 7">
            <a:extLst>
              <a:ext uri="{FF2B5EF4-FFF2-40B4-BE49-F238E27FC236}">
                <a16:creationId xmlns:a16="http://schemas.microsoft.com/office/drawing/2014/main" id="{780692A1-1BC5-4B0A-B978-73080C763812}"/>
              </a:ext>
            </a:extLst>
          </p:cNvPr>
          <p:cNvSpPr txBox="1">
            <a:spLocks noChangeArrowheads="1"/>
          </p:cNvSpPr>
          <p:nvPr/>
        </p:nvSpPr>
        <p:spPr bwMode="auto">
          <a:xfrm>
            <a:off x="1600200" y="1143000"/>
            <a:ext cx="106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Seller</a:t>
            </a:r>
          </a:p>
        </p:txBody>
      </p:sp>
      <p:sp>
        <p:nvSpPr>
          <p:cNvPr id="3078" name="Text Box 8">
            <a:extLst>
              <a:ext uri="{FF2B5EF4-FFF2-40B4-BE49-F238E27FC236}">
                <a16:creationId xmlns:a16="http://schemas.microsoft.com/office/drawing/2014/main" id="{E8B5673D-30FE-4A6C-BF01-B25042303691}"/>
              </a:ext>
            </a:extLst>
          </p:cNvPr>
          <p:cNvSpPr txBox="1">
            <a:spLocks noChangeArrowheads="1"/>
          </p:cNvSpPr>
          <p:nvPr/>
        </p:nvSpPr>
        <p:spPr bwMode="auto">
          <a:xfrm>
            <a:off x="2057400" y="2514600"/>
            <a:ext cx="23622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(Reasonable) cover?</a:t>
            </a:r>
          </a:p>
        </p:txBody>
      </p:sp>
      <p:sp>
        <p:nvSpPr>
          <p:cNvPr id="3079" name="Text Box 9">
            <a:extLst>
              <a:ext uri="{FF2B5EF4-FFF2-40B4-BE49-F238E27FC236}">
                <a16:creationId xmlns:a16="http://schemas.microsoft.com/office/drawing/2014/main" id="{604A3DD9-152E-4C96-884A-5D00461F188C}"/>
              </a:ext>
            </a:extLst>
          </p:cNvPr>
          <p:cNvSpPr txBox="1">
            <a:spLocks noChangeArrowheads="1"/>
          </p:cNvSpPr>
          <p:nvPr/>
        </p:nvSpPr>
        <p:spPr bwMode="auto">
          <a:xfrm>
            <a:off x="5562600" y="15240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Reasonable resale?</a:t>
            </a:r>
          </a:p>
        </p:txBody>
      </p:sp>
      <p:sp>
        <p:nvSpPr>
          <p:cNvPr id="3080" name="Text Box 11">
            <a:extLst>
              <a:ext uri="{FF2B5EF4-FFF2-40B4-BE49-F238E27FC236}">
                <a16:creationId xmlns:a16="http://schemas.microsoft.com/office/drawing/2014/main" id="{9E362199-ABB8-4211-95EF-59CF9FBC780E}"/>
              </a:ext>
            </a:extLst>
          </p:cNvPr>
          <p:cNvSpPr txBox="1">
            <a:spLocks noChangeArrowheads="1"/>
          </p:cNvSpPr>
          <p:nvPr/>
        </p:nvSpPr>
        <p:spPr bwMode="auto">
          <a:xfrm>
            <a:off x="6019800" y="1219200"/>
            <a:ext cx="106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Buyer</a:t>
            </a:r>
          </a:p>
        </p:txBody>
      </p:sp>
      <p:sp>
        <p:nvSpPr>
          <p:cNvPr id="3081" name="Line 13">
            <a:extLst>
              <a:ext uri="{FF2B5EF4-FFF2-40B4-BE49-F238E27FC236}">
                <a16:creationId xmlns:a16="http://schemas.microsoft.com/office/drawing/2014/main" id="{FC09D0C7-EED5-4A3A-86B2-17CDB9E72FAB}"/>
              </a:ext>
            </a:extLst>
          </p:cNvPr>
          <p:cNvSpPr>
            <a:spLocks noChangeShapeType="1"/>
          </p:cNvSpPr>
          <p:nvPr/>
        </p:nvSpPr>
        <p:spPr bwMode="auto">
          <a:xfrm flipH="1">
            <a:off x="2209800" y="2971800"/>
            <a:ext cx="685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Text Box 14">
            <a:extLst>
              <a:ext uri="{FF2B5EF4-FFF2-40B4-BE49-F238E27FC236}">
                <a16:creationId xmlns:a16="http://schemas.microsoft.com/office/drawing/2014/main" id="{2A1C3252-028E-4F18-BC5C-84B153FB0B3C}"/>
              </a:ext>
            </a:extLst>
          </p:cNvPr>
          <p:cNvSpPr txBox="1">
            <a:spLocks noChangeArrowheads="1"/>
          </p:cNvSpPr>
          <p:nvPr/>
        </p:nvSpPr>
        <p:spPr bwMode="auto">
          <a:xfrm>
            <a:off x="1828800" y="3338513"/>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83" name="Text Box 15">
            <a:extLst>
              <a:ext uri="{FF2B5EF4-FFF2-40B4-BE49-F238E27FC236}">
                <a16:creationId xmlns:a16="http://schemas.microsoft.com/office/drawing/2014/main" id="{F188CB29-65CB-4020-9881-45A001290F87}"/>
              </a:ext>
            </a:extLst>
          </p:cNvPr>
          <p:cNvSpPr txBox="1">
            <a:spLocks noChangeArrowheads="1"/>
          </p:cNvSpPr>
          <p:nvPr/>
        </p:nvSpPr>
        <p:spPr bwMode="auto">
          <a:xfrm>
            <a:off x="1676400" y="3795713"/>
            <a:ext cx="1066800"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2-712</a:t>
            </a:r>
          </a:p>
          <a:p>
            <a:pPr eaLnBrk="1" hangingPunct="1">
              <a:spcBef>
                <a:spcPct val="50000"/>
              </a:spcBef>
              <a:buFontTx/>
              <a:buNone/>
            </a:pPr>
            <a:r>
              <a:rPr lang="en-US" altLang="en-US" sz="1800"/>
              <a:t>CP - KP</a:t>
            </a:r>
          </a:p>
        </p:txBody>
      </p:sp>
      <p:sp>
        <p:nvSpPr>
          <p:cNvPr id="3084" name="Line 16">
            <a:extLst>
              <a:ext uri="{FF2B5EF4-FFF2-40B4-BE49-F238E27FC236}">
                <a16:creationId xmlns:a16="http://schemas.microsoft.com/office/drawing/2014/main" id="{B1471282-90F1-4A0B-960C-21421447C3C2}"/>
              </a:ext>
            </a:extLst>
          </p:cNvPr>
          <p:cNvSpPr>
            <a:spLocks noChangeShapeType="1"/>
          </p:cNvSpPr>
          <p:nvPr/>
        </p:nvSpPr>
        <p:spPr bwMode="auto">
          <a:xfrm>
            <a:off x="3429000" y="3048000"/>
            <a:ext cx="609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5" name="Text Box 17">
            <a:extLst>
              <a:ext uri="{FF2B5EF4-FFF2-40B4-BE49-F238E27FC236}">
                <a16:creationId xmlns:a16="http://schemas.microsoft.com/office/drawing/2014/main" id="{0A6A9BE3-02DD-47C5-A3FD-F3F344F8EA39}"/>
              </a:ext>
            </a:extLst>
          </p:cNvPr>
          <p:cNvSpPr txBox="1">
            <a:spLocks noChangeArrowheads="1"/>
          </p:cNvSpPr>
          <p:nvPr/>
        </p:nvSpPr>
        <p:spPr bwMode="auto">
          <a:xfrm>
            <a:off x="3810000" y="34290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086" name="Text Box 18">
            <a:extLst>
              <a:ext uri="{FF2B5EF4-FFF2-40B4-BE49-F238E27FC236}">
                <a16:creationId xmlns:a16="http://schemas.microsoft.com/office/drawing/2014/main" id="{2DC23227-F60C-428F-B17F-F917A563D540}"/>
              </a:ext>
            </a:extLst>
          </p:cNvPr>
          <p:cNvSpPr txBox="1">
            <a:spLocks noChangeArrowheads="1"/>
          </p:cNvSpPr>
          <p:nvPr/>
        </p:nvSpPr>
        <p:spPr bwMode="auto">
          <a:xfrm>
            <a:off x="3581400" y="3795713"/>
            <a:ext cx="1066800"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2-713</a:t>
            </a:r>
          </a:p>
          <a:p>
            <a:pPr eaLnBrk="1" hangingPunct="1">
              <a:spcBef>
                <a:spcPct val="50000"/>
              </a:spcBef>
              <a:buFontTx/>
              <a:buNone/>
            </a:pPr>
            <a:r>
              <a:rPr lang="en-US" altLang="en-US" sz="1800" dirty="0"/>
              <a:t>MP - KP</a:t>
            </a:r>
          </a:p>
        </p:txBody>
      </p:sp>
      <p:sp>
        <p:nvSpPr>
          <p:cNvPr id="3087" name="Line 19">
            <a:extLst>
              <a:ext uri="{FF2B5EF4-FFF2-40B4-BE49-F238E27FC236}">
                <a16:creationId xmlns:a16="http://schemas.microsoft.com/office/drawing/2014/main" id="{6C864F95-439A-456D-B83F-7FE01D59B7A8}"/>
              </a:ext>
            </a:extLst>
          </p:cNvPr>
          <p:cNvSpPr>
            <a:spLocks noChangeShapeType="1"/>
          </p:cNvSpPr>
          <p:nvPr/>
        </p:nvSpPr>
        <p:spPr bwMode="auto">
          <a:xfrm flipH="1">
            <a:off x="5257800" y="1905000"/>
            <a:ext cx="685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Text Box 20">
            <a:extLst>
              <a:ext uri="{FF2B5EF4-FFF2-40B4-BE49-F238E27FC236}">
                <a16:creationId xmlns:a16="http://schemas.microsoft.com/office/drawing/2014/main" id="{285E9B7E-4EF5-49B6-AB54-090E5B0C5DD7}"/>
              </a:ext>
            </a:extLst>
          </p:cNvPr>
          <p:cNvSpPr txBox="1">
            <a:spLocks noChangeArrowheads="1"/>
          </p:cNvSpPr>
          <p:nvPr/>
        </p:nvSpPr>
        <p:spPr bwMode="auto">
          <a:xfrm>
            <a:off x="4876800" y="22860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089" name="Text Box 21">
            <a:extLst>
              <a:ext uri="{FF2B5EF4-FFF2-40B4-BE49-F238E27FC236}">
                <a16:creationId xmlns:a16="http://schemas.microsoft.com/office/drawing/2014/main" id="{2C8594E3-CE5A-4A1C-9BA1-CF294F39772E}"/>
              </a:ext>
            </a:extLst>
          </p:cNvPr>
          <p:cNvSpPr txBox="1">
            <a:spLocks noChangeArrowheads="1"/>
          </p:cNvSpPr>
          <p:nvPr/>
        </p:nvSpPr>
        <p:spPr bwMode="auto">
          <a:xfrm>
            <a:off x="4724400" y="2743200"/>
            <a:ext cx="10668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2-706</a:t>
            </a:r>
          </a:p>
          <a:p>
            <a:pPr eaLnBrk="1" hangingPunct="1">
              <a:spcBef>
                <a:spcPct val="50000"/>
              </a:spcBef>
              <a:buFontTx/>
              <a:buNone/>
            </a:pPr>
            <a:r>
              <a:rPr lang="en-US" altLang="en-US" sz="1800"/>
              <a:t>KP - RP</a:t>
            </a:r>
          </a:p>
        </p:txBody>
      </p:sp>
      <p:sp>
        <p:nvSpPr>
          <p:cNvPr id="3090" name="Line 22">
            <a:extLst>
              <a:ext uri="{FF2B5EF4-FFF2-40B4-BE49-F238E27FC236}">
                <a16:creationId xmlns:a16="http://schemas.microsoft.com/office/drawing/2014/main" id="{DFE48EF4-6650-40D3-87B5-85F16D5C888A}"/>
              </a:ext>
            </a:extLst>
          </p:cNvPr>
          <p:cNvSpPr>
            <a:spLocks noChangeShapeType="1"/>
          </p:cNvSpPr>
          <p:nvPr/>
        </p:nvSpPr>
        <p:spPr bwMode="auto">
          <a:xfrm>
            <a:off x="6629400" y="1905000"/>
            <a:ext cx="609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1" name="Text Box 23">
            <a:extLst>
              <a:ext uri="{FF2B5EF4-FFF2-40B4-BE49-F238E27FC236}">
                <a16:creationId xmlns:a16="http://schemas.microsoft.com/office/drawing/2014/main" id="{88301BA4-E9E3-40B3-AFBD-A7DE60F4CFA0}"/>
              </a:ext>
            </a:extLst>
          </p:cNvPr>
          <p:cNvSpPr txBox="1">
            <a:spLocks noChangeArrowheads="1"/>
          </p:cNvSpPr>
          <p:nvPr/>
        </p:nvSpPr>
        <p:spPr bwMode="auto">
          <a:xfrm>
            <a:off x="7086600" y="23622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092" name="Text Box 24">
            <a:extLst>
              <a:ext uri="{FF2B5EF4-FFF2-40B4-BE49-F238E27FC236}">
                <a16:creationId xmlns:a16="http://schemas.microsoft.com/office/drawing/2014/main" id="{2A553897-CFBF-4400-B0EA-8373FBAA1B42}"/>
              </a:ext>
            </a:extLst>
          </p:cNvPr>
          <p:cNvSpPr txBox="1">
            <a:spLocks noChangeArrowheads="1"/>
          </p:cNvSpPr>
          <p:nvPr/>
        </p:nvSpPr>
        <p:spPr bwMode="auto">
          <a:xfrm>
            <a:off x="6858000" y="2743200"/>
            <a:ext cx="1752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2-708(1) OK?</a:t>
            </a:r>
          </a:p>
        </p:txBody>
      </p:sp>
      <p:sp>
        <p:nvSpPr>
          <p:cNvPr id="3093" name="Line 25">
            <a:extLst>
              <a:ext uri="{FF2B5EF4-FFF2-40B4-BE49-F238E27FC236}">
                <a16:creationId xmlns:a16="http://schemas.microsoft.com/office/drawing/2014/main" id="{F6AD2628-26D0-4A9B-8CD0-FD349176C7F7}"/>
              </a:ext>
            </a:extLst>
          </p:cNvPr>
          <p:cNvSpPr>
            <a:spLocks noChangeShapeType="1"/>
          </p:cNvSpPr>
          <p:nvPr/>
        </p:nvSpPr>
        <p:spPr bwMode="auto">
          <a:xfrm flipH="1">
            <a:off x="6477000" y="3200400"/>
            <a:ext cx="685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Text Box 26">
            <a:extLst>
              <a:ext uri="{FF2B5EF4-FFF2-40B4-BE49-F238E27FC236}">
                <a16:creationId xmlns:a16="http://schemas.microsoft.com/office/drawing/2014/main" id="{65CCA6CC-3C1F-4CA7-88EC-AB54DED03CFF}"/>
              </a:ext>
            </a:extLst>
          </p:cNvPr>
          <p:cNvSpPr txBox="1">
            <a:spLocks noChangeArrowheads="1"/>
          </p:cNvSpPr>
          <p:nvPr/>
        </p:nvSpPr>
        <p:spPr bwMode="auto">
          <a:xfrm>
            <a:off x="6019800" y="3733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Yes</a:t>
            </a:r>
          </a:p>
        </p:txBody>
      </p:sp>
      <p:sp>
        <p:nvSpPr>
          <p:cNvPr id="3095" name="Text Box 27">
            <a:extLst>
              <a:ext uri="{FF2B5EF4-FFF2-40B4-BE49-F238E27FC236}">
                <a16:creationId xmlns:a16="http://schemas.microsoft.com/office/drawing/2014/main" id="{86BF8E22-1125-4F5C-8DEA-855AD93FF6B3}"/>
              </a:ext>
            </a:extLst>
          </p:cNvPr>
          <p:cNvSpPr txBox="1">
            <a:spLocks noChangeArrowheads="1"/>
          </p:cNvSpPr>
          <p:nvPr/>
        </p:nvSpPr>
        <p:spPr bwMode="auto">
          <a:xfrm>
            <a:off x="5867400" y="4191000"/>
            <a:ext cx="10668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2-708(1)</a:t>
            </a:r>
          </a:p>
          <a:p>
            <a:pPr eaLnBrk="1" hangingPunct="1">
              <a:spcBef>
                <a:spcPct val="50000"/>
              </a:spcBef>
              <a:buFontTx/>
              <a:buNone/>
            </a:pPr>
            <a:r>
              <a:rPr lang="en-US" altLang="en-US" sz="1800" dirty="0"/>
              <a:t>KP - MP</a:t>
            </a:r>
          </a:p>
        </p:txBody>
      </p:sp>
      <p:sp>
        <p:nvSpPr>
          <p:cNvPr id="3096" name="Text Box 28">
            <a:extLst>
              <a:ext uri="{FF2B5EF4-FFF2-40B4-BE49-F238E27FC236}">
                <a16:creationId xmlns:a16="http://schemas.microsoft.com/office/drawing/2014/main" id="{C1C9F186-8B0F-43C4-8263-422CD8E309C4}"/>
              </a:ext>
            </a:extLst>
          </p:cNvPr>
          <p:cNvSpPr txBox="1">
            <a:spLocks noChangeArrowheads="1"/>
          </p:cNvSpPr>
          <p:nvPr/>
        </p:nvSpPr>
        <p:spPr bwMode="auto">
          <a:xfrm>
            <a:off x="8001000" y="3733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097" name="Text Box 29">
            <a:extLst>
              <a:ext uri="{FF2B5EF4-FFF2-40B4-BE49-F238E27FC236}">
                <a16:creationId xmlns:a16="http://schemas.microsoft.com/office/drawing/2014/main" id="{AFEBFF9E-6776-489F-9FF5-B3DC9DC96C24}"/>
              </a:ext>
            </a:extLst>
          </p:cNvPr>
          <p:cNvSpPr txBox="1">
            <a:spLocks noChangeArrowheads="1"/>
          </p:cNvSpPr>
          <p:nvPr/>
        </p:nvSpPr>
        <p:spPr bwMode="auto">
          <a:xfrm>
            <a:off x="7772400" y="4191000"/>
            <a:ext cx="13716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2-708(2)</a:t>
            </a:r>
          </a:p>
          <a:p>
            <a:pPr eaLnBrk="1" hangingPunct="1">
              <a:spcBef>
                <a:spcPct val="50000"/>
              </a:spcBef>
              <a:buFontTx/>
              <a:buNone/>
            </a:pPr>
            <a:r>
              <a:rPr lang="en-US" altLang="en-US" sz="1800"/>
              <a:t>Lost profits</a:t>
            </a:r>
          </a:p>
        </p:txBody>
      </p:sp>
      <p:sp>
        <p:nvSpPr>
          <p:cNvPr id="3098" name="Line 30">
            <a:extLst>
              <a:ext uri="{FF2B5EF4-FFF2-40B4-BE49-F238E27FC236}">
                <a16:creationId xmlns:a16="http://schemas.microsoft.com/office/drawing/2014/main" id="{C90867D1-C537-4A20-ACD8-0AFB8F70DCFE}"/>
              </a:ext>
            </a:extLst>
          </p:cNvPr>
          <p:cNvSpPr>
            <a:spLocks noChangeShapeType="1"/>
          </p:cNvSpPr>
          <p:nvPr/>
        </p:nvSpPr>
        <p:spPr bwMode="auto">
          <a:xfrm>
            <a:off x="7696200" y="3276600"/>
            <a:ext cx="609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9" name="AutoShape 31">
            <a:extLst>
              <a:ext uri="{FF2B5EF4-FFF2-40B4-BE49-F238E27FC236}">
                <a16:creationId xmlns:a16="http://schemas.microsoft.com/office/drawing/2014/main" id="{E5C1C1D2-5E48-4289-B8C1-1E3625E4B79B}"/>
              </a:ext>
            </a:extLst>
          </p:cNvPr>
          <p:cNvSpPr>
            <a:spLocks/>
          </p:cNvSpPr>
          <p:nvPr/>
        </p:nvSpPr>
        <p:spPr bwMode="auto">
          <a:xfrm>
            <a:off x="6934200" y="2362200"/>
            <a:ext cx="609600" cy="381000"/>
          </a:xfrm>
          <a:prstGeom prst="borderCallout2">
            <a:avLst>
              <a:gd name="adj1" fmla="val 30000"/>
              <a:gd name="adj2" fmla="val -12500"/>
              <a:gd name="adj3" fmla="val 30000"/>
              <a:gd name="adj4" fmla="val -87759"/>
              <a:gd name="adj5" fmla="val 782500"/>
              <a:gd name="adj6" fmla="val -332032"/>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3100" name="Text Box 32">
            <a:extLst>
              <a:ext uri="{FF2B5EF4-FFF2-40B4-BE49-F238E27FC236}">
                <a16:creationId xmlns:a16="http://schemas.microsoft.com/office/drawing/2014/main" id="{6EDAE6B0-5862-407A-83D9-44B90C97FAA5}"/>
              </a:ext>
            </a:extLst>
          </p:cNvPr>
          <p:cNvSpPr txBox="1">
            <a:spLocks noChangeArrowheads="1"/>
          </p:cNvSpPr>
          <p:nvPr/>
        </p:nvSpPr>
        <p:spPr bwMode="auto">
          <a:xfrm>
            <a:off x="3124200" y="5410200"/>
            <a:ext cx="2514600" cy="120173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resale</a:t>
            </a:r>
          </a:p>
          <a:p>
            <a:pPr eaLnBrk="1" hangingPunct="1">
              <a:spcBef>
                <a:spcPct val="50000"/>
              </a:spcBef>
              <a:buFontTx/>
              <a:buNone/>
            </a:pPr>
            <a:r>
              <a:rPr lang="en-US" altLang="en-US" sz="1800"/>
              <a:t>Lost volume seller</a:t>
            </a:r>
          </a:p>
          <a:p>
            <a:pPr eaLnBrk="1" hangingPunct="1">
              <a:spcBef>
                <a:spcPct val="50000"/>
              </a:spcBef>
              <a:buFontTx/>
              <a:buNone/>
            </a:pPr>
            <a:r>
              <a:rPr lang="en-US" altLang="en-US" sz="1800"/>
              <a:t>Unreasonable resale</a:t>
            </a:r>
          </a:p>
        </p:txBody>
      </p:sp>
      <p:sp>
        <p:nvSpPr>
          <p:cNvPr id="3101" name="Text Box 36">
            <a:extLst>
              <a:ext uri="{FF2B5EF4-FFF2-40B4-BE49-F238E27FC236}">
                <a16:creationId xmlns:a16="http://schemas.microsoft.com/office/drawing/2014/main" id="{5B86EE09-94BD-411C-87F9-EBC84409D160}"/>
              </a:ext>
            </a:extLst>
          </p:cNvPr>
          <p:cNvSpPr txBox="1">
            <a:spLocks noChangeArrowheads="1"/>
          </p:cNvSpPr>
          <p:nvPr/>
        </p:nvSpPr>
        <p:spPr bwMode="auto">
          <a:xfrm>
            <a:off x="1104900" y="1329571"/>
            <a:ext cx="6324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Goods accepted?</a:t>
            </a:r>
          </a:p>
        </p:txBody>
      </p:sp>
      <p:sp>
        <p:nvSpPr>
          <p:cNvPr id="3102" name="Line 37">
            <a:extLst>
              <a:ext uri="{FF2B5EF4-FFF2-40B4-BE49-F238E27FC236}">
                <a16:creationId xmlns:a16="http://schemas.microsoft.com/office/drawing/2014/main" id="{E6B5B650-444F-4E31-B384-0F8C7C3DA432}"/>
              </a:ext>
            </a:extLst>
          </p:cNvPr>
          <p:cNvSpPr>
            <a:spLocks noChangeShapeType="1"/>
          </p:cNvSpPr>
          <p:nvPr/>
        </p:nvSpPr>
        <p:spPr bwMode="auto">
          <a:xfrm>
            <a:off x="2209800" y="1752600"/>
            <a:ext cx="6096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3" name="Text Box 38">
            <a:extLst>
              <a:ext uri="{FF2B5EF4-FFF2-40B4-BE49-F238E27FC236}">
                <a16:creationId xmlns:a16="http://schemas.microsoft.com/office/drawing/2014/main" id="{32DE2651-FF97-4641-A44F-682E69046C84}"/>
              </a:ext>
            </a:extLst>
          </p:cNvPr>
          <p:cNvSpPr txBox="1">
            <a:spLocks noChangeArrowheads="1"/>
          </p:cNvSpPr>
          <p:nvPr/>
        </p:nvSpPr>
        <p:spPr bwMode="auto">
          <a:xfrm>
            <a:off x="2667000" y="1828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3104" name="Line 39">
            <a:extLst>
              <a:ext uri="{FF2B5EF4-FFF2-40B4-BE49-F238E27FC236}">
                <a16:creationId xmlns:a16="http://schemas.microsoft.com/office/drawing/2014/main" id="{BD4DA3EC-2988-4E18-A5BB-3A67DFE6D7AA}"/>
              </a:ext>
            </a:extLst>
          </p:cNvPr>
          <p:cNvSpPr>
            <a:spLocks noChangeShapeType="1"/>
          </p:cNvSpPr>
          <p:nvPr/>
        </p:nvSpPr>
        <p:spPr bwMode="auto">
          <a:xfrm flipH="1">
            <a:off x="1143000" y="1752600"/>
            <a:ext cx="685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5" name="Text Box 41">
            <a:extLst>
              <a:ext uri="{FF2B5EF4-FFF2-40B4-BE49-F238E27FC236}">
                <a16:creationId xmlns:a16="http://schemas.microsoft.com/office/drawing/2014/main" id="{6D692B63-3D94-44E0-8F99-F0B907066239}"/>
              </a:ext>
            </a:extLst>
          </p:cNvPr>
          <p:cNvSpPr txBox="1">
            <a:spLocks noChangeArrowheads="1"/>
          </p:cNvSpPr>
          <p:nvPr/>
        </p:nvSpPr>
        <p:spPr bwMode="auto">
          <a:xfrm>
            <a:off x="838200" y="1828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3106" name="Text Box 42">
            <a:extLst>
              <a:ext uri="{FF2B5EF4-FFF2-40B4-BE49-F238E27FC236}">
                <a16:creationId xmlns:a16="http://schemas.microsoft.com/office/drawing/2014/main" id="{E2595F0D-5E26-47C4-9843-A15A3A0B3A7F}"/>
              </a:ext>
            </a:extLst>
          </p:cNvPr>
          <p:cNvSpPr txBox="1">
            <a:spLocks noChangeArrowheads="1"/>
          </p:cNvSpPr>
          <p:nvPr/>
        </p:nvSpPr>
        <p:spPr bwMode="auto">
          <a:xfrm>
            <a:off x="609600" y="2362200"/>
            <a:ext cx="10668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2-714</a:t>
            </a:r>
          </a:p>
          <a:p>
            <a:pPr eaLnBrk="1" hangingPunct="1">
              <a:spcBef>
                <a:spcPct val="50000"/>
              </a:spcBef>
              <a:buFontTx/>
              <a:buNone/>
            </a:pPr>
            <a:r>
              <a:rPr lang="en-US" altLang="en-US" sz="1800" dirty="0"/>
              <a:t>AP - AD</a:t>
            </a:r>
          </a:p>
        </p:txBody>
      </p:sp>
      <mc:AlternateContent xmlns:mc="http://schemas.openxmlformats.org/markup-compatibility/2006" xmlns:p14="http://schemas.microsoft.com/office/powerpoint/2010/main">
        <mc:Choice Requires="p14">
          <p:contentPart p14:bwMode="auto" r:id="rId3">
            <p14:nvContentPartPr>
              <p14:cNvPr id="14" name="Ink 13">
                <a:extLst>
                  <a:ext uri="{FF2B5EF4-FFF2-40B4-BE49-F238E27FC236}">
                    <a16:creationId xmlns:a16="http://schemas.microsoft.com/office/drawing/2014/main" id="{32248ED4-47A2-4C14-989B-E06ED2FB13BD}"/>
                  </a:ext>
                </a:extLst>
              </p14:cNvPr>
              <p14:cNvContentPartPr/>
              <p14:nvPr/>
            </p14:nvContentPartPr>
            <p14:xfrm>
              <a:off x="-1232978" y="2149193"/>
              <a:ext cx="6120" cy="9360"/>
            </p14:xfrm>
          </p:contentPart>
        </mc:Choice>
        <mc:Fallback xmlns="">
          <p:pic>
            <p:nvPicPr>
              <p:cNvPr id="14" name="Ink 13">
                <a:extLst>
                  <a:ext uri="{FF2B5EF4-FFF2-40B4-BE49-F238E27FC236}">
                    <a16:creationId xmlns:a16="http://schemas.microsoft.com/office/drawing/2014/main" id="{32248ED4-47A2-4C14-989B-E06ED2FB13BD}"/>
                  </a:ext>
                </a:extLst>
              </p:cNvPr>
              <p:cNvPicPr/>
              <p:nvPr/>
            </p:nvPicPr>
            <p:blipFill>
              <a:blip r:embed="rId8"/>
              <a:stretch>
                <a:fillRect/>
              </a:stretch>
            </p:blipFill>
            <p:spPr>
              <a:xfrm>
                <a:off x="-1295618" y="2086553"/>
                <a:ext cx="131760" cy="135000"/>
              </a:xfrm>
              <a:prstGeom prst="rect">
                <a:avLst/>
              </a:prstGeom>
            </p:spPr>
          </p:pic>
        </mc:Fallback>
      </mc:AlternateContent>
      <p:sp>
        <p:nvSpPr>
          <p:cNvPr id="4" name="TextBox 3">
            <a:extLst>
              <a:ext uri="{FF2B5EF4-FFF2-40B4-BE49-F238E27FC236}">
                <a16:creationId xmlns:a16="http://schemas.microsoft.com/office/drawing/2014/main" id="{1DBDE701-F5C4-4F2E-8FA6-88203729661C}"/>
              </a:ext>
            </a:extLst>
          </p:cNvPr>
          <p:cNvSpPr txBox="1"/>
          <p:nvPr/>
        </p:nvSpPr>
        <p:spPr>
          <a:xfrm>
            <a:off x="190500" y="5171360"/>
            <a:ext cx="2667000" cy="1477328"/>
          </a:xfrm>
          <a:prstGeom prst="rect">
            <a:avLst/>
          </a:prstGeom>
          <a:noFill/>
          <a:ln>
            <a:solidFill>
              <a:srgbClr val="002060"/>
            </a:solidFill>
          </a:ln>
        </p:spPr>
        <p:txBody>
          <a:bodyPr wrap="square" rtlCol="0">
            <a:spAutoFit/>
          </a:bodyPr>
          <a:lstStyle/>
          <a:p>
            <a:r>
              <a:rPr lang="en-US" sz="1800" dirty="0">
                <a:effectLst/>
                <a:latin typeface="Verdana" panose="020B0604030504040204" pitchFamily="34" charset="0"/>
                <a:ea typeface="Times New Roman" panose="02020603050405020304" pitchFamily="18" charset="0"/>
              </a:rPr>
              <a:t>Cover is the reasonable purchase in good faith without unreasonably delay of substitute goods.</a:t>
            </a:r>
            <a:endParaRPr lang="en-US"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E6430-2EA8-435F-BC50-C13528C14C12}"/>
              </a:ext>
            </a:extLst>
          </p:cNvPr>
          <p:cNvSpPr>
            <a:spLocks noGrp="1"/>
          </p:cNvSpPr>
          <p:nvPr>
            <p:ph type="title"/>
          </p:nvPr>
        </p:nvSpPr>
        <p:spPr/>
        <p:txBody>
          <a:bodyPr/>
          <a:lstStyle/>
          <a:p>
            <a:r>
              <a:rPr lang="en-US" dirty="0"/>
              <a:t>Hair Gel 1</a:t>
            </a:r>
          </a:p>
        </p:txBody>
      </p:sp>
      <p:sp>
        <p:nvSpPr>
          <p:cNvPr id="3" name="Content Placeholder 2">
            <a:extLst>
              <a:ext uri="{FF2B5EF4-FFF2-40B4-BE49-F238E27FC236}">
                <a16:creationId xmlns:a16="http://schemas.microsoft.com/office/drawing/2014/main" id="{F331DE77-C20F-481A-8779-1375E3FB1F6E}"/>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rPr>
              <a:t>I have a contract with you to sell you 1000 tubes of hair gel at $2 a tube.  You can resell the tubes at $4 a tube. I don't deliver. You buy replacement tubes at $3 a tube (the best deal you can get).</a:t>
            </a:r>
          </a:p>
          <a:p>
            <a:pPr marL="0" marR="0" indent="0">
              <a:spcBef>
                <a:spcPts val="0"/>
              </a:spcBef>
              <a:spcAft>
                <a:spcPts val="0"/>
              </a:spcAft>
              <a:buNone/>
            </a:pPr>
            <a:r>
              <a:rPr lang="en-US" sz="2800" dirty="0">
                <a:effectLst/>
                <a:ea typeface="Times New Roman" panose="02020603050405020304" pitchFamily="18" charset="0"/>
              </a:rPr>
              <a:t> </a:t>
            </a:r>
          </a:p>
          <a:p>
            <a:pPr marL="0" marR="0">
              <a:spcBef>
                <a:spcPts val="0"/>
              </a:spcBef>
              <a:spcAft>
                <a:spcPts val="0"/>
              </a:spcAft>
            </a:pPr>
            <a:r>
              <a:rPr lang="en-US" sz="2800" dirty="0">
                <a:ea typeface="Times New Roman" panose="02020603050405020304" pitchFamily="18" charset="0"/>
              </a:rPr>
              <a:t>You</a:t>
            </a:r>
            <a:r>
              <a:rPr lang="en-US" sz="2800" dirty="0">
                <a:effectLst/>
                <a:ea typeface="Times New Roman" panose="02020603050405020304" pitchFamily="18" charset="0"/>
              </a:rPr>
              <a:t> get 2-712, Cover Price – Contract Price = $3000 - $2000</a:t>
            </a:r>
          </a:p>
          <a:p>
            <a:pPr marL="0" marR="0">
              <a:spcBef>
                <a:spcPts val="0"/>
              </a:spcBef>
              <a:spcAft>
                <a:spcPts val="0"/>
              </a:spcAft>
            </a:pPr>
            <a:r>
              <a:rPr lang="en-US" sz="2800" dirty="0">
                <a:ea typeface="Times New Roman" panose="02020603050405020304" pitchFamily="18" charset="0"/>
              </a:rPr>
              <a:t>(a) True</a:t>
            </a:r>
          </a:p>
          <a:p>
            <a:pPr marL="0" marR="0">
              <a:spcBef>
                <a:spcPts val="0"/>
              </a:spcBef>
              <a:spcAft>
                <a:spcPts val="0"/>
              </a:spcAft>
            </a:pPr>
            <a:r>
              <a:rPr lang="en-US" sz="2800" dirty="0">
                <a:effectLst/>
                <a:ea typeface="Times New Roman" panose="02020603050405020304" pitchFamily="18" charset="0"/>
              </a:rPr>
              <a:t>(b) False</a:t>
            </a: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593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5D02-ECCE-469C-B4C9-C81F67D75886}"/>
              </a:ext>
            </a:extLst>
          </p:cNvPr>
          <p:cNvSpPr>
            <a:spLocks noGrp="1"/>
          </p:cNvSpPr>
          <p:nvPr>
            <p:ph type="title"/>
          </p:nvPr>
        </p:nvSpPr>
        <p:spPr/>
        <p:txBody>
          <a:bodyPr/>
          <a:lstStyle/>
          <a:p>
            <a:r>
              <a:rPr lang="en-US" dirty="0"/>
              <a:t>Hair Gel 2</a:t>
            </a:r>
          </a:p>
        </p:txBody>
      </p:sp>
      <p:sp>
        <p:nvSpPr>
          <p:cNvPr id="3" name="Content Placeholder 2">
            <a:extLst>
              <a:ext uri="{FF2B5EF4-FFF2-40B4-BE49-F238E27FC236}">
                <a16:creationId xmlns:a16="http://schemas.microsoft.com/office/drawing/2014/main" id="{CAB2FFAB-3B32-4469-BA8B-4F7906FB0B68}"/>
              </a:ext>
            </a:extLst>
          </p:cNvPr>
          <p:cNvSpPr>
            <a:spLocks noGrp="1"/>
          </p:cNvSpPr>
          <p:nvPr>
            <p:ph idx="1"/>
          </p:nvPr>
        </p:nvSpPr>
        <p:spPr/>
        <p:txBody>
          <a:bodyPr/>
          <a:lstStyle/>
          <a:p>
            <a:r>
              <a:rPr lang="en-US" sz="3200" dirty="0">
                <a:effectLst/>
                <a:ea typeface="Times New Roman" panose="02020603050405020304" pitchFamily="18" charset="0"/>
              </a:rPr>
              <a:t>I have a contract with you to sell you 1000 tubes of hair gel at $2 a tube.  You can resell the tubes at $4 a tube. I don't deliver. You buy replacement tubes at $6 when the market price is $3.</a:t>
            </a:r>
          </a:p>
          <a:p>
            <a:r>
              <a:rPr lang="en-US" sz="3200" dirty="0">
                <a:ea typeface="Times New Roman" panose="02020603050405020304" pitchFamily="18" charset="0"/>
              </a:rPr>
              <a:t>You</a:t>
            </a:r>
            <a:r>
              <a:rPr lang="en-US" sz="3200" dirty="0">
                <a:effectLst/>
                <a:ea typeface="Times New Roman" panose="02020603050405020304" pitchFamily="18" charset="0"/>
              </a:rPr>
              <a:t> get 2-712, Cover Price – Contract Price = $6000 - $2000.</a:t>
            </a:r>
          </a:p>
          <a:p>
            <a:endParaRPr lang="en-US" dirty="0"/>
          </a:p>
        </p:txBody>
      </p:sp>
    </p:spTree>
    <p:extLst>
      <p:ext uri="{BB962C8B-B14F-4D97-AF65-F5344CB8AC3E}">
        <p14:creationId xmlns:p14="http://schemas.microsoft.com/office/powerpoint/2010/main" val="221296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6D4A4-E3D9-4190-A391-9B943FDD11BB}"/>
              </a:ext>
            </a:extLst>
          </p:cNvPr>
          <p:cNvSpPr>
            <a:spLocks noGrp="1"/>
          </p:cNvSpPr>
          <p:nvPr>
            <p:ph type="title"/>
          </p:nvPr>
        </p:nvSpPr>
        <p:spPr/>
        <p:txBody>
          <a:bodyPr/>
          <a:lstStyle/>
          <a:p>
            <a:r>
              <a:rPr lang="en-US" dirty="0"/>
              <a:t>Basic Furniture and </a:t>
            </a:r>
            <a:r>
              <a:rPr lang="en-US" dirty="0" err="1"/>
              <a:t>SleepAway</a:t>
            </a:r>
            <a:r>
              <a:rPr lang="en-US" dirty="0"/>
              <a:t> </a:t>
            </a:r>
          </a:p>
        </p:txBody>
      </p:sp>
      <p:sp>
        <p:nvSpPr>
          <p:cNvPr id="3" name="Content Placeholder 2">
            <a:extLst>
              <a:ext uri="{FF2B5EF4-FFF2-40B4-BE49-F238E27FC236}">
                <a16:creationId xmlns:a16="http://schemas.microsoft.com/office/drawing/2014/main" id="{372835E6-A9BB-4100-92E4-5EA875D9691D}"/>
              </a:ext>
            </a:extLst>
          </p:cNvPr>
          <p:cNvSpPr>
            <a:spLocks noGrp="1"/>
          </p:cNvSpPr>
          <p:nvPr>
            <p:ph idx="1"/>
          </p:nvPr>
        </p:nvSpPr>
        <p:spPr>
          <a:xfrm>
            <a:off x="491412" y="1383426"/>
            <a:ext cx="8229600" cy="4530725"/>
          </a:xfrm>
        </p:spPr>
        <p:txBody>
          <a:bodyPr/>
          <a:lstStyle/>
          <a:p>
            <a:pPr marL="0" marR="0" indent="0">
              <a:spcBef>
                <a:spcPts val="0"/>
              </a:spcBef>
              <a:spcAft>
                <a:spcPts val="0"/>
              </a:spcAft>
              <a:buNone/>
            </a:pPr>
            <a:r>
              <a:rPr lang="en-US" sz="2400" dirty="0">
                <a:effectLst/>
                <a:ea typeface="Times New Roman" panose="02020603050405020304" pitchFamily="18" charset="0"/>
                <a:cs typeface="Times New Roman" panose="02020603050405020304" pitchFamily="18" charset="0"/>
              </a:rPr>
              <a:t>Basic Furniture purchased 1000 </a:t>
            </a:r>
            <a:r>
              <a:rPr lang="en-US" sz="2400" dirty="0" err="1">
                <a:effectLst/>
                <a:ea typeface="Times New Roman" panose="02020603050405020304" pitchFamily="18" charset="0"/>
                <a:cs typeface="Times New Roman" panose="02020603050405020304" pitchFamily="18" charset="0"/>
              </a:rPr>
              <a:t>TuckAway</a:t>
            </a:r>
            <a:r>
              <a:rPr lang="en-US" sz="2400" dirty="0">
                <a:effectLst/>
                <a:ea typeface="Times New Roman" panose="02020603050405020304" pitchFamily="18" charset="0"/>
                <a:cs typeface="Times New Roman" panose="02020603050405020304" pitchFamily="18" charset="0"/>
              </a:rPr>
              <a:t> sofas with Grade B fabric at $400 a sofa from </a:t>
            </a:r>
            <a:r>
              <a:rPr lang="en-US" sz="2400" dirty="0" err="1">
                <a:effectLst/>
                <a:ea typeface="Times New Roman" panose="02020603050405020304" pitchFamily="18" charset="0"/>
                <a:cs typeface="Times New Roman" panose="02020603050405020304" pitchFamily="18" charset="0"/>
              </a:rPr>
              <a:t>SleepAway</a:t>
            </a:r>
            <a:r>
              <a:rPr lang="en-US" sz="2400" dirty="0">
                <a:effectLst/>
                <a:ea typeface="Times New Roman" panose="02020603050405020304" pitchFamily="18" charset="0"/>
                <a:cs typeface="Times New Roman" panose="02020603050405020304" pitchFamily="18" charset="0"/>
              </a:rPr>
              <a:t>. At the same time, Basic is negotiating with High End Hotel to resell the sofas to them at </a:t>
            </a:r>
            <a:r>
              <a:rPr lang="en-US" sz="2400" b="1" dirty="0">
                <a:effectLst/>
                <a:ea typeface="Times New Roman" panose="02020603050405020304" pitchFamily="18" charset="0"/>
                <a:cs typeface="Times New Roman" panose="02020603050405020304" pitchFamily="18" charset="0"/>
              </a:rPr>
              <a:t>$700 a sofa</a:t>
            </a:r>
            <a:r>
              <a:rPr lang="en-US" sz="2400" dirty="0">
                <a:effectLst/>
                <a:ea typeface="Times New Roman" panose="02020603050405020304" pitchFamily="18" charset="0"/>
                <a:cs typeface="Times New Roman" panose="02020603050405020304" pitchFamily="18" charset="0"/>
              </a:rPr>
              <a:t>. Before the negotiations with High End are concluded, </a:t>
            </a:r>
            <a:r>
              <a:rPr lang="en-US" sz="2400" b="1" dirty="0" err="1">
                <a:effectLst/>
                <a:ea typeface="Times New Roman" panose="02020603050405020304" pitchFamily="18" charset="0"/>
                <a:cs typeface="Times New Roman" panose="02020603050405020304" pitchFamily="18" charset="0"/>
              </a:rPr>
              <a:t>SleepAway</a:t>
            </a:r>
            <a:r>
              <a:rPr lang="en-US" sz="2400" b="1" dirty="0">
                <a:effectLst/>
                <a:ea typeface="Times New Roman" panose="02020603050405020304" pitchFamily="18" charset="0"/>
                <a:cs typeface="Times New Roman" panose="02020603050405020304" pitchFamily="18" charset="0"/>
              </a:rPr>
              <a:t> breaches the contract by refusing to deliver the sofas.  </a:t>
            </a:r>
            <a:r>
              <a:rPr lang="en-US" sz="2400" dirty="0">
                <a:effectLst/>
                <a:ea typeface="Times New Roman" panose="02020603050405020304" pitchFamily="18" charset="0"/>
                <a:cs typeface="Times New Roman" panose="02020603050405020304" pitchFamily="18" charset="0"/>
              </a:rPr>
              <a:t>Basic bought 1000 sofa beds from another supplier at $450 a sofa</a:t>
            </a:r>
            <a:r>
              <a:rPr lang="en-US" sz="2400" dirty="0">
                <a:ea typeface="Times New Roman" panose="02020603050405020304" pitchFamily="18" charset="0"/>
                <a:cs typeface="Times New Roman" panose="02020603050405020304" pitchFamily="18" charset="0"/>
              </a:rPr>
              <a:t>, </a:t>
            </a:r>
            <a:r>
              <a:rPr lang="en-US" sz="2400" b="1" dirty="0">
                <a:ea typeface="Times New Roman" panose="02020603050405020304" pitchFamily="18" charset="0"/>
                <a:cs typeface="Times New Roman" panose="02020603050405020304" pitchFamily="18" charset="0"/>
              </a:rPr>
              <a:t>the best deal they could get.</a:t>
            </a:r>
            <a:r>
              <a:rPr lang="en-US" sz="2400" b="1" dirty="0">
                <a:effectLst/>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rPr>
              <a:t>The sofa beds were essentially the same as the </a:t>
            </a:r>
            <a:r>
              <a:rPr lang="en-US" sz="2400" dirty="0" err="1">
                <a:effectLst/>
                <a:ea typeface="Times New Roman" panose="02020603050405020304" pitchFamily="18" charset="0"/>
                <a:cs typeface="Times New Roman" panose="02020603050405020304" pitchFamily="18" charset="0"/>
              </a:rPr>
              <a:t>TuckAways</a:t>
            </a:r>
            <a:r>
              <a:rPr lang="en-US" sz="2400" dirty="0">
                <a:effectLst/>
                <a:ea typeface="Times New Roman" panose="02020603050405020304" pitchFamily="18" charset="0"/>
                <a:cs typeface="Times New Roman" panose="02020603050405020304" pitchFamily="18" charset="0"/>
              </a:rPr>
              <a:t> except they had Grade A fabric. </a:t>
            </a: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What measure of damages is correct?  </a:t>
            </a: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(a) 2-712:  CP - KP</a:t>
            </a: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(b) 2-713:  MP - KP</a:t>
            </a:r>
          </a:p>
          <a:p>
            <a:pPr marL="0" marR="0">
              <a:spcBef>
                <a:spcPts val="0"/>
              </a:spcBef>
              <a:spcAft>
                <a:spcPts val="0"/>
              </a:spcAft>
            </a:pPr>
            <a:r>
              <a:rPr lang="en-US" sz="2400" dirty="0">
                <a:ea typeface="Times New Roman" panose="02020603050405020304" pitchFamily="18" charset="0"/>
                <a:cs typeface="Times New Roman" panose="02020603050405020304" pitchFamily="18" charset="0"/>
              </a:rPr>
              <a:t>(c) </a:t>
            </a:r>
            <a:r>
              <a:rPr lang="en-US" sz="2400" dirty="0">
                <a:effectLst/>
                <a:ea typeface="Times New Roman" panose="02020603050405020304" pitchFamily="18" charset="0"/>
                <a:cs typeface="Times New Roman" panose="02020603050405020304" pitchFamily="18" charset="0"/>
              </a:rPr>
              <a:t>2-714:  AP – AD</a:t>
            </a:r>
          </a:p>
          <a:p>
            <a:endParaRPr lang="en-US" dirty="0"/>
          </a:p>
        </p:txBody>
      </p:sp>
    </p:spTree>
    <p:extLst>
      <p:ext uri="{BB962C8B-B14F-4D97-AF65-F5344CB8AC3E}">
        <p14:creationId xmlns:p14="http://schemas.microsoft.com/office/powerpoint/2010/main" val="1704114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B68E8-FCDA-4188-86DF-F76FBF079BE0}"/>
              </a:ext>
            </a:extLst>
          </p:cNvPr>
          <p:cNvSpPr>
            <a:spLocks noGrp="1"/>
          </p:cNvSpPr>
          <p:nvPr>
            <p:ph type="title"/>
          </p:nvPr>
        </p:nvSpPr>
        <p:spPr/>
        <p:txBody>
          <a:bodyPr/>
          <a:lstStyle/>
          <a:p>
            <a:r>
              <a:rPr lang="en-US" dirty="0"/>
              <a:t>The Gift Shop</a:t>
            </a:r>
          </a:p>
        </p:txBody>
      </p:sp>
      <p:sp>
        <p:nvSpPr>
          <p:cNvPr id="3" name="Content Placeholder 2">
            <a:extLst>
              <a:ext uri="{FF2B5EF4-FFF2-40B4-BE49-F238E27FC236}">
                <a16:creationId xmlns:a16="http://schemas.microsoft.com/office/drawing/2014/main" id="{50DB4CEF-1280-4ACE-8B26-AAF3BD64F528}"/>
              </a:ext>
            </a:extLst>
          </p:cNvPr>
          <p:cNvSpPr>
            <a:spLocks noGrp="1"/>
          </p:cNvSpPr>
          <p:nvPr>
            <p:ph idx="1"/>
          </p:nvPr>
        </p:nvSpPr>
        <p:spPr/>
        <p:txBody>
          <a:bodyPr/>
          <a:lstStyle/>
          <a:p>
            <a:pPr marL="0" marR="0" indent="0">
              <a:spcBef>
                <a:spcPts val="0"/>
              </a:spcBef>
              <a:spcAft>
                <a:spcPts val="0"/>
              </a:spcAft>
              <a:buNone/>
            </a:pPr>
            <a:r>
              <a:rPr lang="en-US" sz="2000" dirty="0">
                <a:effectLst/>
                <a:ea typeface="Times New Roman" panose="02020603050405020304" pitchFamily="18" charset="0"/>
                <a:cs typeface="Times New Roman" panose="02020603050405020304" pitchFamily="18" charset="0"/>
              </a:rPr>
              <a:t>The gift shop at the Willis (Sears) Tower contracts with Novelty, Inc. to purchase 5,000 bronze reproductions of the building at $50 a piece.  The gift shop plans to sell the reproductions as a high end item for $100. When Novelty is unable to deliver the reproductions, the gift shop purchases 5,000 crystal Christmas tree ornaments in the shape of the Sears tower from Unique, Inc. at $75 a piece.  Shelf space in the small store is limited, and the shop decides to use the shelf space it had reserved for the bronzes for the ornaments instead. It offers the ornaments as a high end item at $125 a piece.  </a:t>
            </a: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(a) 2-712:  CP - KP</a:t>
            </a: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(b) 2-713:  MP - KP</a:t>
            </a: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(c) 2-714:  AP – AD</a:t>
            </a:r>
          </a:p>
          <a:p>
            <a:endParaRPr lang="en-US" dirty="0"/>
          </a:p>
        </p:txBody>
      </p:sp>
    </p:spTree>
    <p:extLst>
      <p:ext uri="{BB962C8B-B14F-4D97-AF65-F5344CB8AC3E}">
        <p14:creationId xmlns:p14="http://schemas.microsoft.com/office/powerpoint/2010/main" val="1891583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AB4DF-67F3-4A46-A327-51DCC641A074}"/>
              </a:ext>
            </a:extLst>
          </p:cNvPr>
          <p:cNvSpPr>
            <a:spLocks noGrp="1"/>
          </p:cNvSpPr>
          <p:nvPr>
            <p:ph type="title"/>
          </p:nvPr>
        </p:nvSpPr>
        <p:spPr/>
        <p:txBody>
          <a:bodyPr/>
          <a:lstStyle/>
          <a:p>
            <a:r>
              <a:rPr lang="en-US" dirty="0"/>
              <a:t>Raisins</a:t>
            </a:r>
          </a:p>
        </p:txBody>
      </p:sp>
      <p:sp>
        <p:nvSpPr>
          <p:cNvPr id="3" name="Content Placeholder 2">
            <a:extLst>
              <a:ext uri="{FF2B5EF4-FFF2-40B4-BE49-F238E27FC236}">
                <a16:creationId xmlns:a16="http://schemas.microsoft.com/office/drawing/2014/main" id="{5D8FABA4-9133-4738-9F43-0FC6D0A5C7C6}"/>
              </a:ext>
            </a:extLst>
          </p:cNvPr>
          <p:cNvSpPr>
            <a:spLocks noGrp="1"/>
          </p:cNvSpPr>
          <p:nvPr>
            <p:ph idx="1"/>
          </p:nvPr>
        </p:nvSpPr>
        <p:spPr/>
        <p:txBody>
          <a:bodyPr/>
          <a:lstStyle/>
          <a:p>
            <a:pPr marL="0" marR="0" indent="0">
              <a:spcBef>
                <a:spcPts val="0"/>
              </a:spcBef>
              <a:spcAft>
                <a:spcPts val="0"/>
              </a:spcAft>
              <a:buNone/>
            </a:pPr>
            <a:r>
              <a:rPr lang="en-US" sz="2200" dirty="0">
                <a:effectLst/>
                <a:ea typeface="Times New Roman" panose="02020603050405020304" pitchFamily="18" charset="0"/>
                <a:cs typeface="Times New Roman" panose="02020603050405020304" pitchFamily="18" charset="0"/>
              </a:rPr>
              <a:t>Allied contracts with Victor for Victor to purchase 37,000 pounds of raisins and ship them to </a:t>
            </a:r>
            <a:r>
              <a:rPr lang="en-US" sz="2200" dirty="0" err="1">
                <a:effectLst/>
                <a:ea typeface="Times New Roman" panose="02020603050405020304" pitchFamily="18" charset="0"/>
                <a:cs typeface="Times New Roman" panose="02020603050405020304" pitchFamily="18" charset="0"/>
              </a:rPr>
              <a:t>Allied’s</a:t>
            </a:r>
            <a:r>
              <a:rPr lang="en-US" sz="2200" dirty="0">
                <a:effectLst/>
                <a:ea typeface="Times New Roman" panose="02020603050405020304" pitchFamily="18" charset="0"/>
                <a:cs typeface="Times New Roman" panose="02020603050405020304" pitchFamily="18" charset="0"/>
              </a:rPr>
              <a:t> customers. Victor was to pay Allied a commission of $5,000 (and retain the rest of the payments made to it by the Allied customers). Victor entered into a contract for the raisins at $.30 a pound; however, before, it could take delivery, heavy rains damaged the raisin crop, and Allied was unable to deliver th</a:t>
            </a:r>
            <a:r>
              <a:rPr lang="en-US" sz="2200" dirty="0">
                <a:ea typeface="Times New Roman" panose="02020603050405020304" pitchFamily="18" charset="0"/>
                <a:cs typeface="Times New Roman" panose="02020603050405020304" pitchFamily="18" charset="0"/>
              </a:rPr>
              <a:t>e raisins. Victor does not have any reasonable cover possibilities. </a:t>
            </a:r>
            <a:r>
              <a:rPr lang="en-US" sz="2200" dirty="0">
                <a:effectLst/>
                <a:ea typeface="Times New Roman" panose="02020603050405020304" pitchFamily="18" charset="0"/>
                <a:cs typeface="Times New Roman" panose="02020603050405020304" pitchFamily="18" charset="0"/>
              </a:rPr>
              <a:t>The price of raisins at the time and place of the breach is $.80 a pound.  </a:t>
            </a:r>
          </a:p>
          <a:p>
            <a:pPr marL="0" marR="0" indent="0">
              <a:spcBef>
                <a:spcPts val="0"/>
              </a:spcBef>
              <a:spcAft>
                <a:spcPts val="0"/>
              </a:spcAft>
              <a:buNone/>
            </a:pPr>
            <a:endParaRPr lang="en-US" sz="22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200" dirty="0">
                <a:effectLst/>
                <a:ea typeface="Times New Roman" panose="02020603050405020304" pitchFamily="18" charset="0"/>
                <a:cs typeface="Times New Roman" panose="02020603050405020304" pitchFamily="18" charset="0"/>
              </a:rPr>
              <a:t>(a) 2-712:  CP - KP</a:t>
            </a:r>
          </a:p>
          <a:p>
            <a:pPr marL="0" marR="0">
              <a:spcBef>
                <a:spcPts val="0"/>
              </a:spcBef>
              <a:spcAft>
                <a:spcPts val="0"/>
              </a:spcAft>
            </a:pPr>
            <a:r>
              <a:rPr lang="en-US" sz="2200" dirty="0">
                <a:effectLst/>
                <a:ea typeface="Times New Roman" panose="02020603050405020304" pitchFamily="18" charset="0"/>
                <a:cs typeface="Times New Roman" panose="02020603050405020304" pitchFamily="18" charset="0"/>
              </a:rPr>
              <a:t>(b) 2-713:  MP - KP</a:t>
            </a:r>
          </a:p>
          <a:p>
            <a:pPr marL="0" marR="0">
              <a:spcBef>
                <a:spcPts val="0"/>
              </a:spcBef>
              <a:spcAft>
                <a:spcPts val="0"/>
              </a:spcAft>
            </a:pPr>
            <a:r>
              <a:rPr lang="en-US" sz="2200" dirty="0">
                <a:ea typeface="Times New Roman" panose="02020603050405020304" pitchFamily="18" charset="0"/>
                <a:cs typeface="Times New Roman" panose="02020603050405020304" pitchFamily="18" charset="0"/>
              </a:rPr>
              <a:t>(c) </a:t>
            </a:r>
            <a:r>
              <a:rPr lang="en-US" sz="2200" dirty="0">
                <a:effectLst/>
                <a:ea typeface="Times New Roman" panose="02020603050405020304" pitchFamily="18" charset="0"/>
                <a:cs typeface="Times New Roman" panose="02020603050405020304" pitchFamily="18" charset="0"/>
              </a:rPr>
              <a:t>2-714:  AP – AD</a:t>
            </a:r>
          </a:p>
          <a:p>
            <a:endParaRPr lang="en-US" dirty="0"/>
          </a:p>
        </p:txBody>
      </p:sp>
    </p:spTree>
    <p:extLst>
      <p:ext uri="{BB962C8B-B14F-4D97-AF65-F5344CB8AC3E}">
        <p14:creationId xmlns:p14="http://schemas.microsoft.com/office/powerpoint/2010/main" val="189149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003BD-29A2-4978-9520-A223153C116F}"/>
              </a:ext>
            </a:extLst>
          </p:cNvPr>
          <p:cNvSpPr>
            <a:spLocks noGrp="1"/>
          </p:cNvSpPr>
          <p:nvPr>
            <p:ph type="title"/>
          </p:nvPr>
        </p:nvSpPr>
        <p:spPr/>
        <p:txBody>
          <a:bodyPr/>
          <a:lstStyle/>
          <a:p>
            <a:r>
              <a:rPr lang="en-US" dirty="0" err="1"/>
              <a:t>Suregrow</a:t>
            </a:r>
            <a:endParaRPr lang="en-US" dirty="0"/>
          </a:p>
        </p:txBody>
      </p:sp>
      <p:sp>
        <p:nvSpPr>
          <p:cNvPr id="3" name="Content Placeholder 2">
            <a:extLst>
              <a:ext uri="{FF2B5EF4-FFF2-40B4-BE49-F238E27FC236}">
                <a16:creationId xmlns:a16="http://schemas.microsoft.com/office/drawing/2014/main" id="{31C762B1-4E15-4508-98CF-0CB9436E91E4}"/>
              </a:ext>
            </a:extLst>
          </p:cNvPr>
          <p:cNvSpPr>
            <a:spLocks noGrp="1"/>
          </p:cNvSpPr>
          <p:nvPr>
            <p:ph idx="1"/>
          </p:nvPr>
        </p:nvSpPr>
        <p:spPr/>
        <p:txBody>
          <a:bodyPr/>
          <a:lstStyle/>
          <a:p>
            <a:pPr marL="0" marR="0" indent="0">
              <a:spcBef>
                <a:spcPts val="0"/>
              </a:spcBef>
              <a:spcAft>
                <a:spcPts val="0"/>
              </a:spcAft>
              <a:buNone/>
            </a:pPr>
            <a:r>
              <a:rPr lang="en-US" sz="2000" dirty="0" err="1">
                <a:effectLst/>
                <a:ea typeface="Times New Roman" panose="02020603050405020304" pitchFamily="18" charset="0"/>
                <a:cs typeface="Times New Roman" panose="02020603050405020304" pitchFamily="18" charset="0"/>
              </a:rPr>
              <a:t>Suregrow</a:t>
            </a:r>
            <a:r>
              <a:rPr lang="en-US" sz="2000" dirty="0">
                <a:effectLst/>
                <a:ea typeface="Times New Roman" panose="02020603050405020304" pitchFamily="18" charset="0"/>
                <a:cs typeface="Times New Roman" panose="02020603050405020304" pitchFamily="18" charset="0"/>
              </a:rPr>
              <a:t> is lettuce grower and distributor.  It agrees to deliver 20 carloads of lettuce a week to Daley Supplies in Chicago for a price of $50,000 a week.  The price of lettuce doubles in June, and </a:t>
            </a:r>
            <a:r>
              <a:rPr lang="en-US" sz="2000" dirty="0" err="1">
                <a:effectLst/>
                <a:ea typeface="Times New Roman" panose="02020603050405020304" pitchFamily="18" charset="0"/>
                <a:cs typeface="Times New Roman" panose="02020603050405020304" pitchFamily="18" charset="0"/>
              </a:rPr>
              <a:t>Suregrow</a:t>
            </a:r>
            <a:r>
              <a:rPr lang="en-US" sz="2000" dirty="0">
                <a:effectLst/>
                <a:ea typeface="Times New Roman" panose="02020603050405020304" pitchFamily="18" charset="0"/>
                <a:cs typeface="Times New Roman" panose="02020603050405020304" pitchFamily="18" charset="0"/>
              </a:rPr>
              <a:t>, in a breach of the contract, refuses to deliver unless Daley pays it another $50,000 a week. Daley refuses to pay. Daley purchases lettuce from other suppliers in the spot market for $100,000 a week</a:t>
            </a:r>
            <a:r>
              <a:rPr lang="en-US" sz="2000" dirty="0">
                <a:ea typeface="Times New Roman" panose="02020603050405020304" pitchFamily="18" charset="0"/>
                <a:cs typeface="Times New Roman" panose="02020603050405020304" pitchFamily="18" charset="0"/>
              </a:rPr>
              <a:t>. Assume that is the best deal it can get and that Daley will lose $150,000 a week without lettuce. </a:t>
            </a:r>
            <a:endParaRPr lang="en-US" sz="20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(a) 2-712:  CP - KP</a:t>
            </a:r>
          </a:p>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(b) 2-713:  MP - KP</a:t>
            </a:r>
          </a:p>
          <a:p>
            <a:pPr marL="0" marR="0">
              <a:spcBef>
                <a:spcPts val="0"/>
              </a:spcBef>
              <a:spcAft>
                <a:spcPts val="0"/>
              </a:spcAft>
            </a:pPr>
            <a:r>
              <a:rPr lang="en-US" sz="2000" dirty="0">
                <a:ea typeface="Times New Roman" panose="02020603050405020304" pitchFamily="18" charset="0"/>
                <a:cs typeface="Times New Roman" panose="02020603050405020304" pitchFamily="18" charset="0"/>
              </a:rPr>
              <a:t>(c) </a:t>
            </a:r>
            <a:r>
              <a:rPr lang="en-US" sz="2000" dirty="0">
                <a:effectLst/>
                <a:ea typeface="Times New Roman" panose="02020603050405020304" pitchFamily="18" charset="0"/>
                <a:cs typeface="Times New Roman" panose="02020603050405020304" pitchFamily="18" charset="0"/>
              </a:rPr>
              <a:t>2-714:  AP – AD</a:t>
            </a:r>
          </a:p>
          <a:p>
            <a:endParaRPr lang="en-US" dirty="0"/>
          </a:p>
        </p:txBody>
      </p:sp>
    </p:spTree>
    <p:extLst>
      <p:ext uri="{BB962C8B-B14F-4D97-AF65-F5344CB8AC3E}">
        <p14:creationId xmlns:p14="http://schemas.microsoft.com/office/powerpoint/2010/main" val="331471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E4B66-D888-42B6-9424-6864B30E64DC}"/>
              </a:ext>
            </a:extLst>
          </p:cNvPr>
          <p:cNvSpPr>
            <a:spLocks noGrp="1"/>
          </p:cNvSpPr>
          <p:nvPr>
            <p:ph type="title"/>
          </p:nvPr>
        </p:nvSpPr>
        <p:spPr/>
        <p:txBody>
          <a:bodyPr/>
          <a:lstStyle/>
          <a:p>
            <a:r>
              <a:rPr lang="en-US" sz="2800" dirty="0">
                <a:effectLst/>
                <a:ea typeface="Times New Roman" panose="02020603050405020304" pitchFamily="18" charset="0"/>
                <a:cs typeface="Times New Roman" panose="02020603050405020304" pitchFamily="18" charset="0"/>
              </a:rPr>
              <a:t>§ 2-715. Buyer's Incidental and Consequential Damages</a:t>
            </a:r>
            <a:endParaRPr lang="en-US" sz="2800" dirty="0"/>
          </a:p>
        </p:txBody>
      </p:sp>
      <p:sp>
        <p:nvSpPr>
          <p:cNvPr id="3" name="Content Placeholder 2">
            <a:extLst>
              <a:ext uri="{FF2B5EF4-FFF2-40B4-BE49-F238E27FC236}">
                <a16:creationId xmlns:a16="http://schemas.microsoft.com/office/drawing/2014/main" id="{6378A3BD-0F25-44F5-9037-74C861743FE3}"/>
              </a:ext>
            </a:extLst>
          </p:cNvPr>
          <p:cNvSpPr>
            <a:spLocks noGrp="1"/>
          </p:cNvSpPr>
          <p:nvPr>
            <p:ph idx="1"/>
          </p:nvPr>
        </p:nvSpPr>
        <p:spPr>
          <a:xfrm>
            <a:off x="457200" y="1163637"/>
            <a:ext cx="8229600" cy="5237163"/>
          </a:xfrm>
        </p:spPr>
        <p:txBody>
          <a:bodyPr/>
          <a:lstStyle/>
          <a:p>
            <a:pPr marL="0" marR="0">
              <a:spcBef>
                <a:spcPts val="0"/>
              </a:spcBef>
              <a:spcAft>
                <a:spcPts val="0"/>
              </a:spcAft>
            </a:pPr>
            <a:r>
              <a:rPr lang="en-US" sz="2300" dirty="0">
                <a:effectLst/>
                <a:ea typeface="Times New Roman" panose="02020603050405020304" pitchFamily="18" charset="0"/>
                <a:cs typeface="Times New Roman" panose="02020603050405020304" pitchFamily="18" charset="0"/>
              </a:rPr>
              <a:t>(1) Incidental damages resulting from the seller's breach include expenses reasonably incurred in inspection, receipt, transportation and care and custody of goods rightfully rejected, any commercially reasonable charges, expenses or commissions in connection with effecting cover and any other reasonable expense incident to the delay or other breach.</a:t>
            </a:r>
          </a:p>
          <a:p>
            <a:pPr marL="0" marR="0">
              <a:spcBef>
                <a:spcPts val="0"/>
              </a:spcBef>
              <a:spcAft>
                <a:spcPts val="0"/>
              </a:spcAft>
            </a:pPr>
            <a:r>
              <a:rPr lang="en-US" sz="2300" dirty="0">
                <a:effectLst/>
                <a:ea typeface="Times New Roman" panose="02020603050405020304" pitchFamily="18" charset="0"/>
                <a:cs typeface="Times New Roman" panose="02020603050405020304" pitchFamily="18" charset="0"/>
              </a:rPr>
              <a:t>(2) Consequential damages resulting from the seller's breach include</a:t>
            </a:r>
          </a:p>
          <a:p>
            <a:pPr marL="327025" lvl="1">
              <a:spcBef>
                <a:spcPts val="0"/>
              </a:spcBef>
              <a:spcAft>
                <a:spcPts val="0"/>
              </a:spcAft>
            </a:pPr>
            <a:r>
              <a:rPr lang="en-US" sz="2400" dirty="0">
                <a:effectLst/>
                <a:ea typeface="Times New Roman" panose="02020603050405020304" pitchFamily="18" charset="0"/>
                <a:cs typeface="Times New Roman" panose="02020603050405020304" pitchFamily="18" charset="0"/>
              </a:rPr>
              <a:t>(a) any loss resulting from general or particular requirements and needs of which the seller at the time of contracting had reason to know and which could not reasonably be prevented by cover or otherwise; and</a:t>
            </a:r>
          </a:p>
          <a:p>
            <a:pPr marL="327025" lvl="1">
              <a:spcBef>
                <a:spcPts val="0"/>
              </a:spcBef>
              <a:spcAft>
                <a:spcPts val="0"/>
              </a:spcAft>
            </a:pPr>
            <a:r>
              <a:rPr lang="en-US" sz="2400" dirty="0">
                <a:effectLst/>
                <a:ea typeface="Times New Roman" panose="02020603050405020304" pitchFamily="18" charset="0"/>
                <a:cs typeface="Times New Roman" panose="02020603050405020304" pitchFamily="18" charset="0"/>
              </a:rPr>
              <a:t>(b) injury to person or property proximately resulting from any breach of warranty.</a:t>
            </a:r>
          </a:p>
          <a:p>
            <a:endParaRPr lang="en-US" dirty="0"/>
          </a:p>
        </p:txBody>
      </p:sp>
    </p:spTree>
    <p:extLst>
      <p:ext uri="{BB962C8B-B14F-4D97-AF65-F5344CB8AC3E}">
        <p14:creationId xmlns:p14="http://schemas.microsoft.com/office/powerpoint/2010/main" val="2391343294"/>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3258</TotalTime>
  <Words>992</Words>
  <Application>Microsoft Office PowerPoint</Application>
  <PresentationFormat>On-screen Show (4:3)</PresentationFormat>
  <Paragraphs>82</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Garamond</vt:lpstr>
      <vt:lpstr>Times New Roman</vt:lpstr>
      <vt:lpstr>Verdana</vt:lpstr>
      <vt:lpstr>Wingdings</vt:lpstr>
      <vt:lpstr>Edge</vt:lpstr>
      <vt:lpstr>UCC Damages Seller Breach: Examples</vt:lpstr>
      <vt:lpstr>PowerPoint Presentation</vt:lpstr>
      <vt:lpstr>Hair Gel 1</vt:lpstr>
      <vt:lpstr>Hair Gel 2</vt:lpstr>
      <vt:lpstr>Basic Furniture and SleepAway </vt:lpstr>
      <vt:lpstr>The Gift Shop</vt:lpstr>
      <vt:lpstr>Raisins</vt:lpstr>
      <vt:lpstr>Suregrow</vt:lpstr>
      <vt:lpstr>§ 2-715. Buyer's Incidental and Consequential Damages</vt:lpstr>
      <vt:lpstr>So,</vt:lpstr>
      <vt:lpstr>Minus Expenses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535</cp:revision>
  <dcterms:created xsi:type="dcterms:W3CDTF">2004-02-06T21:25:14Z</dcterms:created>
  <dcterms:modified xsi:type="dcterms:W3CDTF">2021-10-04T20:07:33Z</dcterms:modified>
</cp:coreProperties>
</file>