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70" r:id="rId14"/>
    <p:sldId id="271" r:id="rId15"/>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0066"/>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1072" y="40"/>
      </p:cViewPr>
      <p:guideLst>
        <p:guide orient="horz" pos="2160"/>
        <p:guide pos="384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5106" name="Rectangle 2">
            <a:extLst>
              <a:ext uri="{FF2B5EF4-FFF2-40B4-BE49-F238E27FC236}">
                <a16:creationId xmlns:a16="http://schemas.microsoft.com/office/drawing/2014/main" id="{2A9A5209-DF96-4596-88BE-A5F9BFB97610}"/>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defRPr>
            </a:lvl1pPr>
          </a:lstStyle>
          <a:p>
            <a:pPr>
              <a:defRPr/>
            </a:pPr>
            <a:endParaRPr lang="en-US"/>
          </a:p>
        </p:txBody>
      </p:sp>
      <p:sp>
        <p:nvSpPr>
          <p:cNvPr id="175107" name="Rectangle 3">
            <a:extLst>
              <a:ext uri="{FF2B5EF4-FFF2-40B4-BE49-F238E27FC236}">
                <a16:creationId xmlns:a16="http://schemas.microsoft.com/office/drawing/2014/main" id="{6E884C42-D890-4C28-83D2-664B2CD6EAD5}"/>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defRPr>
            </a:lvl1pPr>
          </a:lstStyle>
          <a:p>
            <a:pPr>
              <a:defRPr/>
            </a:pPr>
            <a:endParaRPr lang="en-US"/>
          </a:p>
        </p:txBody>
      </p:sp>
      <p:sp>
        <p:nvSpPr>
          <p:cNvPr id="3076" name="Rectangle 4">
            <a:extLst>
              <a:ext uri="{FF2B5EF4-FFF2-40B4-BE49-F238E27FC236}">
                <a16:creationId xmlns:a16="http://schemas.microsoft.com/office/drawing/2014/main" id="{B1844210-ACEC-43FA-9A27-4E82417642E3}"/>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5109" name="Rectangle 5">
            <a:extLst>
              <a:ext uri="{FF2B5EF4-FFF2-40B4-BE49-F238E27FC236}">
                <a16:creationId xmlns:a16="http://schemas.microsoft.com/office/drawing/2014/main" id="{D6ECFF5C-C869-42DA-BD20-AC635A0CC066}"/>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5110" name="Rectangle 6">
            <a:extLst>
              <a:ext uri="{FF2B5EF4-FFF2-40B4-BE49-F238E27FC236}">
                <a16:creationId xmlns:a16="http://schemas.microsoft.com/office/drawing/2014/main" id="{E8EB2022-7C55-4B79-B3D4-1071C5DB7CFA}"/>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defRPr>
            </a:lvl1pPr>
          </a:lstStyle>
          <a:p>
            <a:pPr>
              <a:defRPr/>
            </a:pPr>
            <a:endParaRPr lang="en-US"/>
          </a:p>
        </p:txBody>
      </p:sp>
      <p:sp>
        <p:nvSpPr>
          <p:cNvPr id="175111" name="Rectangle 7">
            <a:extLst>
              <a:ext uri="{FF2B5EF4-FFF2-40B4-BE49-F238E27FC236}">
                <a16:creationId xmlns:a16="http://schemas.microsoft.com/office/drawing/2014/main" id="{05DC6F45-2896-4715-BD86-BDB05AE6A265}"/>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AF67CDF-9B23-4AE1-938F-FCD19F97788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C99A979D-F06C-4E7F-B710-2C40028A72CC}"/>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D4BA28FC-1115-457A-9164-B6562A1D1242}" type="slidenum">
              <a:rPr lang="en-US" altLang="en-US" smtClean="0"/>
              <a:pPr>
                <a:spcBef>
                  <a:spcPct val="0"/>
                </a:spcBef>
              </a:pPr>
              <a:t>1</a:t>
            </a:fld>
            <a:endParaRPr lang="en-US" altLang="en-US"/>
          </a:p>
        </p:txBody>
      </p:sp>
      <p:sp>
        <p:nvSpPr>
          <p:cNvPr id="5123" name="Rectangle 2">
            <a:extLst>
              <a:ext uri="{FF2B5EF4-FFF2-40B4-BE49-F238E27FC236}">
                <a16:creationId xmlns:a16="http://schemas.microsoft.com/office/drawing/2014/main" id="{E42B27CE-6E5D-4A94-A94B-4DD96F117C10}"/>
              </a:ext>
            </a:extLst>
          </p:cNvPr>
          <p:cNvSpPr>
            <a:spLocks noGrp="1" noRot="1" noChangeAspect="1" noChangeArrowheads="1" noTextEdit="1"/>
          </p:cNvSpPr>
          <p:nvPr>
            <p:ph type="sldImg"/>
          </p:nvPr>
        </p:nvSpPr>
        <p:spPr>
          <a:xfrm>
            <a:off x="381000" y="685800"/>
            <a:ext cx="6096000" cy="3429000"/>
          </a:xfrm>
          <a:ln/>
        </p:spPr>
      </p:sp>
      <p:sp>
        <p:nvSpPr>
          <p:cNvPr id="5124" name="Rectangle 3">
            <a:extLst>
              <a:ext uri="{FF2B5EF4-FFF2-40B4-BE49-F238E27FC236}">
                <a16:creationId xmlns:a16="http://schemas.microsoft.com/office/drawing/2014/main" id="{542E27D0-C897-4753-AC72-C689215B95D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EAF67CDF-9B23-4AE1-938F-FCD19F977883}" type="slidenum">
              <a:rPr lang="en-US" altLang="en-US" smtClean="0"/>
              <a:pPr>
                <a:defRPr/>
              </a:pPr>
              <a:t>11</a:t>
            </a:fld>
            <a:endParaRPr lang="en-US" altLang="en-US"/>
          </a:p>
        </p:txBody>
      </p:sp>
    </p:spTree>
    <p:extLst>
      <p:ext uri="{BB962C8B-B14F-4D97-AF65-F5344CB8AC3E}">
        <p14:creationId xmlns:p14="http://schemas.microsoft.com/office/powerpoint/2010/main" val="31761169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EAF67CDF-9B23-4AE1-938F-FCD19F977883}" type="slidenum">
              <a:rPr lang="en-US" altLang="en-US" smtClean="0"/>
              <a:pPr>
                <a:defRPr/>
              </a:pPr>
              <a:t>13</a:t>
            </a:fld>
            <a:endParaRPr lang="en-US" altLang="en-US"/>
          </a:p>
        </p:txBody>
      </p:sp>
    </p:spTree>
    <p:extLst>
      <p:ext uri="{BB962C8B-B14F-4D97-AF65-F5344CB8AC3E}">
        <p14:creationId xmlns:p14="http://schemas.microsoft.com/office/powerpoint/2010/main" val="28092068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EAF67CDF-9B23-4AE1-938F-FCD19F977883}" type="slidenum">
              <a:rPr lang="en-US" altLang="en-US" smtClean="0"/>
              <a:pPr>
                <a:defRPr/>
              </a:pPr>
              <a:t>14</a:t>
            </a:fld>
            <a:endParaRPr lang="en-US" altLang="en-US"/>
          </a:p>
        </p:txBody>
      </p:sp>
    </p:spTree>
    <p:extLst>
      <p:ext uri="{BB962C8B-B14F-4D97-AF65-F5344CB8AC3E}">
        <p14:creationId xmlns:p14="http://schemas.microsoft.com/office/powerpoint/2010/main" val="3099334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2BF88D79-B5A4-4EEA-9CE8-BDFA312D8A01}"/>
              </a:ext>
            </a:extLst>
          </p:cNvPr>
          <p:cNvSpPr>
            <a:spLocks noChangeArrowheads="1"/>
          </p:cNvSpPr>
          <p:nvPr/>
        </p:nvSpPr>
        <p:spPr bwMode="auto">
          <a:xfrm>
            <a:off x="812800" y="1219200"/>
            <a:ext cx="105664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E5BF8044-8B91-4A1A-BAAD-80D8E21F2E6F}"/>
              </a:ext>
            </a:extLst>
          </p:cNvPr>
          <p:cNvSpPr>
            <a:spLocks noChangeShapeType="1"/>
          </p:cNvSpPr>
          <p:nvPr/>
        </p:nvSpPr>
        <p:spPr bwMode="auto">
          <a:xfrm>
            <a:off x="2641601" y="3962400"/>
            <a:ext cx="8682567"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9986" name="Rectangle 2"/>
          <p:cNvSpPr>
            <a:spLocks noGrp="1" noChangeArrowheads="1"/>
          </p:cNvSpPr>
          <p:nvPr>
            <p:ph type="ctrTitle"/>
          </p:nvPr>
        </p:nvSpPr>
        <p:spPr>
          <a:xfrm>
            <a:off x="1219201" y="1524000"/>
            <a:ext cx="10164233" cy="1752600"/>
          </a:xfrm>
        </p:spPr>
        <p:txBody>
          <a:bodyPr/>
          <a:lstStyle>
            <a:lvl1pPr>
              <a:defRPr sz="5000"/>
            </a:lvl1pPr>
          </a:lstStyle>
          <a:p>
            <a:pPr lvl="0"/>
            <a:r>
              <a:rPr lang="en-US" altLang="en-US" noProof="0"/>
              <a:t>Click to edit Master title style</a:t>
            </a:r>
          </a:p>
        </p:txBody>
      </p:sp>
      <p:sp>
        <p:nvSpPr>
          <p:cNvPr id="169987" name="Rectangle 3"/>
          <p:cNvSpPr>
            <a:spLocks noGrp="1" noChangeArrowheads="1"/>
          </p:cNvSpPr>
          <p:nvPr>
            <p:ph type="subTitle" idx="1"/>
          </p:nvPr>
        </p:nvSpPr>
        <p:spPr>
          <a:xfrm>
            <a:off x="2641600" y="3962400"/>
            <a:ext cx="8737600" cy="1752600"/>
          </a:xfrm>
        </p:spPr>
        <p:txBody>
          <a:bodyPr/>
          <a:lstStyle>
            <a:lvl1pPr marL="0" indent="0">
              <a:buFont typeface="Wingdings" pitchFamily="2" charset="2"/>
              <a:buNone/>
              <a:defRPr sz="2800"/>
            </a:lvl1pPr>
          </a:lstStyle>
          <a:p>
            <a:pPr lvl="0"/>
            <a:r>
              <a:rPr lang="en-US" altLang="en-US" noProof="0"/>
              <a:t>Click to edit Master subtitle style</a:t>
            </a:r>
          </a:p>
        </p:txBody>
      </p:sp>
      <p:sp>
        <p:nvSpPr>
          <p:cNvPr id="6" name="Rectangle 4">
            <a:extLst>
              <a:ext uri="{FF2B5EF4-FFF2-40B4-BE49-F238E27FC236}">
                <a16:creationId xmlns:a16="http://schemas.microsoft.com/office/drawing/2014/main" id="{12C0F407-2348-4CFE-A3B6-8327A2DB9D56}"/>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2E9F738A-2F3F-4F34-B9BA-555510C05932}"/>
              </a:ext>
            </a:extLst>
          </p:cNvPr>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C219CAC5-97AE-4C63-A564-DB5B81083120}"/>
              </a:ext>
            </a:extLst>
          </p:cNvPr>
          <p:cNvSpPr>
            <a:spLocks noGrp="1" noChangeArrowheads="1"/>
          </p:cNvSpPr>
          <p:nvPr>
            <p:ph type="sldNum" sz="quarter" idx="12"/>
          </p:nvPr>
        </p:nvSpPr>
        <p:spPr/>
        <p:txBody>
          <a:bodyPr/>
          <a:lstStyle>
            <a:lvl1pPr>
              <a:defRPr/>
            </a:lvl1pPr>
          </a:lstStyle>
          <a:p>
            <a:pPr>
              <a:defRPr/>
            </a:pPr>
            <a:fld id="{FB4EF229-C24B-457E-9184-6866A89FFD4C}" type="slidenum">
              <a:rPr lang="en-US" altLang="en-US"/>
              <a:pPr>
                <a:defRPr/>
              </a:pPr>
              <a:t>‹#›</a:t>
            </a:fld>
            <a:endParaRPr lang="en-US" altLang="en-US"/>
          </a:p>
        </p:txBody>
      </p:sp>
    </p:spTree>
    <p:extLst>
      <p:ext uri="{BB962C8B-B14F-4D97-AF65-F5344CB8AC3E}">
        <p14:creationId xmlns:p14="http://schemas.microsoft.com/office/powerpoint/2010/main" val="691727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D28A5AC-8544-4F4D-BDF3-9193012684A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E3025DDE-4789-4E9A-8B34-BD880C164DA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C54D1551-E1B1-4913-BE9C-DB5EE2FB18A8}"/>
              </a:ext>
            </a:extLst>
          </p:cNvPr>
          <p:cNvSpPr>
            <a:spLocks noGrp="1" noChangeArrowheads="1"/>
          </p:cNvSpPr>
          <p:nvPr>
            <p:ph type="sldNum" sz="quarter" idx="12"/>
          </p:nvPr>
        </p:nvSpPr>
        <p:spPr>
          <a:ln/>
        </p:spPr>
        <p:txBody>
          <a:bodyPr/>
          <a:lstStyle>
            <a:lvl1pPr>
              <a:defRPr/>
            </a:lvl1pPr>
          </a:lstStyle>
          <a:p>
            <a:pPr>
              <a:defRPr/>
            </a:pPr>
            <a:fld id="{4C3B3EEA-2D80-489A-B74A-065AC8B5E10E}" type="slidenum">
              <a:rPr lang="en-US" altLang="en-US"/>
              <a:pPr>
                <a:defRPr/>
              </a:pPr>
              <a:t>‹#›</a:t>
            </a:fld>
            <a:endParaRPr lang="en-US" altLang="en-US"/>
          </a:p>
        </p:txBody>
      </p:sp>
    </p:spTree>
    <p:extLst>
      <p:ext uri="{BB962C8B-B14F-4D97-AF65-F5344CB8AC3E}">
        <p14:creationId xmlns:p14="http://schemas.microsoft.com/office/powerpoint/2010/main" val="1787440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CE4058A-F119-4AD4-8925-B9B00C64C3C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364E743-649C-47EB-A2E3-72C922361AD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675E8B2C-92D1-4088-8C6C-F6A79FE8493A}"/>
              </a:ext>
            </a:extLst>
          </p:cNvPr>
          <p:cNvSpPr>
            <a:spLocks noGrp="1" noChangeArrowheads="1"/>
          </p:cNvSpPr>
          <p:nvPr>
            <p:ph type="sldNum" sz="quarter" idx="12"/>
          </p:nvPr>
        </p:nvSpPr>
        <p:spPr>
          <a:ln/>
        </p:spPr>
        <p:txBody>
          <a:bodyPr/>
          <a:lstStyle>
            <a:lvl1pPr>
              <a:defRPr/>
            </a:lvl1pPr>
          </a:lstStyle>
          <a:p>
            <a:pPr>
              <a:defRPr/>
            </a:pPr>
            <a:fld id="{01F70E1F-2320-42DD-89C0-EC6460AC44C1}" type="slidenum">
              <a:rPr lang="en-US" altLang="en-US"/>
              <a:pPr>
                <a:defRPr/>
              </a:pPr>
              <a:t>‹#›</a:t>
            </a:fld>
            <a:endParaRPr lang="en-US" altLang="en-US"/>
          </a:p>
        </p:txBody>
      </p:sp>
    </p:spTree>
    <p:extLst>
      <p:ext uri="{BB962C8B-B14F-4D97-AF65-F5344CB8AC3E}">
        <p14:creationId xmlns:p14="http://schemas.microsoft.com/office/powerpoint/2010/main" val="1366411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573DD4F-2552-4090-8C6D-9F8F62477DA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EE43A37-C1AA-48C9-ADE4-C674302CDA5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E66F2B4-8004-43D1-9E80-1FD3D1D50534}"/>
              </a:ext>
            </a:extLst>
          </p:cNvPr>
          <p:cNvSpPr>
            <a:spLocks noGrp="1" noChangeArrowheads="1"/>
          </p:cNvSpPr>
          <p:nvPr>
            <p:ph type="sldNum" sz="quarter" idx="12"/>
          </p:nvPr>
        </p:nvSpPr>
        <p:spPr>
          <a:ln/>
        </p:spPr>
        <p:txBody>
          <a:bodyPr/>
          <a:lstStyle>
            <a:lvl1pPr>
              <a:defRPr/>
            </a:lvl1pPr>
          </a:lstStyle>
          <a:p>
            <a:pPr>
              <a:defRPr/>
            </a:pPr>
            <a:fld id="{71FF0B87-D2B9-44A1-BDAD-481DE73BC570}" type="slidenum">
              <a:rPr lang="en-US" altLang="en-US"/>
              <a:pPr>
                <a:defRPr/>
              </a:pPr>
              <a:t>‹#›</a:t>
            </a:fld>
            <a:endParaRPr lang="en-US" altLang="en-US"/>
          </a:p>
        </p:txBody>
      </p:sp>
    </p:spTree>
    <p:extLst>
      <p:ext uri="{BB962C8B-B14F-4D97-AF65-F5344CB8AC3E}">
        <p14:creationId xmlns:p14="http://schemas.microsoft.com/office/powerpoint/2010/main" val="1322388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208217D8-50F4-4549-B08E-D0B297235B1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EB8C2A46-CDA5-409B-A935-395104314B4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12698319-BEFD-485B-883C-CDFD6425052C}"/>
              </a:ext>
            </a:extLst>
          </p:cNvPr>
          <p:cNvSpPr>
            <a:spLocks noGrp="1" noChangeArrowheads="1"/>
          </p:cNvSpPr>
          <p:nvPr>
            <p:ph type="sldNum" sz="quarter" idx="12"/>
          </p:nvPr>
        </p:nvSpPr>
        <p:spPr>
          <a:ln/>
        </p:spPr>
        <p:txBody>
          <a:bodyPr/>
          <a:lstStyle>
            <a:lvl1pPr>
              <a:defRPr/>
            </a:lvl1pPr>
          </a:lstStyle>
          <a:p>
            <a:pPr>
              <a:defRPr/>
            </a:pPr>
            <a:fld id="{3D9E1CA2-7A32-4ED3-914E-644F9D495894}" type="slidenum">
              <a:rPr lang="en-US" altLang="en-US"/>
              <a:pPr>
                <a:defRPr/>
              </a:pPr>
              <a:t>‹#›</a:t>
            </a:fld>
            <a:endParaRPr lang="en-US" altLang="en-US"/>
          </a:p>
        </p:txBody>
      </p:sp>
    </p:spTree>
    <p:extLst>
      <p:ext uri="{BB962C8B-B14F-4D97-AF65-F5344CB8AC3E}">
        <p14:creationId xmlns:p14="http://schemas.microsoft.com/office/powerpoint/2010/main" val="3396622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B9C22E6C-A3FE-4C8F-9463-DD2608F1A6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8DCE73D6-9C7D-46CB-8ABA-F4C6AE07B20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0FFF5F62-4F87-4FB1-B1A6-0D57F6440BE2}"/>
              </a:ext>
            </a:extLst>
          </p:cNvPr>
          <p:cNvSpPr>
            <a:spLocks noGrp="1" noChangeArrowheads="1"/>
          </p:cNvSpPr>
          <p:nvPr>
            <p:ph type="sldNum" sz="quarter" idx="12"/>
          </p:nvPr>
        </p:nvSpPr>
        <p:spPr>
          <a:ln/>
        </p:spPr>
        <p:txBody>
          <a:bodyPr/>
          <a:lstStyle>
            <a:lvl1pPr>
              <a:defRPr/>
            </a:lvl1pPr>
          </a:lstStyle>
          <a:p>
            <a:pPr>
              <a:defRPr/>
            </a:pPr>
            <a:fld id="{32BD823A-6107-42F2-9C81-1E29946986EF}" type="slidenum">
              <a:rPr lang="en-US" altLang="en-US"/>
              <a:pPr>
                <a:defRPr/>
              </a:pPr>
              <a:t>‹#›</a:t>
            </a:fld>
            <a:endParaRPr lang="en-US" altLang="en-US"/>
          </a:p>
        </p:txBody>
      </p:sp>
    </p:spTree>
    <p:extLst>
      <p:ext uri="{BB962C8B-B14F-4D97-AF65-F5344CB8AC3E}">
        <p14:creationId xmlns:p14="http://schemas.microsoft.com/office/powerpoint/2010/main" val="1870382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1AD66598-52FC-4AC5-A9B8-FD25D73CF1E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FFBEDFC5-01DA-4AD3-BF7C-FE211A5C0C9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D082022A-CF05-4A7E-AEB6-43663A058AF7}"/>
              </a:ext>
            </a:extLst>
          </p:cNvPr>
          <p:cNvSpPr>
            <a:spLocks noGrp="1" noChangeArrowheads="1"/>
          </p:cNvSpPr>
          <p:nvPr>
            <p:ph type="sldNum" sz="quarter" idx="12"/>
          </p:nvPr>
        </p:nvSpPr>
        <p:spPr>
          <a:ln/>
        </p:spPr>
        <p:txBody>
          <a:bodyPr/>
          <a:lstStyle>
            <a:lvl1pPr>
              <a:defRPr/>
            </a:lvl1pPr>
          </a:lstStyle>
          <a:p>
            <a:pPr>
              <a:defRPr/>
            </a:pPr>
            <a:fld id="{02D70155-FA46-4CA7-A1FF-07CBD2CDCAAC}" type="slidenum">
              <a:rPr lang="en-US" altLang="en-US"/>
              <a:pPr>
                <a:defRPr/>
              </a:pPr>
              <a:t>‹#›</a:t>
            </a:fld>
            <a:endParaRPr lang="en-US" altLang="en-US"/>
          </a:p>
        </p:txBody>
      </p:sp>
    </p:spTree>
    <p:extLst>
      <p:ext uri="{BB962C8B-B14F-4D97-AF65-F5344CB8AC3E}">
        <p14:creationId xmlns:p14="http://schemas.microsoft.com/office/powerpoint/2010/main" val="3567003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2EA575DA-BDF5-471B-9A78-47C5A081F38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0344832B-CA91-4EE1-804D-F06E31D9637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28C6D232-B179-40C0-8D7C-817BEB869A3C}"/>
              </a:ext>
            </a:extLst>
          </p:cNvPr>
          <p:cNvSpPr>
            <a:spLocks noGrp="1" noChangeArrowheads="1"/>
          </p:cNvSpPr>
          <p:nvPr>
            <p:ph type="sldNum" sz="quarter" idx="12"/>
          </p:nvPr>
        </p:nvSpPr>
        <p:spPr>
          <a:ln/>
        </p:spPr>
        <p:txBody>
          <a:bodyPr/>
          <a:lstStyle>
            <a:lvl1pPr>
              <a:defRPr/>
            </a:lvl1pPr>
          </a:lstStyle>
          <a:p>
            <a:pPr>
              <a:defRPr/>
            </a:pPr>
            <a:fld id="{E95F4487-F62C-4773-8C6A-B45D6E39052D}" type="slidenum">
              <a:rPr lang="en-US" altLang="en-US"/>
              <a:pPr>
                <a:defRPr/>
              </a:pPr>
              <a:t>‹#›</a:t>
            </a:fld>
            <a:endParaRPr lang="en-US" altLang="en-US"/>
          </a:p>
        </p:txBody>
      </p:sp>
    </p:spTree>
    <p:extLst>
      <p:ext uri="{BB962C8B-B14F-4D97-AF65-F5344CB8AC3E}">
        <p14:creationId xmlns:p14="http://schemas.microsoft.com/office/powerpoint/2010/main" val="1560236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377DC74-209F-4865-8B5C-F81AF72C330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5C32A3F7-E92A-49EE-B498-656C0D342F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703EB060-967B-4D52-A9CB-5AB53C0159A9}"/>
              </a:ext>
            </a:extLst>
          </p:cNvPr>
          <p:cNvSpPr>
            <a:spLocks noGrp="1" noChangeArrowheads="1"/>
          </p:cNvSpPr>
          <p:nvPr>
            <p:ph type="sldNum" sz="quarter" idx="12"/>
          </p:nvPr>
        </p:nvSpPr>
        <p:spPr>
          <a:ln/>
        </p:spPr>
        <p:txBody>
          <a:bodyPr/>
          <a:lstStyle>
            <a:lvl1pPr>
              <a:defRPr/>
            </a:lvl1pPr>
          </a:lstStyle>
          <a:p>
            <a:pPr>
              <a:defRPr/>
            </a:pPr>
            <a:fld id="{894B2193-AA8A-49F0-B4C8-E86E9E776E4A}" type="slidenum">
              <a:rPr lang="en-US" altLang="en-US"/>
              <a:pPr>
                <a:defRPr/>
              </a:pPr>
              <a:t>‹#›</a:t>
            </a:fld>
            <a:endParaRPr lang="en-US" altLang="en-US"/>
          </a:p>
        </p:txBody>
      </p:sp>
    </p:spTree>
    <p:extLst>
      <p:ext uri="{BB962C8B-B14F-4D97-AF65-F5344CB8AC3E}">
        <p14:creationId xmlns:p14="http://schemas.microsoft.com/office/powerpoint/2010/main" val="2513088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EB6E5A0-EEF2-4D33-BAA3-E9BACBB3BBD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24FD760-0DFD-4430-938D-688A3128C13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13D3FA4B-D32F-446A-B085-8501E0BC4E12}"/>
              </a:ext>
            </a:extLst>
          </p:cNvPr>
          <p:cNvSpPr>
            <a:spLocks noGrp="1" noChangeArrowheads="1"/>
          </p:cNvSpPr>
          <p:nvPr>
            <p:ph type="sldNum" sz="quarter" idx="12"/>
          </p:nvPr>
        </p:nvSpPr>
        <p:spPr>
          <a:ln/>
        </p:spPr>
        <p:txBody>
          <a:bodyPr/>
          <a:lstStyle>
            <a:lvl1pPr>
              <a:defRPr/>
            </a:lvl1pPr>
          </a:lstStyle>
          <a:p>
            <a:pPr>
              <a:defRPr/>
            </a:pPr>
            <a:fld id="{82932CEE-057B-4484-BACD-C717E9352080}" type="slidenum">
              <a:rPr lang="en-US" altLang="en-US"/>
              <a:pPr>
                <a:defRPr/>
              </a:pPr>
              <a:t>‹#›</a:t>
            </a:fld>
            <a:endParaRPr lang="en-US" altLang="en-US"/>
          </a:p>
        </p:txBody>
      </p:sp>
    </p:spTree>
    <p:extLst>
      <p:ext uri="{BB962C8B-B14F-4D97-AF65-F5344CB8AC3E}">
        <p14:creationId xmlns:p14="http://schemas.microsoft.com/office/powerpoint/2010/main" val="5291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FB9CF1F-B21D-4EC4-A28E-6343CE4DBA0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33780534-34B8-4E57-B7AE-AC90EF77333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14B32D3A-10E8-4601-9D8A-6587539E1CF5}"/>
              </a:ext>
            </a:extLst>
          </p:cNvPr>
          <p:cNvSpPr>
            <a:spLocks noGrp="1" noChangeArrowheads="1"/>
          </p:cNvSpPr>
          <p:nvPr>
            <p:ph type="sldNum" sz="quarter" idx="12"/>
          </p:nvPr>
        </p:nvSpPr>
        <p:spPr>
          <a:ln/>
        </p:spPr>
        <p:txBody>
          <a:bodyPr/>
          <a:lstStyle>
            <a:lvl1pPr>
              <a:defRPr/>
            </a:lvl1pPr>
          </a:lstStyle>
          <a:p>
            <a:pPr>
              <a:defRPr/>
            </a:pPr>
            <a:fld id="{2EA515F9-ED21-4C79-9E18-E682895E2697}" type="slidenum">
              <a:rPr lang="en-US" altLang="en-US"/>
              <a:pPr>
                <a:defRPr/>
              </a:pPr>
              <a:t>‹#›</a:t>
            </a:fld>
            <a:endParaRPr lang="en-US" altLang="en-US"/>
          </a:p>
        </p:txBody>
      </p:sp>
    </p:spTree>
    <p:extLst>
      <p:ext uri="{BB962C8B-B14F-4D97-AF65-F5344CB8AC3E}">
        <p14:creationId xmlns:p14="http://schemas.microsoft.com/office/powerpoint/2010/main" val="2070162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435C878-6E3B-473F-B79D-CF8433B8A4A2}"/>
              </a:ext>
            </a:extLst>
          </p:cNvPr>
          <p:cNvSpPr>
            <a:spLocks noGrp="1" noChangeArrowheads="1"/>
          </p:cNvSpPr>
          <p:nvPr>
            <p:ph type="title"/>
          </p:nvPr>
        </p:nvSpPr>
        <p:spPr bwMode="auto">
          <a:xfrm>
            <a:off x="609600" y="277814"/>
            <a:ext cx="109728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54CBD3B9-4983-4DAD-AB60-521AD79CB99B}"/>
              </a:ext>
            </a:extLst>
          </p:cNvPr>
          <p:cNvSpPr>
            <a:spLocks noGrp="1" noChangeArrowheads="1"/>
          </p:cNvSpPr>
          <p:nvPr>
            <p:ph type="body" idx="1"/>
          </p:nvPr>
        </p:nvSpPr>
        <p:spPr bwMode="auto">
          <a:xfrm>
            <a:off x="609600" y="1600201"/>
            <a:ext cx="109728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68964" name="Rectangle 4">
            <a:extLst>
              <a:ext uri="{FF2B5EF4-FFF2-40B4-BE49-F238E27FC236}">
                <a16:creationId xmlns:a16="http://schemas.microsoft.com/office/drawing/2014/main" id="{CF80F338-1263-425F-98F2-61FDE33AF04A}"/>
              </a:ext>
            </a:extLst>
          </p:cNvPr>
          <p:cNvSpPr>
            <a:spLocks noGrp="1" noChangeArrowheads="1"/>
          </p:cNvSpPr>
          <p:nvPr>
            <p:ph type="dt" sz="half" idx="2"/>
          </p:nvPr>
        </p:nvSpPr>
        <p:spPr bwMode="auto">
          <a:xfrm>
            <a:off x="609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mj-lt"/>
                <a:ea typeface="+mn-ea"/>
              </a:defRPr>
            </a:lvl1pPr>
          </a:lstStyle>
          <a:p>
            <a:pPr>
              <a:defRPr/>
            </a:pPr>
            <a:endParaRPr lang="en-US" altLang="en-US"/>
          </a:p>
        </p:txBody>
      </p:sp>
      <p:sp>
        <p:nvSpPr>
          <p:cNvPr id="168965" name="Rectangle 5">
            <a:extLst>
              <a:ext uri="{FF2B5EF4-FFF2-40B4-BE49-F238E27FC236}">
                <a16:creationId xmlns:a16="http://schemas.microsoft.com/office/drawing/2014/main" id="{D91CC673-B7D1-479E-B96D-250179D97757}"/>
              </a:ext>
            </a:extLst>
          </p:cNvPr>
          <p:cNvSpPr>
            <a:spLocks noGrp="1" noChangeArrowheads="1"/>
          </p:cNvSpPr>
          <p:nvPr>
            <p:ph type="ftr" sz="quarter" idx="3"/>
          </p:nvPr>
        </p:nvSpPr>
        <p:spPr bwMode="auto">
          <a:xfrm>
            <a:off x="4165600" y="6248400"/>
            <a:ext cx="3860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200">
                <a:latin typeface="+mj-lt"/>
                <a:ea typeface="+mn-ea"/>
              </a:defRPr>
            </a:lvl1pPr>
          </a:lstStyle>
          <a:p>
            <a:pPr>
              <a:defRPr/>
            </a:pPr>
            <a:endParaRPr lang="en-US" altLang="en-US"/>
          </a:p>
        </p:txBody>
      </p:sp>
      <p:sp>
        <p:nvSpPr>
          <p:cNvPr id="168966" name="Rectangle 6">
            <a:extLst>
              <a:ext uri="{FF2B5EF4-FFF2-40B4-BE49-F238E27FC236}">
                <a16:creationId xmlns:a16="http://schemas.microsoft.com/office/drawing/2014/main" id="{3FDA6EC9-8F7F-4EF5-944D-B747ED73708D}"/>
              </a:ext>
            </a:extLst>
          </p:cNvPr>
          <p:cNvSpPr>
            <a:spLocks noGrp="1" noChangeArrowheads="1"/>
          </p:cNvSpPr>
          <p:nvPr>
            <p:ph type="sldNum" sz="quarter" idx="4"/>
          </p:nvPr>
        </p:nvSpPr>
        <p:spPr bwMode="auto">
          <a:xfrm>
            <a:off x="8737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3A0FE06D-A4F6-435A-B9E7-0184843A84FF}" type="slidenum">
              <a:rPr lang="en-US" altLang="en-US"/>
              <a:pPr>
                <a:defRPr/>
              </a:pPr>
              <a:t>‹#›</a:t>
            </a:fld>
            <a:endParaRPr lang="en-US" altLang="en-US"/>
          </a:p>
        </p:txBody>
      </p:sp>
      <p:sp>
        <p:nvSpPr>
          <p:cNvPr id="1031" name="Freeform 7">
            <a:extLst>
              <a:ext uri="{FF2B5EF4-FFF2-40B4-BE49-F238E27FC236}">
                <a16:creationId xmlns:a16="http://schemas.microsoft.com/office/drawing/2014/main" id="{9C2CBDAE-C4E2-4295-9AF8-0FE25859AE98}"/>
              </a:ext>
            </a:extLst>
          </p:cNvPr>
          <p:cNvSpPr>
            <a:spLocks noChangeArrowheads="1"/>
          </p:cNvSpPr>
          <p:nvPr/>
        </p:nvSpPr>
        <p:spPr bwMode="auto">
          <a:xfrm>
            <a:off x="508000" y="228600"/>
            <a:ext cx="109728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456" r:id="rId1"/>
    <p:sldLayoutId id="2147484446" r:id="rId2"/>
    <p:sldLayoutId id="2147484447" r:id="rId3"/>
    <p:sldLayoutId id="2147484448" r:id="rId4"/>
    <p:sldLayoutId id="2147484449" r:id="rId5"/>
    <p:sldLayoutId id="2147484450" r:id="rId6"/>
    <p:sldLayoutId id="2147484451" r:id="rId7"/>
    <p:sldLayoutId id="2147484452" r:id="rId8"/>
    <p:sldLayoutId id="2147484453" r:id="rId9"/>
    <p:sldLayoutId id="2147484454" r:id="rId10"/>
    <p:sldLayoutId id="2147484455" r:id="rId11"/>
  </p:sldLayoutIdLst>
  <p:txStyles>
    <p:titleStyle>
      <a:lvl1pPr algn="l" rtl="0" eaLnBrk="0" fontAlgn="base" hangingPunct="0">
        <a:spcBef>
          <a:spcPct val="0"/>
        </a:spcBef>
        <a:spcAft>
          <a:spcPct val="0"/>
        </a:spcAft>
        <a:defRPr sz="4200">
          <a:solidFill>
            <a:schemeClr val="tx1"/>
          </a:solidFill>
          <a:latin typeface="+mj-lt"/>
          <a:ea typeface="ＭＳ Ｐゴシック" charset="0"/>
          <a:cs typeface="+mj-cs"/>
        </a:defRPr>
      </a:lvl1pPr>
      <a:lvl2pPr algn="l" rtl="0" eaLnBrk="0" fontAlgn="base" hangingPunct="0">
        <a:spcBef>
          <a:spcPct val="0"/>
        </a:spcBef>
        <a:spcAft>
          <a:spcPct val="0"/>
        </a:spcAft>
        <a:defRPr sz="4200">
          <a:solidFill>
            <a:schemeClr val="tx1"/>
          </a:solidFill>
          <a:latin typeface="Garamond" pitchFamily="18" charset="0"/>
          <a:ea typeface="ＭＳ Ｐゴシック" charset="0"/>
        </a:defRPr>
      </a:lvl2pPr>
      <a:lvl3pPr algn="l" rtl="0" eaLnBrk="0" fontAlgn="base" hangingPunct="0">
        <a:spcBef>
          <a:spcPct val="0"/>
        </a:spcBef>
        <a:spcAft>
          <a:spcPct val="0"/>
        </a:spcAft>
        <a:defRPr sz="4200">
          <a:solidFill>
            <a:schemeClr val="tx1"/>
          </a:solidFill>
          <a:latin typeface="Garamond" pitchFamily="18" charset="0"/>
          <a:ea typeface="ＭＳ Ｐゴシック" charset="0"/>
        </a:defRPr>
      </a:lvl3pPr>
      <a:lvl4pPr algn="l" rtl="0" eaLnBrk="0" fontAlgn="base" hangingPunct="0">
        <a:spcBef>
          <a:spcPct val="0"/>
        </a:spcBef>
        <a:spcAft>
          <a:spcPct val="0"/>
        </a:spcAft>
        <a:defRPr sz="4200">
          <a:solidFill>
            <a:schemeClr val="tx1"/>
          </a:solidFill>
          <a:latin typeface="Garamond" pitchFamily="18" charset="0"/>
          <a:ea typeface="ＭＳ Ｐゴシック" charset="0"/>
        </a:defRPr>
      </a:lvl4pPr>
      <a:lvl5pPr algn="l" rtl="0" eaLnBrk="0" fontAlgn="base" hangingPunct="0">
        <a:spcBef>
          <a:spcPct val="0"/>
        </a:spcBef>
        <a:spcAft>
          <a:spcPct val="0"/>
        </a:spcAft>
        <a:defRPr sz="4200">
          <a:solidFill>
            <a:schemeClr val="tx1"/>
          </a:solidFill>
          <a:latin typeface="Garamond" pitchFamily="18" charset="0"/>
          <a:ea typeface="ＭＳ Ｐゴシック"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tx1"/>
        </a:buClr>
        <a:buSzPct val="40000"/>
        <a:buFont typeface="Wingdings" panose="05000000000000000000" pitchFamily="2" charset="2"/>
        <a:buChar char="n"/>
        <a:defRPr sz="3000">
          <a:solidFill>
            <a:schemeClr val="tx1"/>
          </a:solidFill>
          <a:latin typeface="+mn-lt"/>
          <a:ea typeface="ＭＳ Ｐゴシック" charset="0"/>
          <a:cs typeface="+mn-cs"/>
        </a:defRPr>
      </a:lvl1pPr>
      <a:lvl2pPr marL="669925" indent="-325438" algn="l" rtl="0" eaLnBrk="0" fontAlgn="base" hangingPunct="0">
        <a:spcBef>
          <a:spcPct val="20000"/>
        </a:spcBef>
        <a:spcAft>
          <a:spcPct val="0"/>
        </a:spcAft>
        <a:buClr>
          <a:schemeClr val="tx1"/>
        </a:buClr>
        <a:buSzPct val="40000"/>
        <a:buFont typeface="Wingdings" panose="05000000000000000000" pitchFamily="2" charset="2"/>
        <a:buChar char="q"/>
        <a:defRPr sz="2600">
          <a:solidFill>
            <a:schemeClr val="tx1"/>
          </a:solidFill>
          <a:latin typeface="+mn-lt"/>
          <a:ea typeface="ＭＳ Ｐゴシック" charset="0"/>
        </a:defRPr>
      </a:lvl2pPr>
      <a:lvl3pPr marL="1022350" indent="-350838" algn="l" rtl="0" eaLnBrk="0" fontAlgn="base" hangingPunct="0">
        <a:spcBef>
          <a:spcPct val="20000"/>
        </a:spcBef>
        <a:spcAft>
          <a:spcPct val="0"/>
        </a:spcAft>
        <a:buClr>
          <a:schemeClr val="tx1"/>
        </a:buClr>
        <a:buSzPct val="40000"/>
        <a:buFont typeface="Wingdings" panose="05000000000000000000" pitchFamily="2" charset="2"/>
        <a:buChar char="n"/>
        <a:defRPr sz="2200">
          <a:solidFill>
            <a:schemeClr val="tx1"/>
          </a:solidFill>
          <a:latin typeface="+mn-lt"/>
          <a:ea typeface="ＭＳ Ｐゴシック" charset="0"/>
        </a:defRPr>
      </a:lvl3pPr>
      <a:lvl4pPr marL="1339850" indent="-315913" algn="l" rtl="0" eaLnBrk="0" fontAlgn="base" hangingPunct="0">
        <a:spcBef>
          <a:spcPct val="20000"/>
        </a:spcBef>
        <a:spcAft>
          <a:spcPct val="0"/>
        </a:spcAft>
        <a:buClr>
          <a:schemeClr val="tx1"/>
        </a:buClr>
        <a:buSzPct val="40000"/>
        <a:buFont typeface="Wingdings" panose="05000000000000000000" pitchFamily="2" charset="2"/>
        <a:buChar char="q"/>
        <a:defRPr sz="2000">
          <a:solidFill>
            <a:schemeClr val="tx1"/>
          </a:solidFill>
          <a:latin typeface="+mn-lt"/>
          <a:ea typeface="ＭＳ Ｐゴシック" charset="0"/>
        </a:defRPr>
      </a:lvl4pPr>
      <a:lvl5pPr marL="1681163" indent="-339725" algn="l" rtl="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mn-lt"/>
          <a:ea typeface="ＭＳ Ｐゴシック" charset="0"/>
        </a:defRPr>
      </a:lvl5pPr>
      <a:lvl6pPr marL="21383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rn.com/author=119229"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9D4691D-AD7C-4F48-9AD6-BDA6668454B8}"/>
              </a:ext>
            </a:extLst>
          </p:cNvPr>
          <p:cNvSpPr>
            <a:spLocks noGrp="1" noChangeArrowheads="1"/>
          </p:cNvSpPr>
          <p:nvPr>
            <p:ph type="ctrTitle"/>
          </p:nvPr>
        </p:nvSpPr>
        <p:spPr/>
        <p:txBody>
          <a:bodyPr/>
          <a:lstStyle/>
          <a:p>
            <a:pPr eaLnBrk="1" hangingPunct="1"/>
            <a:r>
              <a:rPr lang="en-US" altLang="en-US" dirty="0">
                <a:ea typeface="ＭＳ Ｐゴシック" panose="020B0600070205080204" pitchFamily="34" charset="-128"/>
              </a:rPr>
              <a:t>Revocability and Irrevocability</a:t>
            </a:r>
          </a:p>
        </p:txBody>
      </p:sp>
      <p:sp>
        <p:nvSpPr>
          <p:cNvPr id="4099" name="Rectangle 3">
            <a:extLst>
              <a:ext uri="{FF2B5EF4-FFF2-40B4-BE49-F238E27FC236}">
                <a16:creationId xmlns:a16="http://schemas.microsoft.com/office/drawing/2014/main" id="{04A299DC-AD0A-45C3-B942-8672D741CC98}"/>
              </a:ext>
            </a:extLst>
          </p:cNvPr>
          <p:cNvSpPr>
            <a:spLocks noGrp="1" noChangeArrowheads="1"/>
          </p:cNvSpPr>
          <p:nvPr>
            <p:ph type="subTitle" idx="1"/>
          </p:nvPr>
        </p:nvSpPr>
        <p:spPr>
          <a:xfrm>
            <a:off x="3505200" y="3962400"/>
            <a:ext cx="6553200" cy="2286000"/>
          </a:xfrm>
        </p:spPr>
        <p:txBody>
          <a:bodyPr/>
          <a:lstStyle/>
          <a:p>
            <a:pPr eaLnBrk="1" hangingPunct="1"/>
            <a:r>
              <a:rPr lang="en-US" altLang="en-US" dirty="0">
                <a:ea typeface="ＭＳ Ｐゴシック" panose="020B0600070205080204" pitchFamily="34" charset="-128"/>
              </a:rPr>
              <a:t>Richard Warner</a:t>
            </a:r>
          </a:p>
          <a:p>
            <a:r>
              <a:rPr lang="en-US" altLang="en-US" dirty="0">
                <a:ea typeface="ＭＳ Ｐゴシック" panose="020B0600070205080204" pitchFamily="34" charset="-128"/>
                <a:hlinkClick r:id="rId3"/>
              </a:rPr>
              <a:t>​</a:t>
            </a:r>
            <a:endParaRPr lang="en-US" altLang="en-US" dirty="0">
              <a:ea typeface="ＭＳ Ｐゴシック" panose="020B0600070205080204" pitchFamily="34" charset="-128"/>
            </a:endParaRPr>
          </a:p>
          <a:p>
            <a:pPr eaLnBrk="1" hangingPunct="1"/>
            <a:endParaRPr lang="en-US" altLang="en-US" dirty="0">
              <a:ea typeface="ＭＳ Ｐゴシック" panose="020B0600070205080204"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89788-18EA-42A4-BC22-A39620DFCA6B}"/>
              </a:ext>
            </a:extLst>
          </p:cNvPr>
          <p:cNvSpPr>
            <a:spLocks noGrp="1"/>
          </p:cNvSpPr>
          <p:nvPr>
            <p:ph type="title"/>
          </p:nvPr>
        </p:nvSpPr>
        <p:spPr/>
        <p:txBody>
          <a:bodyPr/>
          <a:lstStyle/>
          <a:p>
            <a:r>
              <a:rPr lang="en-US" dirty="0"/>
              <a:t>Why Binding As An Option Contract?</a:t>
            </a:r>
          </a:p>
        </p:txBody>
      </p:sp>
      <p:sp>
        <p:nvSpPr>
          <p:cNvPr id="3" name="Content Placeholder 2">
            <a:extLst>
              <a:ext uri="{FF2B5EF4-FFF2-40B4-BE49-F238E27FC236}">
                <a16:creationId xmlns:a16="http://schemas.microsoft.com/office/drawing/2014/main" id="{85B82807-9776-49F5-A497-E59F1B69B12E}"/>
              </a:ext>
            </a:extLst>
          </p:cNvPr>
          <p:cNvSpPr>
            <a:spLocks noGrp="1"/>
          </p:cNvSpPr>
          <p:nvPr>
            <p:ph idx="1"/>
          </p:nvPr>
        </p:nvSpPr>
        <p:spPr>
          <a:xfrm>
            <a:off x="609600" y="1163637"/>
            <a:ext cx="10972800" cy="5416549"/>
          </a:xfrm>
        </p:spPr>
        <p:txBody>
          <a:bodyPr/>
          <a:lstStyle/>
          <a:p>
            <a:r>
              <a:rPr lang="en-US" dirty="0"/>
              <a:t>An option contract is a promise to hold an offer open for a specified time. </a:t>
            </a:r>
          </a:p>
          <a:p>
            <a:pPr lvl="1"/>
            <a:r>
              <a:rPr lang="en-US" dirty="0"/>
              <a:t>Note: “Here is my offer. I intend to hold it open until Friday” is NOT an option contract. “I intend” is typically not enough to create a promise. </a:t>
            </a:r>
          </a:p>
          <a:p>
            <a:r>
              <a:rPr lang="en-US" dirty="0"/>
              <a:t>Consider the bridge case. You say I revoke. I stop walking. Is there consideration for your promise to pay? </a:t>
            </a:r>
          </a:p>
          <a:p>
            <a:pPr lvl="1"/>
            <a:r>
              <a:rPr lang="en-US" dirty="0"/>
              <a:t>Is there a breach of the contract to pay for walking across the bridge? No.</a:t>
            </a:r>
          </a:p>
          <a:p>
            <a:pPr lvl="1"/>
            <a:r>
              <a:rPr lang="en-US" dirty="0"/>
              <a:t>Same problem in </a:t>
            </a:r>
            <a:r>
              <a:rPr lang="en-US" dirty="0" err="1"/>
              <a:t>Pattberg</a:t>
            </a:r>
            <a:r>
              <a:rPr lang="en-US" dirty="0"/>
              <a:t>. Not clear </a:t>
            </a:r>
            <a:r>
              <a:rPr lang="en-US" dirty="0" err="1"/>
              <a:t>Pattberg</a:t>
            </a:r>
            <a:r>
              <a:rPr lang="en-US" dirty="0"/>
              <a:t> ever accepted.</a:t>
            </a:r>
          </a:p>
        </p:txBody>
      </p:sp>
    </p:spTree>
    <p:extLst>
      <p:ext uri="{BB962C8B-B14F-4D97-AF65-F5344CB8AC3E}">
        <p14:creationId xmlns:p14="http://schemas.microsoft.com/office/powerpoint/2010/main" val="3171352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56492-2449-49A6-A33B-8787EFF1644B}"/>
              </a:ext>
            </a:extLst>
          </p:cNvPr>
          <p:cNvSpPr>
            <a:spLocks noGrp="1"/>
          </p:cNvSpPr>
          <p:nvPr>
            <p:ph type="title"/>
          </p:nvPr>
        </p:nvSpPr>
        <p:spPr/>
        <p:txBody>
          <a:bodyPr/>
          <a:lstStyle/>
          <a:p>
            <a:r>
              <a:rPr lang="en-US" dirty="0"/>
              <a:t>Cleaning My Office, 1</a:t>
            </a:r>
          </a:p>
        </p:txBody>
      </p:sp>
      <p:sp>
        <p:nvSpPr>
          <p:cNvPr id="3" name="Content Placeholder 2">
            <a:extLst>
              <a:ext uri="{FF2B5EF4-FFF2-40B4-BE49-F238E27FC236}">
                <a16:creationId xmlns:a16="http://schemas.microsoft.com/office/drawing/2014/main" id="{EF25F1D6-A0E7-4C92-99EC-8645735610CB}"/>
              </a:ext>
            </a:extLst>
          </p:cNvPr>
          <p:cNvSpPr>
            <a:spLocks noGrp="1"/>
          </p:cNvSpPr>
          <p:nvPr>
            <p:ph idx="1"/>
          </p:nvPr>
        </p:nvSpPr>
        <p:spPr>
          <a:xfrm>
            <a:off x="609600" y="1219200"/>
            <a:ext cx="10972800" cy="4530725"/>
          </a:xfrm>
        </p:spPr>
        <p:txBody>
          <a:bodyPr/>
          <a:lstStyle/>
          <a:p>
            <a:r>
              <a:rPr lang="en-US" sz="2800" dirty="0"/>
              <a:t>I want you to clean my office. I am leaving for a meeting and will not be back until the end of the day. As you know: (1) </a:t>
            </a:r>
            <a:r>
              <a:rPr lang="en-US" sz="2800" b="1" dirty="0"/>
              <a:t>I don't care when you clean it as long as it gets done by the end of the day, </a:t>
            </a:r>
            <a:r>
              <a:rPr lang="en-US" sz="2800" dirty="0"/>
              <a:t>and (2) you are also the only person I am going to ask.  </a:t>
            </a:r>
            <a:r>
              <a:rPr lang="en-US" sz="2800" b="1" dirty="0"/>
              <a:t>As I am leaving, I say to you, "I'll pay you $50 to clean up my office."</a:t>
            </a:r>
            <a:r>
              <a:rPr lang="en-US" sz="2800" dirty="0"/>
              <a:t>  </a:t>
            </a:r>
            <a:r>
              <a:rPr lang="en-US" sz="2800" i="1" dirty="0"/>
              <a:t>You don't accept or reject my offer right away.  You want to look at my office and see how messy it is.  I say, “OK.” I leave and you go look at my office. </a:t>
            </a:r>
            <a:r>
              <a:rPr lang="en-US" sz="2800" dirty="0"/>
              <a:t>You decide $50 is a good price and clean it up.  When I come back can I revoke my offer on the ground that you never accepted it? </a:t>
            </a:r>
          </a:p>
          <a:p>
            <a:r>
              <a:rPr lang="en-US" sz="2800" dirty="0"/>
              <a:t>(a) Yes</a:t>
            </a:r>
          </a:p>
          <a:p>
            <a:r>
              <a:rPr lang="en-US" sz="2800" dirty="0"/>
              <a:t>(b) No</a:t>
            </a:r>
          </a:p>
          <a:p>
            <a:endParaRPr lang="en-US" dirty="0"/>
          </a:p>
        </p:txBody>
      </p:sp>
    </p:spTree>
    <p:extLst>
      <p:ext uri="{BB962C8B-B14F-4D97-AF65-F5344CB8AC3E}">
        <p14:creationId xmlns:p14="http://schemas.microsoft.com/office/powerpoint/2010/main" val="3429489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56492-2449-49A6-A33B-8787EFF1644B}"/>
              </a:ext>
            </a:extLst>
          </p:cNvPr>
          <p:cNvSpPr>
            <a:spLocks noGrp="1"/>
          </p:cNvSpPr>
          <p:nvPr>
            <p:ph type="title"/>
          </p:nvPr>
        </p:nvSpPr>
        <p:spPr/>
        <p:txBody>
          <a:bodyPr/>
          <a:lstStyle/>
          <a:p>
            <a:r>
              <a:rPr lang="en-US" dirty="0"/>
              <a:t>Cleaning My Office, 2</a:t>
            </a:r>
          </a:p>
        </p:txBody>
      </p:sp>
      <p:sp>
        <p:nvSpPr>
          <p:cNvPr id="3" name="Content Placeholder 2">
            <a:extLst>
              <a:ext uri="{FF2B5EF4-FFF2-40B4-BE49-F238E27FC236}">
                <a16:creationId xmlns:a16="http://schemas.microsoft.com/office/drawing/2014/main" id="{EF25F1D6-A0E7-4C92-99EC-8645735610CB}"/>
              </a:ext>
            </a:extLst>
          </p:cNvPr>
          <p:cNvSpPr>
            <a:spLocks noGrp="1"/>
          </p:cNvSpPr>
          <p:nvPr>
            <p:ph idx="1"/>
          </p:nvPr>
        </p:nvSpPr>
        <p:spPr>
          <a:xfrm>
            <a:off x="609600" y="1219200"/>
            <a:ext cx="10972800" cy="4530725"/>
          </a:xfrm>
        </p:spPr>
        <p:txBody>
          <a:bodyPr/>
          <a:lstStyle/>
          <a:p>
            <a:r>
              <a:rPr lang="en-US" sz="2800" dirty="0"/>
              <a:t>I want you to clean my office. I say to you, "I'll pay you $50 to clean up my office." You know: I am going to class in a hour, and I tell you that, if you decide not to do it, I'll make an announcement in class and hire someone else. </a:t>
            </a:r>
          </a:p>
          <a:p>
            <a:r>
              <a:rPr lang="en-US" sz="2800" dirty="0"/>
              <a:t>Requires a promissory acceptance. </a:t>
            </a:r>
          </a:p>
          <a:p>
            <a:r>
              <a:rPr lang="en-US" sz="2800" dirty="0"/>
              <a:t>The offer terminated when I went to class—only is open until I go. </a:t>
            </a:r>
          </a:p>
          <a:p>
            <a:r>
              <a:rPr lang="en-US" sz="2800" dirty="0"/>
              <a:t>As I am leaving, You say you want to think about it, and go away. I don't hear from you before I have to go to class.  While I'm in class you clean my office, but by the end of class I have hired someone else.  Can I revoke the offer on the ground that you never accepted? </a:t>
            </a:r>
          </a:p>
          <a:p>
            <a:r>
              <a:rPr lang="en-US" sz="2800" dirty="0"/>
              <a:t>(a) Yes</a:t>
            </a:r>
          </a:p>
          <a:p>
            <a:r>
              <a:rPr lang="en-US" sz="2800" dirty="0"/>
              <a:t>(b) No</a:t>
            </a:r>
          </a:p>
          <a:p>
            <a:endParaRPr lang="en-US" dirty="0"/>
          </a:p>
        </p:txBody>
      </p:sp>
    </p:spTree>
    <p:extLst>
      <p:ext uri="{BB962C8B-B14F-4D97-AF65-F5344CB8AC3E}">
        <p14:creationId xmlns:p14="http://schemas.microsoft.com/office/powerpoint/2010/main" val="11851131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56492-2449-49A6-A33B-8787EFF1644B}"/>
              </a:ext>
            </a:extLst>
          </p:cNvPr>
          <p:cNvSpPr>
            <a:spLocks noGrp="1"/>
          </p:cNvSpPr>
          <p:nvPr>
            <p:ph type="title"/>
          </p:nvPr>
        </p:nvSpPr>
        <p:spPr/>
        <p:txBody>
          <a:bodyPr/>
          <a:lstStyle/>
          <a:p>
            <a:r>
              <a:rPr lang="en-US" dirty="0"/>
              <a:t>Cleaning My Office, 3</a:t>
            </a:r>
          </a:p>
        </p:txBody>
      </p:sp>
      <p:sp>
        <p:nvSpPr>
          <p:cNvPr id="3" name="Content Placeholder 2">
            <a:extLst>
              <a:ext uri="{FF2B5EF4-FFF2-40B4-BE49-F238E27FC236}">
                <a16:creationId xmlns:a16="http://schemas.microsoft.com/office/drawing/2014/main" id="{EF25F1D6-A0E7-4C92-99EC-8645735610CB}"/>
              </a:ext>
            </a:extLst>
          </p:cNvPr>
          <p:cNvSpPr>
            <a:spLocks noGrp="1"/>
          </p:cNvSpPr>
          <p:nvPr>
            <p:ph idx="1"/>
          </p:nvPr>
        </p:nvSpPr>
        <p:spPr>
          <a:xfrm>
            <a:off x="609600" y="1219200"/>
            <a:ext cx="10972800" cy="4530725"/>
          </a:xfrm>
        </p:spPr>
        <p:txBody>
          <a:bodyPr/>
          <a:lstStyle/>
          <a:p>
            <a:r>
              <a:rPr lang="en-US" sz="2800" dirty="0"/>
              <a:t>I want you to clean my office. I am leaving for a meeting and will not be back until the end of the day. As you know: (1) I don't care when you clean it as long as it gets done by the end of the day, and (2) you are also the only person I am going to ask.  </a:t>
            </a:r>
          </a:p>
          <a:p>
            <a:r>
              <a:rPr lang="en-US" sz="2800" dirty="0"/>
              <a:t> As I am leaving, I say to you, "I'll pay you $50 to clean up my office. </a:t>
            </a:r>
            <a:r>
              <a:rPr lang="en-US" sz="2800" b="1" dirty="0"/>
              <a:t>Accept by promise or performance</a:t>
            </a:r>
            <a:r>
              <a:rPr lang="en-US" sz="2800" dirty="0"/>
              <a:t>."  You don't accept or reject my offer right away.  You want to look at my office and see how messy it is.  I say, “OK.” I leave and you go look at my office.</a:t>
            </a:r>
            <a:r>
              <a:rPr lang="en-US" sz="2800" i="1" dirty="0"/>
              <a:t> </a:t>
            </a:r>
            <a:r>
              <a:rPr lang="en-US" sz="2800" dirty="0"/>
              <a:t>You decide $50 is a good price and clean it up.  When I come back, you are in the middle of cleaning my office. Can I revoke my offer on the ground that you never accepted it? </a:t>
            </a:r>
          </a:p>
          <a:p>
            <a:r>
              <a:rPr lang="en-US" dirty="0"/>
              <a:t>No. </a:t>
            </a:r>
          </a:p>
        </p:txBody>
      </p:sp>
    </p:spTree>
    <p:extLst>
      <p:ext uri="{BB962C8B-B14F-4D97-AF65-F5344CB8AC3E}">
        <p14:creationId xmlns:p14="http://schemas.microsoft.com/office/powerpoint/2010/main" val="13646506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C82757F-B453-4B7A-A290-848E0EF7A01D}"/>
              </a:ext>
            </a:extLst>
          </p:cNvPr>
          <p:cNvPicPr>
            <a:picLocks noChangeAspect="1"/>
          </p:cNvPicPr>
          <p:nvPr/>
        </p:nvPicPr>
        <p:blipFill>
          <a:blip r:embed="rId3"/>
          <a:stretch>
            <a:fillRect/>
          </a:stretch>
        </p:blipFill>
        <p:spPr>
          <a:xfrm>
            <a:off x="0" y="0"/>
            <a:ext cx="12192000" cy="6858000"/>
          </a:xfrm>
          <a:prstGeom prst="rect">
            <a:avLst/>
          </a:prstGeom>
        </p:spPr>
      </p:pic>
      <p:sp>
        <p:nvSpPr>
          <p:cNvPr id="8" name="TextBox 7">
            <a:extLst>
              <a:ext uri="{FF2B5EF4-FFF2-40B4-BE49-F238E27FC236}">
                <a16:creationId xmlns:a16="http://schemas.microsoft.com/office/drawing/2014/main" id="{64B8DEA7-06E3-4912-B1AF-8D5151D66238}"/>
              </a:ext>
            </a:extLst>
          </p:cNvPr>
          <p:cNvSpPr txBox="1"/>
          <p:nvPr/>
        </p:nvSpPr>
        <p:spPr>
          <a:xfrm>
            <a:off x="1394925" y="2286000"/>
            <a:ext cx="1272073" cy="369332"/>
          </a:xfrm>
          <a:prstGeom prst="rect">
            <a:avLst/>
          </a:prstGeom>
          <a:noFill/>
        </p:spPr>
        <p:txBody>
          <a:bodyPr wrap="square" rtlCol="0">
            <a:spAutoFit/>
          </a:bodyPr>
          <a:lstStyle/>
          <a:p>
            <a:r>
              <a:rPr lang="en-US" dirty="0" err="1">
                <a:solidFill>
                  <a:srgbClr val="FF0000"/>
                </a:solidFill>
              </a:rPr>
              <a:t>Pattberg</a:t>
            </a:r>
            <a:endParaRPr lang="en-US" dirty="0">
              <a:solidFill>
                <a:srgbClr val="FF0000"/>
              </a:solidFill>
            </a:endParaRPr>
          </a:p>
        </p:txBody>
      </p:sp>
      <p:sp>
        <p:nvSpPr>
          <p:cNvPr id="18" name="TextBox 17">
            <a:extLst>
              <a:ext uri="{FF2B5EF4-FFF2-40B4-BE49-F238E27FC236}">
                <a16:creationId xmlns:a16="http://schemas.microsoft.com/office/drawing/2014/main" id="{F0F9332F-447B-47DD-8168-F0223AD8D10E}"/>
              </a:ext>
            </a:extLst>
          </p:cNvPr>
          <p:cNvSpPr txBox="1"/>
          <p:nvPr/>
        </p:nvSpPr>
        <p:spPr>
          <a:xfrm>
            <a:off x="7772400" y="2638226"/>
            <a:ext cx="2438400" cy="369332"/>
          </a:xfrm>
          <a:prstGeom prst="rect">
            <a:avLst/>
          </a:prstGeom>
          <a:noFill/>
        </p:spPr>
        <p:txBody>
          <a:bodyPr wrap="square" rtlCol="0">
            <a:spAutoFit/>
          </a:bodyPr>
          <a:lstStyle/>
          <a:p>
            <a:r>
              <a:rPr lang="en-US" dirty="0">
                <a:solidFill>
                  <a:srgbClr val="FF0000"/>
                </a:solidFill>
              </a:rPr>
              <a:t>Bridge example</a:t>
            </a:r>
          </a:p>
        </p:txBody>
      </p:sp>
      <p:sp>
        <p:nvSpPr>
          <p:cNvPr id="3" name="TextBox 2">
            <a:extLst>
              <a:ext uri="{FF2B5EF4-FFF2-40B4-BE49-F238E27FC236}">
                <a16:creationId xmlns:a16="http://schemas.microsoft.com/office/drawing/2014/main" id="{A7949A14-D8F2-4EC4-B748-6793E0A55C12}"/>
              </a:ext>
            </a:extLst>
          </p:cNvPr>
          <p:cNvSpPr txBox="1"/>
          <p:nvPr/>
        </p:nvSpPr>
        <p:spPr>
          <a:xfrm>
            <a:off x="5333999" y="4267200"/>
            <a:ext cx="1524002" cy="646331"/>
          </a:xfrm>
          <a:prstGeom prst="rect">
            <a:avLst/>
          </a:prstGeom>
          <a:noFill/>
        </p:spPr>
        <p:txBody>
          <a:bodyPr wrap="square" rtlCol="0">
            <a:spAutoFit/>
          </a:bodyPr>
          <a:lstStyle/>
          <a:p>
            <a:r>
              <a:rPr lang="en-US" dirty="0">
                <a:solidFill>
                  <a:srgbClr val="FF0000"/>
                </a:solidFill>
              </a:rPr>
              <a:t>Cleaning office, 3</a:t>
            </a:r>
          </a:p>
        </p:txBody>
      </p:sp>
    </p:spTree>
    <p:extLst>
      <p:ext uri="{BB962C8B-B14F-4D97-AF65-F5344CB8AC3E}">
        <p14:creationId xmlns:p14="http://schemas.microsoft.com/office/powerpoint/2010/main" val="3444030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6C501-83B0-4CE4-BC50-9ED99EEF1CDB}"/>
              </a:ext>
            </a:extLst>
          </p:cNvPr>
          <p:cNvSpPr>
            <a:spLocks noGrp="1"/>
          </p:cNvSpPr>
          <p:nvPr>
            <p:ph type="title"/>
          </p:nvPr>
        </p:nvSpPr>
        <p:spPr/>
        <p:txBody>
          <a:bodyPr/>
          <a:lstStyle/>
          <a:p>
            <a:r>
              <a:rPr lang="en-US" dirty="0"/>
              <a:t>Revocation</a:t>
            </a:r>
          </a:p>
        </p:txBody>
      </p:sp>
      <p:sp>
        <p:nvSpPr>
          <p:cNvPr id="3" name="Content Placeholder 2">
            <a:extLst>
              <a:ext uri="{FF2B5EF4-FFF2-40B4-BE49-F238E27FC236}">
                <a16:creationId xmlns:a16="http://schemas.microsoft.com/office/drawing/2014/main" id="{975671E4-B465-4A20-BE4D-83AFF08D4409}"/>
              </a:ext>
            </a:extLst>
          </p:cNvPr>
          <p:cNvSpPr>
            <a:spLocks noGrp="1"/>
          </p:cNvSpPr>
          <p:nvPr>
            <p:ph idx="1"/>
          </p:nvPr>
        </p:nvSpPr>
        <p:spPr>
          <a:xfrm>
            <a:off x="609600" y="1609531"/>
            <a:ext cx="10972800" cy="4530725"/>
          </a:xfrm>
        </p:spPr>
        <p:txBody>
          <a:bodyPr/>
          <a:lstStyle/>
          <a:p>
            <a:r>
              <a:rPr lang="en-US" dirty="0"/>
              <a:t>The traditional rule:  an offer can be revoked </a:t>
            </a:r>
            <a:r>
              <a:rPr lang="en-US" i="1" dirty="0"/>
              <a:t>anytime </a:t>
            </a:r>
            <a:r>
              <a:rPr lang="en-US" dirty="0"/>
              <a:t>prior to acceptance. </a:t>
            </a:r>
          </a:p>
          <a:p>
            <a:r>
              <a:rPr lang="en-US" dirty="0"/>
              <a:t>The modern law limits this rule through rules about irrevocability. </a:t>
            </a:r>
          </a:p>
        </p:txBody>
      </p:sp>
    </p:spTree>
    <p:extLst>
      <p:ext uri="{BB962C8B-B14F-4D97-AF65-F5344CB8AC3E}">
        <p14:creationId xmlns:p14="http://schemas.microsoft.com/office/powerpoint/2010/main" val="3330582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ED1FE-86F5-4EA0-A5E2-EB9411A4CE3C}"/>
              </a:ext>
            </a:extLst>
          </p:cNvPr>
          <p:cNvSpPr>
            <a:spLocks noGrp="1"/>
          </p:cNvSpPr>
          <p:nvPr>
            <p:ph type="title"/>
          </p:nvPr>
        </p:nvSpPr>
        <p:spPr/>
        <p:txBody>
          <a:bodyPr/>
          <a:lstStyle/>
          <a:p>
            <a:r>
              <a:rPr lang="en-US" dirty="0"/>
              <a:t>Walking Across the Bridge</a:t>
            </a:r>
          </a:p>
        </p:txBody>
      </p:sp>
      <p:sp>
        <p:nvSpPr>
          <p:cNvPr id="3" name="Content Placeholder 2">
            <a:extLst>
              <a:ext uri="{FF2B5EF4-FFF2-40B4-BE49-F238E27FC236}">
                <a16:creationId xmlns:a16="http://schemas.microsoft.com/office/drawing/2014/main" id="{E0A83F24-0BBB-46E6-9470-55240ACED986}"/>
              </a:ext>
            </a:extLst>
          </p:cNvPr>
          <p:cNvSpPr>
            <a:spLocks noGrp="1"/>
          </p:cNvSpPr>
          <p:nvPr>
            <p:ph idx="1"/>
          </p:nvPr>
        </p:nvSpPr>
        <p:spPr>
          <a:xfrm>
            <a:off x="533400" y="1163637"/>
            <a:ext cx="10972800" cy="5618163"/>
          </a:xfrm>
        </p:spPr>
        <p:txBody>
          <a:bodyPr/>
          <a:lstStyle/>
          <a:p>
            <a:r>
              <a:rPr lang="en-US" sz="2800" dirty="0"/>
              <a:t>I say, "I offer to pay you $100 to walk across the bridge now".  I don't want you to promise to walk across the bridge. I want you to do it--my offer is an offer to pay </a:t>
            </a:r>
            <a:r>
              <a:rPr lang="en-US" sz="2800" i="1" dirty="0"/>
              <a:t>for the performance</a:t>
            </a:r>
            <a:r>
              <a:rPr lang="en-US" sz="2800" dirty="0"/>
              <a:t>. </a:t>
            </a:r>
          </a:p>
          <a:p>
            <a:r>
              <a:rPr lang="en-US" sz="2800" dirty="0"/>
              <a:t>You cannot accept this by saying "I accept"--that would be to promise to walk across, and that is not what I am asking for. </a:t>
            </a:r>
          </a:p>
          <a:p>
            <a:r>
              <a:rPr lang="en-US" sz="2800" dirty="0"/>
              <a:t>The only way to accept the offer is to walk across the bridge. </a:t>
            </a:r>
          </a:p>
          <a:p>
            <a:r>
              <a:rPr lang="en-US" sz="2800" dirty="0"/>
              <a:t>You start walking. You have not yet accepted. Accepting is walking all the way. </a:t>
            </a:r>
          </a:p>
          <a:p>
            <a:r>
              <a:rPr lang="en-US" sz="2800" dirty="0"/>
              <a:t> When you are halfway across, I shout, “I revoke.”  Under the traditional rule, did I revoke my offer?</a:t>
            </a:r>
          </a:p>
          <a:p>
            <a:r>
              <a:rPr lang="en-US" sz="2800" dirty="0"/>
              <a:t>(a) Yes</a:t>
            </a:r>
          </a:p>
          <a:p>
            <a:r>
              <a:rPr lang="en-US" sz="2800" dirty="0"/>
              <a:t>(b) No</a:t>
            </a:r>
          </a:p>
          <a:p>
            <a:endParaRPr lang="en-US" dirty="0"/>
          </a:p>
        </p:txBody>
      </p:sp>
    </p:spTree>
    <p:extLst>
      <p:ext uri="{BB962C8B-B14F-4D97-AF65-F5344CB8AC3E}">
        <p14:creationId xmlns:p14="http://schemas.microsoft.com/office/powerpoint/2010/main" val="35054685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814CA-2FCC-4C87-A45F-23DC7729B534}"/>
              </a:ext>
            </a:extLst>
          </p:cNvPr>
          <p:cNvSpPr>
            <a:spLocks noGrp="1"/>
          </p:cNvSpPr>
          <p:nvPr>
            <p:ph type="title"/>
          </p:nvPr>
        </p:nvSpPr>
        <p:spPr/>
        <p:txBody>
          <a:bodyPr/>
          <a:lstStyle/>
          <a:p>
            <a:r>
              <a:rPr lang="en-US" dirty="0"/>
              <a:t>Pettersen v. </a:t>
            </a:r>
            <a:r>
              <a:rPr lang="en-US" dirty="0" err="1"/>
              <a:t>Pattberg</a:t>
            </a:r>
            <a:endParaRPr lang="en-US" dirty="0"/>
          </a:p>
        </p:txBody>
      </p:sp>
      <p:sp>
        <p:nvSpPr>
          <p:cNvPr id="3" name="Content Placeholder 2">
            <a:extLst>
              <a:ext uri="{FF2B5EF4-FFF2-40B4-BE49-F238E27FC236}">
                <a16:creationId xmlns:a16="http://schemas.microsoft.com/office/drawing/2014/main" id="{CAC62D5F-C128-4149-9060-33C06753A883}"/>
              </a:ext>
            </a:extLst>
          </p:cNvPr>
          <p:cNvSpPr>
            <a:spLocks noGrp="1"/>
          </p:cNvSpPr>
          <p:nvPr>
            <p:ph idx="1"/>
          </p:nvPr>
        </p:nvSpPr>
        <p:spPr>
          <a:xfrm>
            <a:off x="609600" y="1163637"/>
            <a:ext cx="10972800" cy="5694363"/>
          </a:xfrm>
        </p:spPr>
        <p:txBody>
          <a:bodyPr/>
          <a:lstStyle/>
          <a:p>
            <a:r>
              <a:rPr lang="en-US" sz="2400" dirty="0"/>
              <a:t>What was the offer?  To let </a:t>
            </a:r>
            <a:r>
              <a:rPr lang="en-US" sz="2400" dirty="0" err="1"/>
              <a:t>Petterson</a:t>
            </a:r>
            <a:r>
              <a:rPr lang="en-US" sz="2400" dirty="0"/>
              <a:t> pay off the mortgage in advance for $780 less than the total amount.</a:t>
            </a:r>
          </a:p>
          <a:p>
            <a:pPr lvl="1"/>
            <a:r>
              <a:rPr lang="en-US" sz="2400" dirty="0"/>
              <a:t>Like the bridge example, this is an offer than must be accepted by performance</a:t>
            </a:r>
          </a:p>
          <a:p>
            <a:r>
              <a:rPr lang="en-US" sz="2400" dirty="0"/>
              <a:t>As </a:t>
            </a:r>
            <a:r>
              <a:rPr lang="en-US" sz="2400" dirty="0" err="1"/>
              <a:t>Pattberg</a:t>
            </a:r>
            <a:r>
              <a:rPr lang="en-US" sz="2400" dirty="0"/>
              <a:t> knows, </a:t>
            </a:r>
            <a:r>
              <a:rPr lang="en-US" sz="2400" dirty="0" err="1"/>
              <a:t>Petterson</a:t>
            </a:r>
            <a:r>
              <a:rPr lang="en-US" sz="2400" dirty="0"/>
              <a:t> will need some time to raise enough money.</a:t>
            </a:r>
          </a:p>
          <a:p>
            <a:pPr lvl="1"/>
            <a:r>
              <a:rPr lang="en-US" sz="2000" dirty="0"/>
              <a:t>So </a:t>
            </a:r>
            <a:r>
              <a:rPr lang="en-US" sz="2000" dirty="0" err="1"/>
              <a:t>Pattberg</a:t>
            </a:r>
            <a:r>
              <a:rPr lang="en-US" sz="2000" dirty="0"/>
              <a:t> expects Pettersen to rely on the offer. Indeed, inducing that reliance was one point of making the offer. </a:t>
            </a:r>
          </a:p>
          <a:p>
            <a:r>
              <a:rPr lang="en-US" sz="2400" dirty="0" err="1"/>
              <a:t>Petterson</a:t>
            </a:r>
            <a:r>
              <a:rPr lang="en-US" sz="2400" dirty="0"/>
              <a:t> raises the money, comes to </a:t>
            </a:r>
            <a:r>
              <a:rPr lang="en-US" sz="2400" dirty="0" err="1"/>
              <a:t>Pattberg’s</a:t>
            </a:r>
            <a:r>
              <a:rPr lang="en-US" sz="2400" dirty="0"/>
              <a:t> house, but, before </a:t>
            </a:r>
            <a:r>
              <a:rPr lang="en-US" sz="2400" dirty="0" err="1"/>
              <a:t>Petterson</a:t>
            </a:r>
            <a:r>
              <a:rPr lang="en-US" sz="2400" dirty="0"/>
              <a:t> can put the money in his hands (and so accept the offer by performance), </a:t>
            </a:r>
            <a:r>
              <a:rPr lang="en-US" sz="2400" dirty="0" err="1"/>
              <a:t>Pattberg</a:t>
            </a:r>
            <a:r>
              <a:rPr lang="en-US" sz="2400" dirty="0"/>
              <a:t> says, “I have sold the mortgage to another.” </a:t>
            </a:r>
          </a:p>
          <a:p>
            <a:pPr lvl="1"/>
            <a:r>
              <a:rPr lang="en-US" dirty="0"/>
              <a:t>That is a revocation (</a:t>
            </a:r>
            <a:r>
              <a:rPr lang="en-US" b="1" dirty="0"/>
              <a:t>an announcement from a reliable source that the offeror is no longer in a position to perform</a:t>
            </a:r>
            <a:r>
              <a:rPr lang="en-US" dirty="0"/>
              <a:t>). </a:t>
            </a:r>
          </a:p>
          <a:p>
            <a:pPr lvl="1"/>
            <a:r>
              <a:rPr lang="en-US" dirty="0"/>
              <a:t>It occurred before acceptance. So the court says it the offer was revoked. </a:t>
            </a:r>
          </a:p>
        </p:txBody>
      </p:sp>
    </p:spTree>
    <p:extLst>
      <p:ext uri="{BB962C8B-B14F-4D97-AF65-F5344CB8AC3E}">
        <p14:creationId xmlns:p14="http://schemas.microsoft.com/office/powerpoint/2010/main" val="3859743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757E7-4524-4DE5-B1E9-F12624875A9A}"/>
              </a:ext>
            </a:extLst>
          </p:cNvPr>
          <p:cNvSpPr>
            <a:spLocks noGrp="1"/>
          </p:cNvSpPr>
          <p:nvPr>
            <p:ph type="title"/>
          </p:nvPr>
        </p:nvSpPr>
        <p:spPr/>
        <p:txBody>
          <a:bodyPr/>
          <a:lstStyle/>
          <a:p>
            <a:r>
              <a:rPr lang="en-US" dirty="0"/>
              <a:t>A Snare And A Delusion?</a:t>
            </a:r>
          </a:p>
        </p:txBody>
      </p:sp>
      <p:sp>
        <p:nvSpPr>
          <p:cNvPr id="3" name="Content Placeholder 2">
            <a:extLst>
              <a:ext uri="{FF2B5EF4-FFF2-40B4-BE49-F238E27FC236}">
                <a16:creationId xmlns:a16="http://schemas.microsoft.com/office/drawing/2014/main" id="{F3763250-EF3E-42BB-974D-CABADC0DFEE9}"/>
              </a:ext>
            </a:extLst>
          </p:cNvPr>
          <p:cNvSpPr>
            <a:spLocks noGrp="1"/>
          </p:cNvSpPr>
          <p:nvPr>
            <p:ph idx="1"/>
          </p:nvPr>
        </p:nvSpPr>
        <p:spPr/>
        <p:txBody>
          <a:bodyPr/>
          <a:lstStyle/>
          <a:p>
            <a:r>
              <a:rPr lang="en-US" dirty="0"/>
              <a:t>The dissent argues that the offer is nothing but a "snare and a delusion" unless there is some assurance that it will not be withdrawn.  </a:t>
            </a:r>
          </a:p>
          <a:p>
            <a:r>
              <a:rPr lang="en-US" dirty="0"/>
              <a:t>The argument is that to get into a position to accept the offer, </a:t>
            </a:r>
            <a:r>
              <a:rPr lang="en-US" dirty="0" err="1"/>
              <a:t>Petterson</a:t>
            </a:r>
            <a:r>
              <a:rPr lang="en-US" dirty="0"/>
              <a:t> has to rely on it.  He has to raise the money.  If the offer is supposed to be an incentive toward such reliance, the court should not allow it to be withdrawn before </a:t>
            </a:r>
            <a:r>
              <a:rPr lang="en-US" dirty="0" err="1"/>
              <a:t>Petterson</a:t>
            </a:r>
            <a:r>
              <a:rPr lang="en-US" dirty="0"/>
              <a:t> has a chance to accept.</a:t>
            </a:r>
          </a:p>
        </p:txBody>
      </p:sp>
    </p:spTree>
    <p:extLst>
      <p:ext uri="{BB962C8B-B14F-4D97-AF65-F5344CB8AC3E}">
        <p14:creationId xmlns:p14="http://schemas.microsoft.com/office/powerpoint/2010/main" val="1777957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FD7D5-022A-4398-A784-756B8C85790B}"/>
              </a:ext>
            </a:extLst>
          </p:cNvPr>
          <p:cNvSpPr>
            <a:spLocks noGrp="1"/>
          </p:cNvSpPr>
          <p:nvPr>
            <p:ph type="title"/>
          </p:nvPr>
        </p:nvSpPr>
        <p:spPr/>
        <p:txBody>
          <a:bodyPr/>
          <a:lstStyle/>
          <a:p>
            <a:r>
              <a:rPr lang="en-US" dirty="0"/>
              <a:t>Drennan v. Star Paving Co. </a:t>
            </a:r>
          </a:p>
        </p:txBody>
      </p:sp>
      <p:sp>
        <p:nvSpPr>
          <p:cNvPr id="3" name="Content Placeholder 2">
            <a:extLst>
              <a:ext uri="{FF2B5EF4-FFF2-40B4-BE49-F238E27FC236}">
                <a16:creationId xmlns:a16="http://schemas.microsoft.com/office/drawing/2014/main" id="{032A670F-D690-45E9-84B8-2A7CB1AEB9DC}"/>
              </a:ext>
            </a:extLst>
          </p:cNvPr>
          <p:cNvSpPr>
            <a:spLocks noGrp="1"/>
          </p:cNvSpPr>
          <p:nvPr>
            <p:ph idx="1"/>
          </p:nvPr>
        </p:nvSpPr>
        <p:spPr>
          <a:xfrm>
            <a:off x="533400" y="1295400"/>
            <a:ext cx="10972800" cy="4530725"/>
          </a:xfrm>
        </p:spPr>
        <p:txBody>
          <a:bodyPr/>
          <a:lstStyle/>
          <a:p>
            <a:r>
              <a:rPr lang="en-US" dirty="0"/>
              <a:t>This is a mistaken bid case. It is the typical scenario:  a subcontractor makes a mistake in his bid--it is too low by about $8,000; the general contractor uses this bid in figuring his costs, and the general's bid is the lowest.  </a:t>
            </a:r>
          </a:p>
          <a:p>
            <a:r>
              <a:rPr lang="en-US" dirty="0"/>
              <a:t>After the general's bid has been accepted, the sub discovers his mistake and refuses to perform.  </a:t>
            </a:r>
          </a:p>
          <a:p>
            <a:r>
              <a:rPr lang="en-US" dirty="0"/>
              <a:t>The general is going to perform that contract; he wants to hold the sub to his contact with him. It is the sub that wants out of that contract.</a:t>
            </a:r>
          </a:p>
        </p:txBody>
      </p:sp>
    </p:spTree>
    <p:extLst>
      <p:ext uri="{BB962C8B-B14F-4D97-AF65-F5344CB8AC3E}">
        <p14:creationId xmlns:p14="http://schemas.microsoft.com/office/powerpoint/2010/main" val="955728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97ACC-AEAD-4D46-9D2B-83C44EE52052}"/>
              </a:ext>
            </a:extLst>
          </p:cNvPr>
          <p:cNvSpPr>
            <a:spLocks noGrp="1"/>
          </p:cNvSpPr>
          <p:nvPr>
            <p:ph type="title"/>
          </p:nvPr>
        </p:nvSpPr>
        <p:spPr/>
        <p:txBody>
          <a:bodyPr/>
          <a:lstStyle/>
          <a:p>
            <a:r>
              <a:rPr lang="en-US" dirty="0"/>
              <a:t>The Sub’s Argument</a:t>
            </a:r>
          </a:p>
        </p:txBody>
      </p:sp>
      <p:sp>
        <p:nvSpPr>
          <p:cNvPr id="3" name="Content Placeholder 2">
            <a:extLst>
              <a:ext uri="{FF2B5EF4-FFF2-40B4-BE49-F238E27FC236}">
                <a16:creationId xmlns:a16="http://schemas.microsoft.com/office/drawing/2014/main" id="{87698431-4AED-48D8-8D39-81726B789EDA}"/>
              </a:ext>
            </a:extLst>
          </p:cNvPr>
          <p:cNvSpPr>
            <a:spLocks noGrp="1"/>
          </p:cNvSpPr>
          <p:nvPr>
            <p:ph idx="1"/>
          </p:nvPr>
        </p:nvSpPr>
        <p:spPr/>
        <p:txBody>
          <a:bodyPr/>
          <a:lstStyle/>
          <a:p>
            <a:r>
              <a:rPr lang="en-US" dirty="0"/>
              <a:t>The sub argues that he can get out because the general had not accepted the offer before the sub revoked it.  </a:t>
            </a:r>
          </a:p>
          <a:p>
            <a:r>
              <a:rPr lang="en-US" dirty="0"/>
              <a:t>Is the sub right?</a:t>
            </a:r>
          </a:p>
          <a:p>
            <a:pPr lvl="1"/>
            <a:r>
              <a:rPr lang="en-US" dirty="0"/>
              <a:t>There was no promissory acceptance, no acceptance by saying "I accept".  </a:t>
            </a:r>
          </a:p>
          <a:p>
            <a:pPr lvl="1"/>
            <a:r>
              <a:rPr lang="en-US" dirty="0"/>
              <a:t>There was no acceptance by performance. The general’s performance would be paying the sub for work done, and that did not happen.</a:t>
            </a:r>
          </a:p>
          <a:p>
            <a:r>
              <a:rPr lang="en-US" dirty="0"/>
              <a:t>So can the sub revoke before acceptance?</a:t>
            </a:r>
          </a:p>
        </p:txBody>
      </p:sp>
    </p:spTree>
    <p:extLst>
      <p:ext uri="{BB962C8B-B14F-4D97-AF65-F5344CB8AC3E}">
        <p14:creationId xmlns:p14="http://schemas.microsoft.com/office/powerpoint/2010/main" val="2496468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11025-8B6F-41C9-BDD5-7C8EF55E734B}"/>
              </a:ext>
            </a:extLst>
          </p:cNvPr>
          <p:cNvSpPr>
            <a:spLocks noGrp="1"/>
          </p:cNvSpPr>
          <p:nvPr>
            <p:ph type="title"/>
          </p:nvPr>
        </p:nvSpPr>
        <p:spPr/>
        <p:txBody>
          <a:bodyPr/>
          <a:lstStyle/>
          <a:p>
            <a:r>
              <a:rPr lang="en-US" dirty="0"/>
              <a:t>The Court Says No</a:t>
            </a:r>
          </a:p>
        </p:txBody>
      </p:sp>
      <p:sp>
        <p:nvSpPr>
          <p:cNvPr id="3" name="Content Placeholder 2">
            <a:extLst>
              <a:ext uri="{FF2B5EF4-FFF2-40B4-BE49-F238E27FC236}">
                <a16:creationId xmlns:a16="http://schemas.microsoft.com/office/drawing/2014/main" id="{C182E943-6A6F-4633-9540-9432AAE24CDF}"/>
              </a:ext>
            </a:extLst>
          </p:cNvPr>
          <p:cNvSpPr>
            <a:spLocks noGrp="1"/>
          </p:cNvSpPr>
          <p:nvPr>
            <p:ph idx="1"/>
          </p:nvPr>
        </p:nvSpPr>
        <p:spPr/>
        <p:txBody>
          <a:bodyPr/>
          <a:lstStyle/>
          <a:p>
            <a:r>
              <a:rPr lang="en-US" dirty="0"/>
              <a:t>The court applies the doctrine of promissory estoppel.  It quotes 1st Restatement:  </a:t>
            </a:r>
          </a:p>
          <a:p>
            <a:pPr lvl="2"/>
            <a:r>
              <a:rPr lang="en-US" dirty="0"/>
              <a:t>A promise is binding which the promisor </a:t>
            </a:r>
          </a:p>
          <a:p>
            <a:pPr lvl="2"/>
            <a:r>
              <a:rPr lang="en-US" dirty="0"/>
              <a:t>(1) should reasonably expect to induce reliance of a definite and substantial character;</a:t>
            </a:r>
          </a:p>
          <a:p>
            <a:pPr lvl="2"/>
            <a:r>
              <a:rPr lang="en-US" dirty="0"/>
              <a:t>(2) which does induce such reliance;</a:t>
            </a:r>
          </a:p>
          <a:p>
            <a:pPr lvl="2"/>
            <a:r>
              <a:rPr lang="en-US" dirty="0"/>
              <a:t>(3) which it would be unjust not to enforce.</a:t>
            </a:r>
          </a:p>
          <a:p>
            <a:r>
              <a:rPr lang="en-US" dirty="0"/>
              <a:t>The court notes that "Defendant [sub] has reason not only to expect plaintiff [general] to rely on its bid but to want him to." </a:t>
            </a:r>
          </a:p>
        </p:txBody>
      </p:sp>
    </p:spTree>
    <p:extLst>
      <p:ext uri="{BB962C8B-B14F-4D97-AF65-F5344CB8AC3E}">
        <p14:creationId xmlns:p14="http://schemas.microsoft.com/office/powerpoint/2010/main" val="21013779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8E3D8-10E2-4FEC-BE26-BEF10F102421}"/>
              </a:ext>
            </a:extLst>
          </p:cNvPr>
          <p:cNvSpPr>
            <a:spLocks noGrp="1"/>
          </p:cNvSpPr>
          <p:nvPr>
            <p:ph type="title"/>
          </p:nvPr>
        </p:nvSpPr>
        <p:spPr/>
        <p:txBody>
          <a:bodyPr/>
          <a:lstStyle/>
          <a:p>
            <a:r>
              <a:rPr lang="en-US" dirty="0"/>
              <a:t>The Second Restatement On This Point</a:t>
            </a:r>
          </a:p>
        </p:txBody>
      </p:sp>
      <p:sp>
        <p:nvSpPr>
          <p:cNvPr id="3" name="Content Placeholder 2">
            <a:extLst>
              <a:ext uri="{FF2B5EF4-FFF2-40B4-BE49-F238E27FC236}">
                <a16:creationId xmlns:a16="http://schemas.microsoft.com/office/drawing/2014/main" id="{08714733-F739-487A-9838-9F16BFBD929D}"/>
              </a:ext>
            </a:extLst>
          </p:cNvPr>
          <p:cNvSpPr>
            <a:spLocks noGrp="1"/>
          </p:cNvSpPr>
          <p:nvPr>
            <p:ph idx="1"/>
          </p:nvPr>
        </p:nvSpPr>
        <p:spPr/>
        <p:txBody>
          <a:bodyPr/>
          <a:lstStyle/>
          <a:p>
            <a:r>
              <a:rPr lang="en-US" dirty="0"/>
              <a:t>§87(2) rewrites the promissory estoppel doctrine for offers.</a:t>
            </a:r>
          </a:p>
          <a:p>
            <a:r>
              <a:rPr lang="en-US" dirty="0"/>
              <a:t>An offer which [1] the offeror should reasonably expect to induce action or forbearance of a substantial character on the part of the offeree before acceptance and [2] which does induce such action or forbearance </a:t>
            </a:r>
            <a:r>
              <a:rPr lang="en-US" b="1" dirty="0"/>
              <a:t>is [3] binding as an option contract to the extent necessary to avoid injustice.</a:t>
            </a:r>
          </a:p>
          <a:p>
            <a:r>
              <a:rPr lang="en-US" sz="4000" b="1" i="1" dirty="0"/>
              <a:t>For the exam</a:t>
            </a:r>
            <a:r>
              <a:rPr lang="en-US" sz="4000" i="1" dirty="0"/>
              <a:t>, replace (3) with “is irrevocable for a reasonable amount of time.”</a:t>
            </a:r>
          </a:p>
          <a:p>
            <a:endParaRPr lang="en-US" dirty="0"/>
          </a:p>
        </p:txBody>
      </p:sp>
    </p:spTree>
    <p:extLst>
      <p:ext uri="{BB962C8B-B14F-4D97-AF65-F5344CB8AC3E}">
        <p14:creationId xmlns:p14="http://schemas.microsoft.com/office/powerpoint/2010/main" val="2549176069"/>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4280</TotalTime>
  <Words>1440</Words>
  <Application>Microsoft Office PowerPoint</Application>
  <PresentationFormat>Widescreen</PresentationFormat>
  <Paragraphs>74</Paragraphs>
  <Slides>14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ＭＳ Ｐゴシック</vt:lpstr>
      <vt:lpstr>Arial</vt:lpstr>
      <vt:lpstr>Garamond</vt:lpstr>
      <vt:lpstr>Wingdings</vt:lpstr>
      <vt:lpstr>Edge</vt:lpstr>
      <vt:lpstr>Revocability and Irrevocability</vt:lpstr>
      <vt:lpstr>Revocation</vt:lpstr>
      <vt:lpstr>Walking Across the Bridge</vt:lpstr>
      <vt:lpstr>Pettersen v. Pattberg</vt:lpstr>
      <vt:lpstr>A Snare And A Delusion?</vt:lpstr>
      <vt:lpstr>Drennan v. Star Paving Co. </vt:lpstr>
      <vt:lpstr>The Sub’s Argument</vt:lpstr>
      <vt:lpstr>The Court Says No</vt:lpstr>
      <vt:lpstr>The Second Restatement On This Point</vt:lpstr>
      <vt:lpstr>Why Binding As An Option Contract?</vt:lpstr>
      <vt:lpstr>Cleaning My Office, 1</vt:lpstr>
      <vt:lpstr>Cleaning My Office, 2</vt:lpstr>
      <vt:lpstr>Cleaning My Office, 3</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dc:creator>
  <cp:lastModifiedBy>richard warner richardwarner</cp:lastModifiedBy>
  <cp:revision>1101</cp:revision>
  <dcterms:created xsi:type="dcterms:W3CDTF">2004-03-08T21:13:20Z</dcterms:created>
  <dcterms:modified xsi:type="dcterms:W3CDTF">2025-09-11T14:26:48Z</dcterms:modified>
</cp:coreProperties>
</file>