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"/>
  </p:notesMasterIdLst>
  <p:sldIdLst>
    <p:sldId id="256" r:id="rId2"/>
    <p:sldId id="264" r:id="rId3"/>
    <p:sldId id="257" r:id="rId4"/>
    <p:sldId id="261" r:id="rId5"/>
    <p:sldId id="259" r:id="rId6"/>
    <p:sldId id="260" r:id="rId7"/>
    <p:sldId id="258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9/29/2020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FB0C009-5FD5-41B6-BDD5-070969CD73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E88A7E-DC99-42FD-94D7-0058187B972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EEB5FF6-16CA-4E83-9558-A98F1C1895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79C3A73-944E-4BF5-A806-6EA94A585F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2C177B8-FD0B-4DAE-8B32-D697BDD295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20880D5-5C22-4F87-81EC-5A26505BEAA5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3157E26-906A-43C6-9A06-31B9BA39CC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C2A5696-E8A6-45EF-89FD-B8998027E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Proof Requirement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665BC-47B1-412C-B9AA-55BFB252F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6E1E-56C2-48C5-8F54-38569F5DA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must prove damages </a:t>
            </a:r>
            <a:r>
              <a:rPr lang="en-US" b="1" dirty="0"/>
              <a:t>reasonable certainty</a:t>
            </a:r>
            <a:r>
              <a:rPr lang="en-US" dirty="0"/>
              <a:t>. </a:t>
            </a:r>
          </a:p>
          <a:p>
            <a:r>
              <a:rPr lang="en-US" i="1" dirty="0"/>
              <a:t>Don’t prove your damages with reasonable certainty, you don’t get them.</a:t>
            </a:r>
          </a:p>
          <a:p>
            <a:r>
              <a:rPr lang="en-US" dirty="0"/>
              <a:t>Some cases where courts—</a:t>
            </a:r>
            <a:r>
              <a:rPr lang="en-US" b="1" dirty="0"/>
              <a:t>as a matter of law</a:t>
            </a:r>
            <a:r>
              <a:rPr lang="en-US" dirty="0"/>
              <a:t>—held you can’t prove damages with reasonable certainty. </a:t>
            </a:r>
          </a:p>
        </p:txBody>
      </p:sp>
    </p:spTree>
    <p:extLst>
      <p:ext uri="{BB962C8B-B14F-4D97-AF65-F5344CB8AC3E}">
        <p14:creationId xmlns:p14="http://schemas.microsoft.com/office/powerpoint/2010/main" val="4138499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087D7-44EB-4706-96D2-C88F9C154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Rombola</a:t>
            </a:r>
            <a:r>
              <a:rPr lang="en-US" dirty="0"/>
              <a:t> v. </a:t>
            </a:r>
            <a:r>
              <a:rPr lang="en-US" dirty="0" err="1"/>
              <a:t>Cosindas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4C61-316D-4DDB-AF37-633196E04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2087"/>
            <a:ext cx="8229600" cy="4979987"/>
          </a:xfrm>
        </p:spPr>
        <p:txBody>
          <a:bodyPr/>
          <a:lstStyle/>
          <a:p>
            <a:r>
              <a:rPr lang="en-US" sz="20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promise</a:t>
            </a: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“By the terms of a written contract with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Cosindas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Rombola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agreed to train, maintain and race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Cosindas’s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[horse]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Margy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Sampson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. . . 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 the period November 8, 1962, to December 1, 1963.”</a:t>
            </a:r>
          </a:p>
          <a:p>
            <a:r>
              <a:rPr lang="en-US" sz="20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breach</a:t>
            </a: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“On October 25, 1963 . .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Cosindas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. . . took possession of the horse at Suffolk Downs and thereby deprived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Rombola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of his right to race the horse. The horse did not race between October 25 and December 1, 1963.”</a:t>
            </a:r>
          </a:p>
          <a:p>
            <a:r>
              <a:rPr lang="en-US" sz="2000" b="1" dirty="0">
                <a:cs typeface="Times New Roman" panose="02020603050405020304" pitchFamily="18" charset="0"/>
              </a:rPr>
              <a:t>Evidence of loss:  </a:t>
            </a:r>
            <a:r>
              <a:rPr lang="en-US" sz="2000" dirty="0">
                <a:cs typeface="Times New Roman" panose="02020603050405020304" pitchFamily="18" charset="0"/>
              </a:rPr>
              <a:t>“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year of the contract, of the twenty-five races in which the horse was entered by </a:t>
            </a:r>
            <a:r>
              <a:rPr lang="en-US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Rombola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she had won ten and shared in the purse money in a total of twenty races, earning, in all, purses approximating $12,000. In the year following the expiration of </a:t>
            </a:r>
            <a:r>
              <a:rPr lang="en-US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Rombola's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contract with </a:t>
            </a:r>
            <a:r>
              <a:rPr lang="en-US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Cosindas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horse raced twenty-nine times and won money in an amount almost completely consistent percentagewise with the money won during the period of the contract.” </a:t>
            </a:r>
            <a:r>
              <a:rPr lang="en-US" sz="1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track record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1459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F8C6A-954E-422E-9E3B-F6CD0F88E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Court’s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59956-8932-4331-9C91-CD3C4E839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“I</a:t>
            </a:r>
            <a:r>
              <a:rPr lang="en-US" sz="3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 determining the amount of damages to be awarded, mathematical accuracy of proof is not required. 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. . </a:t>
            </a:r>
            <a:r>
              <a:rPr lang="en-US" sz="3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likelihood of prospective profits may be proved by an established earnings record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. . . Expert opinion may be introduced to substantiate the amount of prospective profits.”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53227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947B-586A-4F13-92FB-77EA12C0A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Old New Business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D9338-80A6-4EBC-BA5D-1104E18CD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old—no longer the law—rule: as a matter of law, one cannot prove the lost profits from a new business with reasonable certainty. </a:t>
            </a:r>
          </a:p>
          <a:p>
            <a:r>
              <a:rPr lang="en-US" dirty="0"/>
              <a:t>This </a:t>
            </a:r>
            <a:r>
              <a:rPr lang="en-US"/>
              <a:t>is clearly </a:t>
            </a:r>
            <a:r>
              <a:rPr lang="en-US" dirty="0"/>
              <a:t>a bad rule.</a:t>
            </a:r>
          </a:p>
          <a:p>
            <a:pPr lvl="1"/>
            <a:r>
              <a:rPr lang="en-US" dirty="0"/>
              <a:t>There is evidence on can have. </a:t>
            </a:r>
          </a:p>
        </p:txBody>
      </p:sp>
    </p:spTree>
    <p:extLst>
      <p:ext uri="{BB962C8B-B14F-4D97-AF65-F5344CB8AC3E}">
        <p14:creationId xmlns:p14="http://schemas.microsoft.com/office/powerpoint/2010/main" val="534659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4F70F-995C-475F-A665-4FAD217B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of Goodwill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243B5-587E-4B4F-8623-40297D941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jurisdictions hold that you cannot prove lost profits from loss of goodwill with reasonable certainty. </a:t>
            </a:r>
          </a:p>
        </p:txBody>
      </p:sp>
    </p:spTree>
    <p:extLst>
      <p:ext uri="{BB962C8B-B14F-4D97-AF65-F5344CB8AC3E}">
        <p14:creationId xmlns:p14="http://schemas.microsoft.com/office/powerpoint/2010/main" val="443796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D11B26-ACCD-41C9-92C7-FF7E06C262D1}"/>
              </a:ext>
            </a:extLst>
          </p:cNvPr>
          <p:cNvSpPr/>
          <p:nvPr/>
        </p:nvSpPr>
        <p:spPr>
          <a:xfrm>
            <a:off x="304800" y="838200"/>
            <a:ext cx="8458200" cy="381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1D3AD460-CBD5-45D9-AA75-8173B0FED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52400"/>
            <a:ext cx="449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The reasonable certainty requirement</a:t>
            </a:r>
          </a:p>
        </p:txBody>
      </p:sp>
      <p:sp>
        <p:nvSpPr>
          <p:cNvPr id="2053" name="Line 5">
            <a:extLst>
              <a:ext uri="{FF2B5EF4-FFF2-40B4-BE49-F238E27FC236}">
                <a16:creationId xmlns:a16="http://schemas.microsoft.com/office/drawing/2014/main" id="{321A70A0-4BEF-4C7B-87B2-2E5E8FA9B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57200"/>
            <a:ext cx="899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6C5C28C6-02D3-48D3-A071-F392BB3A0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8382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Some typical situations</a:t>
            </a:r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4CAAA8C6-BF80-4C40-B7EB-A9630D694D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98663" y="1201738"/>
            <a:ext cx="234315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0EE9B339-F496-4A90-9FFA-0979D6F8A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219200"/>
            <a:ext cx="26511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6EE259CD-BBE8-4AD7-825F-17BA7496A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1508125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Commercial 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C4867C43-DD84-4677-8802-C50F2CFEF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9263" y="1585913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Non-commercial </a:t>
            </a: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557317F4-702A-411D-9541-7C8EFDD93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2392363"/>
            <a:ext cx="19208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New business</a:t>
            </a: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EA57BBE8-1771-4BDE-A9BD-C4B19919F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3467100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/>
              <a:t>Intermediary-reseller</a:t>
            </a:r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4FD46765-6BFA-4ADD-A35C-5ECA5F991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4581525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Manufacturer-buyer</a:t>
            </a:r>
          </a:p>
        </p:txBody>
      </p:sp>
      <p:sp>
        <p:nvSpPr>
          <p:cNvPr id="2064" name="Text Box 16">
            <a:extLst>
              <a:ext uri="{FF2B5EF4-FFF2-40B4-BE49-F238E27FC236}">
                <a16:creationId xmlns:a16="http://schemas.microsoft.com/office/drawing/2014/main" id="{0A471051-01A6-43D6-BD3C-820C15C89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5810250"/>
            <a:ext cx="1997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Loss of goodwill</a:t>
            </a:r>
          </a:p>
        </p:txBody>
      </p:sp>
      <p:sp>
        <p:nvSpPr>
          <p:cNvPr id="2065" name="Line 17">
            <a:extLst>
              <a:ext uri="{FF2B5EF4-FFF2-40B4-BE49-F238E27FC236}">
                <a16:creationId xmlns:a16="http://schemas.microsoft.com/office/drawing/2014/main" id="{551C0D88-2745-4E62-A325-43254C0E49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2622550"/>
            <a:ext cx="269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Line 18">
            <a:extLst>
              <a:ext uri="{FF2B5EF4-FFF2-40B4-BE49-F238E27FC236}">
                <a16:creationId xmlns:a16="http://schemas.microsoft.com/office/drawing/2014/main" id="{EAE0975C-8168-40EA-BB50-F4AA1861A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3697288"/>
            <a:ext cx="269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Text Box 19">
            <a:extLst>
              <a:ext uri="{FF2B5EF4-FFF2-40B4-BE49-F238E27FC236}">
                <a16:creationId xmlns:a16="http://schemas.microsoft.com/office/drawing/2014/main" id="{76BDAB25-ADE8-4736-B52E-A15E13EA5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4581525"/>
            <a:ext cx="52609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Can be problematic to calculate lost profits from failure to deliver goods necessary for manufacturing process</a:t>
            </a:r>
          </a:p>
        </p:txBody>
      </p:sp>
      <p:sp>
        <p:nvSpPr>
          <p:cNvPr id="2068" name="Line 20">
            <a:extLst>
              <a:ext uri="{FF2B5EF4-FFF2-40B4-BE49-F238E27FC236}">
                <a16:creationId xmlns:a16="http://schemas.microsoft.com/office/drawing/2014/main" id="{82D0D3CF-9FC8-4332-B3FD-B6543F628F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4735513"/>
            <a:ext cx="269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Text Box 21">
            <a:extLst>
              <a:ext uri="{FF2B5EF4-FFF2-40B4-BE49-F238E27FC236}">
                <a16:creationId xmlns:a16="http://schemas.microsoft.com/office/drawing/2014/main" id="{8F36693C-725B-4FB9-AA5C-594537465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5694363"/>
            <a:ext cx="52228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Some courts have held loss of goodwill damages cannot, as a matter of law, be proven with reasonable certainty</a:t>
            </a:r>
          </a:p>
        </p:txBody>
      </p:sp>
      <p:sp>
        <p:nvSpPr>
          <p:cNvPr id="2070" name="Line 22">
            <a:extLst>
              <a:ext uri="{FF2B5EF4-FFF2-40B4-BE49-F238E27FC236}">
                <a16:creationId xmlns:a16="http://schemas.microsoft.com/office/drawing/2014/main" id="{A584E979-E127-4150-BCB6-80FD12E2D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6002338"/>
            <a:ext cx="269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79BCCB93-9835-481F-86AB-80A155A7A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113" y="3505200"/>
            <a:ext cx="3943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Lost profits typically easy to calculate</a:t>
            </a:r>
          </a:p>
        </p:txBody>
      </p:sp>
      <p:sp>
        <p:nvSpPr>
          <p:cNvPr id="2072" name="Rectangle 24">
            <a:extLst>
              <a:ext uri="{FF2B5EF4-FFF2-40B4-BE49-F238E27FC236}">
                <a16:creationId xmlns:a16="http://schemas.microsoft.com/office/drawing/2014/main" id="{B18EA9D8-358F-4DDB-A58D-52054B4F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013" y="2430463"/>
            <a:ext cx="410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Evidence of lost profits goes to the jury</a:t>
            </a:r>
          </a:p>
        </p:txBody>
      </p:sp>
      <p:sp>
        <p:nvSpPr>
          <p:cNvPr id="2074" name="Line 26">
            <a:extLst>
              <a:ext uri="{FF2B5EF4-FFF2-40B4-BE49-F238E27FC236}">
                <a16:creationId xmlns:a16="http://schemas.microsoft.com/office/drawing/2014/main" id="{72397A97-CF7D-4143-BAFE-4F7E3CB2D1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825" y="1700213"/>
            <a:ext cx="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7">
            <a:extLst>
              <a:ext uri="{FF2B5EF4-FFF2-40B4-BE49-F238E27FC236}">
                <a16:creationId xmlns:a16="http://schemas.microsoft.com/office/drawing/2014/main" id="{FF35C2A6-9C9E-4E8B-AAC8-8757CB266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825" y="1700213"/>
            <a:ext cx="382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FF8C06B7-6A47-463C-8492-0D8789F36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8" y="2852738"/>
            <a:ext cx="29194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Own “track record”   Other’s ”track record”</a:t>
            </a:r>
          </a:p>
        </p:txBody>
      </p:sp>
      <p:sp>
        <p:nvSpPr>
          <p:cNvPr id="2077" name="Text Box 29">
            <a:extLst>
              <a:ext uri="{FF2B5EF4-FFF2-40B4-BE49-F238E27FC236}">
                <a16:creationId xmlns:a16="http://schemas.microsoft.com/office/drawing/2014/main" id="{31FD3049-E0AB-4D5A-81E3-422D950C1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75" y="4005263"/>
            <a:ext cx="3379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Contract basis for prediction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ECAD52-92ED-4A42-8C03-32C05418D5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16"/>
            <a:ext cx="9144000" cy="719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56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30F80BB3-CA3C-493F-BD23-4F6402613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50093"/>
            <a:ext cx="3505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Expectation /Mitigation</a:t>
            </a:r>
          </a:p>
        </p:txBody>
      </p:sp>
      <p:sp>
        <p:nvSpPr>
          <p:cNvPr id="3075" name="Line 5">
            <a:extLst>
              <a:ext uri="{FF2B5EF4-FFF2-40B4-BE49-F238E27FC236}">
                <a16:creationId xmlns:a16="http://schemas.microsoft.com/office/drawing/2014/main" id="{9823F6DC-98CC-47B1-B8EF-E3F8D33C70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1447800"/>
            <a:ext cx="2667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Text Box 6">
            <a:extLst>
              <a:ext uri="{FF2B5EF4-FFF2-40B4-BE49-F238E27FC236}">
                <a16:creationId xmlns:a16="http://schemas.microsoft.com/office/drawing/2014/main" id="{EB3EF3C4-3770-4968-B36E-21BD2F406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3962400" cy="77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Proof problems </a:t>
            </a:r>
            <a:r>
              <a:rPr lang="en-US" altLang="en-US" sz="2000"/>
              <a:t>(but money damages adequate)</a:t>
            </a:r>
          </a:p>
        </p:txBody>
      </p:sp>
      <p:sp>
        <p:nvSpPr>
          <p:cNvPr id="3077" name="Line 7">
            <a:extLst>
              <a:ext uri="{FF2B5EF4-FFF2-40B4-BE49-F238E27FC236}">
                <a16:creationId xmlns:a16="http://schemas.microsoft.com/office/drawing/2014/main" id="{AF6E22A8-D6AE-4052-9DD9-C9CB89DD54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447800"/>
            <a:ext cx="1981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8">
            <a:extLst>
              <a:ext uri="{FF2B5EF4-FFF2-40B4-BE49-F238E27FC236}">
                <a16:creationId xmlns:a16="http://schemas.microsoft.com/office/drawing/2014/main" id="{E91732CE-DD05-4428-A170-D81E53959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438400"/>
            <a:ext cx="4114800" cy="1076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Money damages inadequate </a:t>
            </a:r>
            <a:r>
              <a:rPr lang="en-US" altLang="en-US" sz="2000" b="1">
                <a:solidFill>
                  <a:schemeClr val="accent2"/>
                </a:solidFill>
              </a:rPr>
              <a:t>(perhaps the result of proof problems)</a:t>
            </a:r>
          </a:p>
        </p:txBody>
      </p:sp>
      <p:sp>
        <p:nvSpPr>
          <p:cNvPr id="3079" name="Line 9">
            <a:extLst>
              <a:ext uri="{FF2B5EF4-FFF2-40B4-BE49-F238E27FC236}">
                <a16:creationId xmlns:a16="http://schemas.microsoft.com/office/drawing/2014/main" id="{DDB8A36A-6110-4833-A27F-675EDD43E5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35280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0">
            <a:extLst>
              <a:ext uri="{FF2B5EF4-FFF2-40B4-BE49-F238E27FC236}">
                <a16:creationId xmlns:a16="http://schemas.microsoft.com/office/drawing/2014/main" id="{6DD4539F-67DE-4F28-83E8-B45E0B275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962400"/>
            <a:ext cx="3657600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Specific Performance</a:t>
            </a:r>
          </a:p>
        </p:txBody>
      </p:sp>
      <p:sp>
        <p:nvSpPr>
          <p:cNvPr id="3081" name="Text Box 11">
            <a:extLst>
              <a:ext uri="{FF2B5EF4-FFF2-40B4-BE49-F238E27FC236}">
                <a16:creationId xmlns:a16="http://schemas.microsoft.com/office/drawing/2014/main" id="{3142E7F3-B0FE-4583-A4CD-E6CFF0378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62400"/>
            <a:ext cx="1524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Reliance</a:t>
            </a:r>
          </a:p>
        </p:txBody>
      </p:sp>
      <p:sp>
        <p:nvSpPr>
          <p:cNvPr id="3082" name="Text Box 12">
            <a:extLst>
              <a:ext uri="{FF2B5EF4-FFF2-40B4-BE49-F238E27FC236}">
                <a16:creationId xmlns:a16="http://schemas.microsoft.com/office/drawing/2014/main" id="{3ACFE4C9-4032-41CD-A3C9-2D2195006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962400"/>
            <a:ext cx="3124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Return items equitable?</a:t>
            </a:r>
          </a:p>
        </p:txBody>
      </p:sp>
      <p:sp>
        <p:nvSpPr>
          <p:cNvPr id="3083" name="Line 13">
            <a:extLst>
              <a:ext uri="{FF2B5EF4-FFF2-40B4-BE49-F238E27FC236}">
                <a16:creationId xmlns:a16="http://schemas.microsoft.com/office/drawing/2014/main" id="{2023C4C1-5D0B-4BB7-85FC-E1962B4060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3352800"/>
            <a:ext cx="304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4">
            <a:extLst>
              <a:ext uri="{FF2B5EF4-FFF2-40B4-BE49-F238E27FC236}">
                <a16:creationId xmlns:a16="http://schemas.microsoft.com/office/drawing/2014/main" id="{45F36AEF-5CD7-49E8-9259-E9BCC5035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276600"/>
            <a:ext cx="457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Text Box 16">
            <a:extLst>
              <a:ext uri="{FF2B5EF4-FFF2-40B4-BE49-F238E27FC236}">
                <a16:creationId xmlns:a16="http://schemas.microsoft.com/office/drawing/2014/main" id="{D87B0A8C-B69B-4644-A7A5-007539F35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029200"/>
            <a:ext cx="1752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Material         breach requirement</a:t>
            </a:r>
          </a:p>
        </p:txBody>
      </p:sp>
      <p:sp>
        <p:nvSpPr>
          <p:cNvPr id="3086" name="Text Box 17">
            <a:extLst>
              <a:ext uri="{FF2B5EF4-FFF2-40B4-BE49-F238E27FC236}">
                <a16:creationId xmlns:a16="http://schemas.microsoft.com/office/drawing/2014/main" id="{AD88F2D1-CB69-428B-900E-2A83A9DCB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0200"/>
            <a:ext cx="1828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Restitution</a:t>
            </a:r>
          </a:p>
        </p:txBody>
      </p:sp>
      <p:sp>
        <p:nvSpPr>
          <p:cNvPr id="3087" name="Text Box 18">
            <a:extLst>
              <a:ext uri="{FF2B5EF4-FFF2-40B4-BE49-F238E27FC236}">
                <a16:creationId xmlns:a16="http://schemas.microsoft.com/office/drawing/2014/main" id="{BFF8C184-7332-43E0-884A-C3AFBC1E0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410200"/>
            <a:ext cx="1828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Rescission</a:t>
            </a:r>
          </a:p>
        </p:txBody>
      </p:sp>
      <p:sp>
        <p:nvSpPr>
          <p:cNvPr id="3088" name="Line 19">
            <a:extLst>
              <a:ext uri="{FF2B5EF4-FFF2-40B4-BE49-F238E27FC236}">
                <a16:creationId xmlns:a16="http://schemas.microsoft.com/office/drawing/2014/main" id="{1727BD58-E1DC-4835-9249-07CF0D2674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44958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Line 20">
            <a:extLst>
              <a:ext uri="{FF2B5EF4-FFF2-40B4-BE49-F238E27FC236}">
                <a16:creationId xmlns:a16="http://schemas.microsoft.com/office/drawing/2014/main" id="{472F78E5-E2A8-48FD-BE46-D9AD025EF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495800"/>
            <a:ext cx="533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AutoShape 21">
            <a:extLst>
              <a:ext uri="{FF2B5EF4-FFF2-40B4-BE49-F238E27FC236}">
                <a16:creationId xmlns:a16="http://schemas.microsoft.com/office/drawing/2014/main" id="{A7D70845-EF33-40F8-9B1D-0B34B0FE9D25}"/>
              </a:ext>
            </a:extLst>
          </p:cNvPr>
          <p:cNvSpPr>
            <a:spLocks/>
          </p:cNvSpPr>
          <p:nvPr/>
        </p:nvSpPr>
        <p:spPr bwMode="auto">
          <a:xfrm>
            <a:off x="5619750" y="4953000"/>
            <a:ext cx="2209800" cy="1600200"/>
          </a:xfrm>
          <a:prstGeom prst="borderCallout1">
            <a:avLst>
              <a:gd name="adj1" fmla="val 80954"/>
              <a:gd name="adj2" fmla="val 94829"/>
              <a:gd name="adj3" fmla="val 80954"/>
              <a:gd name="adj4" fmla="val -1892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91" name="Line 22">
            <a:extLst>
              <a:ext uri="{FF2B5EF4-FFF2-40B4-BE49-F238E27FC236}">
                <a16:creationId xmlns:a16="http://schemas.microsoft.com/office/drawing/2014/main" id="{42D64919-3895-44AF-BF6A-32ADACE17B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23">
            <a:extLst>
              <a:ext uri="{FF2B5EF4-FFF2-40B4-BE49-F238E27FC236}">
                <a16:creationId xmlns:a16="http://schemas.microsoft.com/office/drawing/2014/main" id="{3C27A9C7-BE27-42F1-BDE9-9BD7FD346E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594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2413</TotalTime>
  <Words>481</Words>
  <Application>Microsoft Office PowerPoint</Application>
  <PresentationFormat>On-screen Show (4:3)</PresentationFormat>
  <Paragraphs>44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Garamond</vt:lpstr>
      <vt:lpstr>Times New Roman</vt:lpstr>
      <vt:lpstr>Verdana</vt:lpstr>
      <vt:lpstr>Wingdings</vt:lpstr>
      <vt:lpstr>Edge</vt:lpstr>
      <vt:lpstr>The Proof Requirement</vt:lpstr>
      <vt:lpstr>The Rule</vt:lpstr>
      <vt:lpstr>Rombola v. Cosindas</vt:lpstr>
      <vt:lpstr>The Court’s Decision</vt:lpstr>
      <vt:lpstr>The Old New Business Rule</vt:lpstr>
      <vt:lpstr>Loss of Goodwill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359</cp:revision>
  <dcterms:created xsi:type="dcterms:W3CDTF">2004-02-06T21:25:14Z</dcterms:created>
  <dcterms:modified xsi:type="dcterms:W3CDTF">2020-09-29T15:53:54Z</dcterms:modified>
</cp:coreProperties>
</file>