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7"/>
  </p:notesMasterIdLst>
  <p:sldIdLst>
    <p:sldId id="256" r:id="rId2"/>
    <p:sldId id="257" r:id="rId3"/>
    <p:sldId id="259" r:id="rId4"/>
    <p:sldId id="260" r:id="rId5"/>
    <p:sldId id="261" r:id="rId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58"/>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dirty="0">
                <a:ea typeface="ＭＳ Ｐゴシック" panose="020B0600070205080204" pitchFamily="34" charset="-128"/>
              </a:rPr>
              <a:t>Sale of Goods Before UCC 2-207</a:t>
            </a: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3505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09B37-25B8-412B-B6C1-B3982C08F6B3}"/>
              </a:ext>
            </a:extLst>
          </p:cNvPr>
          <p:cNvSpPr>
            <a:spLocks noGrp="1"/>
          </p:cNvSpPr>
          <p:nvPr>
            <p:ph type="title"/>
          </p:nvPr>
        </p:nvSpPr>
        <p:spPr/>
        <p:txBody>
          <a:bodyPr/>
          <a:lstStyle/>
          <a:p>
            <a:r>
              <a:rPr lang="en-US" dirty="0"/>
              <a:t>Poel v. Brunswick-</a:t>
            </a:r>
            <a:r>
              <a:rPr lang="en-US" dirty="0" err="1"/>
              <a:t>Balke</a:t>
            </a:r>
            <a:r>
              <a:rPr lang="en-US" dirty="0"/>
              <a:t>-</a:t>
            </a:r>
            <a:r>
              <a:rPr lang="en-US" dirty="0" err="1"/>
              <a:t>Collender</a:t>
            </a:r>
            <a:endParaRPr lang="en-US" dirty="0"/>
          </a:p>
        </p:txBody>
      </p:sp>
      <p:sp>
        <p:nvSpPr>
          <p:cNvPr id="3" name="Content Placeholder 2">
            <a:extLst>
              <a:ext uri="{FF2B5EF4-FFF2-40B4-BE49-F238E27FC236}">
                <a16:creationId xmlns:a16="http://schemas.microsoft.com/office/drawing/2014/main" id="{2CCFECA0-B72A-4EDE-A067-5C4FE5A6CEFE}"/>
              </a:ext>
            </a:extLst>
          </p:cNvPr>
          <p:cNvSpPr>
            <a:spLocks noGrp="1"/>
          </p:cNvSpPr>
          <p:nvPr>
            <p:ph idx="1"/>
          </p:nvPr>
        </p:nvSpPr>
        <p:spPr/>
        <p:txBody>
          <a:bodyPr/>
          <a:lstStyle/>
          <a:p>
            <a:r>
              <a:rPr lang="en-US" dirty="0"/>
              <a:t>The offer is the letter from Brunswick-</a:t>
            </a:r>
            <a:r>
              <a:rPr lang="en-US" dirty="0" err="1"/>
              <a:t>Balke</a:t>
            </a:r>
            <a:r>
              <a:rPr lang="en-US" dirty="0"/>
              <a:t>-</a:t>
            </a:r>
            <a:r>
              <a:rPr lang="en-US" dirty="0" err="1"/>
              <a:t>Collender</a:t>
            </a:r>
            <a:r>
              <a:rPr lang="en-US" dirty="0"/>
              <a:t> (the seller) of April 4.  </a:t>
            </a:r>
          </a:p>
          <a:p>
            <a:r>
              <a:rPr lang="en-US" dirty="0"/>
              <a:t>Poel (the buyer) replies to this offer with its letter of April 6.  </a:t>
            </a:r>
          </a:p>
          <a:p>
            <a:r>
              <a:rPr lang="en-US" dirty="0"/>
              <a:t>The issue is whether the April 6 letter is an </a:t>
            </a:r>
            <a:r>
              <a:rPr lang="en-US" dirty="0" err="1"/>
              <a:t>accepetance</a:t>
            </a:r>
            <a:r>
              <a:rPr lang="en-US" dirty="0"/>
              <a:t>.  Is it a mirror image of the offer?  </a:t>
            </a:r>
          </a:p>
          <a:p>
            <a:r>
              <a:rPr lang="en-US" dirty="0"/>
              <a:t>No, there is a discrepancy--the April 6 letter requires prompt acknowledgement of acceptance of the order. </a:t>
            </a:r>
          </a:p>
        </p:txBody>
      </p:sp>
    </p:spTree>
    <p:extLst>
      <p:ext uri="{BB962C8B-B14F-4D97-AF65-F5344CB8AC3E}">
        <p14:creationId xmlns:p14="http://schemas.microsoft.com/office/powerpoint/2010/main" val="2218223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3348A-4CED-46E0-8F1F-B99CDB974ECA}"/>
              </a:ext>
            </a:extLst>
          </p:cNvPr>
          <p:cNvSpPr>
            <a:spLocks noGrp="1"/>
          </p:cNvSpPr>
          <p:nvPr>
            <p:ph type="title"/>
          </p:nvPr>
        </p:nvSpPr>
        <p:spPr>
          <a:xfrm>
            <a:off x="533400" y="277814"/>
            <a:ext cx="10972800" cy="1139825"/>
          </a:xfrm>
        </p:spPr>
        <p:txBody>
          <a:bodyPr/>
          <a:lstStyle/>
          <a:p>
            <a:r>
              <a:rPr lang="en-US" dirty="0"/>
              <a:t>The April 4 Letter from Poel &amp; Arnold</a:t>
            </a:r>
          </a:p>
        </p:txBody>
      </p:sp>
      <p:sp>
        <p:nvSpPr>
          <p:cNvPr id="3" name="Content Placeholder 2">
            <a:extLst>
              <a:ext uri="{FF2B5EF4-FFF2-40B4-BE49-F238E27FC236}">
                <a16:creationId xmlns:a16="http://schemas.microsoft.com/office/drawing/2014/main" id="{B44E343D-F479-4AF9-842C-740B13BB5E60}"/>
              </a:ext>
            </a:extLst>
          </p:cNvPr>
          <p:cNvSpPr>
            <a:spLocks noGrp="1"/>
          </p:cNvSpPr>
          <p:nvPr>
            <p:ph idx="1"/>
          </p:nvPr>
        </p:nvSpPr>
        <p:spPr>
          <a:xfrm>
            <a:off x="533400" y="1163637"/>
            <a:ext cx="10972800" cy="5618163"/>
          </a:xfrm>
        </p:spPr>
        <p:txBody>
          <a:bodyPr/>
          <a:lstStyle/>
          <a:p>
            <a:pPr marL="0" indent="0">
              <a:buNone/>
            </a:pPr>
            <a:r>
              <a:rPr lang="en-US" sz="2800" dirty="0"/>
              <a:t>Brunswick-</a:t>
            </a:r>
            <a:r>
              <a:rPr lang="en-US" sz="2800" dirty="0" err="1"/>
              <a:t>Balke</a:t>
            </a:r>
            <a:r>
              <a:rPr lang="en-US" sz="2800" dirty="0"/>
              <a:t>-</a:t>
            </a:r>
            <a:r>
              <a:rPr lang="en-US" sz="2800" dirty="0" err="1"/>
              <a:t>Collender</a:t>
            </a:r>
            <a:r>
              <a:rPr lang="en-US" sz="2800" dirty="0"/>
              <a:t> Co., Long Island City, L. I. -- Gentlemen: Enclosed, we beg to hand you contract for 12 tons Upriver Fine Para Rubber, as sold you today, with our thanks for the order.</a:t>
            </a:r>
          </a:p>
          <a:p>
            <a:pPr marL="0" indent="0">
              <a:buNone/>
            </a:pPr>
            <a:r>
              <a:rPr lang="en-US" sz="2800" dirty="0">
                <a:solidFill>
                  <a:srgbClr val="000000"/>
                </a:solidFill>
                <a:effectLst/>
                <a:ea typeface="Times New Roman" panose="02020603050405020304" pitchFamily="18" charset="0"/>
              </a:rPr>
              <a:t>Sold to You: </a:t>
            </a:r>
            <a:endParaRPr lang="en-US" sz="2800" dirty="0">
              <a:effectLst/>
              <a:ea typeface="Times New Roman" panose="02020603050405020304" pitchFamily="18" charset="0"/>
            </a:endParaRPr>
          </a:p>
          <a:p>
            <a:pPr marL="0" indent="0">
              <a:buNone/>
            </a:pPr>
            <a:r>
              <a:rPr lang="en-US" sz="2800" dirty="0">
                <a:solidFill>
                  <a:srgbClr val="000000"/>
                </a:solidFill>
                <a:effectLst/>
                <a:ea typeface="Times New Roman" panose="02020603050405020304" pitchFamily="18" charset="0"/>
                <a:cs typeface="Times New Roman" panose="02020603050405020304" pitchFamily="18" charset="0"/>
              </a:rPr>
              <a:t>For equal monthly shipments January to June, 1911, from Brazil and/or Liverpool, about twelve (12) tons Upriver Fine Para Rubber at two dollars and forty-two cents ($2.42) per pound; payable in U. S. gold or its equivalent, cash twenty (20) days from date of delivery here.</a:t>
            </a:r>
            <a:endParaRPr lang="en-US" sz="2800" dirty="0"/>
          </a:p>
          <a:p>
            <a:r>
              <a:rPr lang="en-US" sz="2600" dirty="0"/>
              <a:t>Is this an offer?</a:t>
            </a:r>
          </a:p>
          <a:p>
            <a:r>
              <a:rPr lang="en-US" sz="2600" dirty="0"/>
              <a:t>(a) Yes</a:t>
            </a:r>
          </a:p>
          <a:p>
            <a:r>
              <a:rPr lang="en-US" sz="2600" dirty="0"/>
              <a:t>(b) No</a:t>
            </a:r>
          </a:p>
          <a:p>
            <a:endParaRPr lang="en-US" dirty="0"/>
          </a:p>
        </p:txBody>
      </p:sp>
    </p:spTree>
    <p:extLst>
      <p:ext uri="{BB962C8B-B14F-4D97-AF65-F5344CB8AC3E}">
        <p14:creationId xmlns:p14="http://schemas.microsoft.com/office/powerpoint/2010/main" val="1735966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37523-3596-4413-A474-5FDFE46E4FD4}"/>
              </a:ext>
            </a:extLst>
          </p:cNvPr>
          <p:cNvSpPr>
            <a:spLocks noGrp="1"/>
          </p:cNvSpPr>
          <p:nvPr>
            <p:ph type="title"/>
          </p:nvPr>
        </p:nvSpPr>
        <p:spPr/>
        <p:txBody>
          <a:bodyPr/>
          <a:lstStyle/>
          <a:p>
            <a:r>
              <a:rPr lang="en-US" dirty="0"/>
              <a:t>The April 6 Letter</a:t>
            </a:r>
          </a:p>
        </p:txBody>
      </p:sp>
      <p:sp>
        <p:nvSpPr>
          <p:cNvPr id="3" name="Content Placeholder 2">
            <a:extLst>
              <a:ext uri="{FF2B5EF4-FFF2-40B4-BE49-F238E27FC236}">
                <a16:creationId xmlns:a16="http://schemas.microsoft.com/office/drawing/2014/main" id="{E8F27432-BF91-4503-84EB-558288770570}"/>
              </a:ext>
            </a:extLst>
          </p:cNvPr>
          <p:cNvSpPr>
            <a:spLocks noGrp="1"/>
          </p:cNvSpPr>
          <p:nvPr>
            <p:ph idx="1"/>
          </p:nvPr>
        </p:nvSpPr>
        <p:spPr>
          <a:xfrm>
            <a:off x="609600" y="990600"/>
            <a:ext cx="10972800" cy="5334000"/>
          </a:xfrm>
        </p:spPr>
        <p:txBody>
          <a:bodyPr/>
          <a:lstStyle/>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rPr>
              <a:t>Order No. 25409</a:t>
            </a: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rPr>
              <a:t>This number must appear on Invoices and Cases</a:t>
            </a: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1800" dirty="0">
              <a:latin typeface="Verdana" panose="020B0604030504040204" pitchFamily="34" charset="0"/>
              <a:ea typeface="Times New Roman" panose="02020603050405020304" pitchFamily="18" charset="0"/>
            </a:endParaRP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rPr>
              <a:t>The Brunswick-</a:t>
            </a:r>
            <a:r>
              <a:rPr lang="en-US" sz="1800" dirty="0" err="1">
                <a:effectLst/>
                <a:latin typeface="Verdana" panose="020B0604030504040204" pitchFamily="34" charset="0"/>
                <a:ea typeface="Times New Roman" panose="02020603050405020304" pitchFamily="18" charset="0"/>
              </a:rPr>
              <a:t>Balke</a:t>
            </a:r>
            <a:r>
              <a:rPr lang="en-US" sz="1800" dirty="0">
                <a:effectLst/>
                <a:latin typeface="Verdana" panose="020B0604030504040204" pitchFamily="34" charset="0"/>
                <a:ea typeface="Times New Roman" panose="02020603050405020304" pitchFamily="18" charset="0"/>
              </a:rPr>
              <a:t>-</a:t>
            </a:r>
            <a:r>
              <a:rPr lang="en-US" sz="1800" dirty="0" err="1">
                <a:effectLst/>
                <a:latin typeface="Verdana" panose="020B0604030504040204" pitchFamily="34" charset="0"/>
                <a:ea typeface="Times New Roman" panose="02020603050405020304" pitchFamily="18" charset="0"/>
              </a:rPr>
              <a:t>Collender</a:t>
            </a:r>
            <a:r>
              <a:rPr lang="en-US" sz="1800" dirty="0">
                <a:effectLst/>
                <a:latin typeface="Verdana" panose="020B0604030504040204" pitchFamily="34" charset="0"/>
                <a:ea typeface="Times New Roman" panose="02020603050405020304" pitchFamily="18" charset="0"/>
              </a:rPr>
              <a:t> Co. of New York </a:t>
            </a:r>
            <a:br>
              <a:rPr lang="en-US" sz="1800" dirty="0">
                <a:effectLst/>
                <a:latin typeface="Verdana" panose="020B0604030504040204" pitchFamily="34" charset="0"/>
                <a:ea typeface="Times New Roman" panose="02020603050405020304" pitchFamily="18" charset="0"/>
              </a:rPr>
            </a:br>
            <a:r>
              <a:rPr lang="en-US" sz="1800" dirty="0">
                <a:effectLst/>
                <a:latin typeface="Verdana" panose="020B0604030504040204" pitchFamily="34" charset="0"/>
                <a:ea typeface="Times New Roman" panose="02020603050405020304" pitchFamily="18" charset="0"/>
              </a:rPr>
              <a:t>Review Ave., Fox and Marsh </a:t>
            </a:r>
            <a:r>
              <a:rPr lang="en-US" sz="1800" dirty="0" err="1">
                <a:effectLst/>
                <a:latin typeface="Verdana" panose="020B0604030504040204" pitchFamily="34" charset="0"/>
                <a:ea typeface="Times New Roman" panose="02020603050405020304" pitchFamily="18" charset="0"/>
              </a:rPr>
              <a:t>Sts</a:t>
            </a:r>
            <a:r>
              <a:rPr lang="en-US" sz="1800" dirty="0">
                <a:effectLst/>
                <a:latin typeface="Verdana" panose="020B0604030504040204" pitchFamily="34" charset="0"/>
                <a:ea typeface="Times New Roman" panose="02020603050405020304" pitchFamily="18" charset="0"/>
              </a:rPr>
              <a:t>.</a:t>
            </a:r>
            <a:endParaRPr lang="en-US" sz="1800" dirty="0">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rPr>
              <a:t>Long Island City, 4/6, 1910</a:t>
            </a:r>
            <a:endParaRPr lang="en-US" sz="1800" dirty="0">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rPr>
              <a:t>M. Poel and Arnold, 277 Broadway, N. Y. C. Please deliver at once the following, and send invoice with goods:  </a:t>
            </a:r>
            <a:endParaRPr lang="en-US" sz="1800" dirty="0">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rPr>
              <a:t>About 12 tons Upriver Fine Para Rubber at 2.42 per lb. Equal monthly shipments January to June, 1911.  </a:t>
            </a:r>
            <a:endParaRPr lang="en-US" sz="1800" dirty="0">
              <a:effectLst/>
              <a:latin typeface="Times New Roman" panose="02020603050405020304" pitchFamily="18" charset="0"/>
              <a:ea typeface="Times New Roman" panose="02020603050405020304" pitchFamily="18" charset="0"/>
            </a:endParaRPr>
          </a:p>
          <a:p>
            <a:pPr marL="0" marR="0" indent="0" algn="ctr">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rPr>
              <a:t>Conditions on Which Above Order is Given.</a:t>
            </a:r>
            <a:endParaRPr lang="en-US" sz="1800" dirty="0">
              <a:effectLst/>
              <a:latin typeface="Times New Roman" panose="02020603050405020304" pitchFamily="18" charset="0"/>
              <a:ea typeface="Times New Roman" panose="02020603050405020304" pitchFamily="18" charset="0"/>
            </a:endParaRPr>
          </a:p>
          <a:p>
            <a:pPr marL="114300" marR="0" indent="0">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rPr>
              <a:t>Goods on this order must be delivered when specified. In case you cannot comply, advise us by return mail stating earliest date of delivery you can make, and await our further orders. </a:t>
            </a:r>
            <a:endParaRPr lang="en-US" sz="1800" dirty="0">
              <a:latin typeface="Times New Roman" panose="02020603050405020304" pitchFamily="18" charset="0"/>
              <a:ea typeface="Times New Roman" panose="02020603050405020304" pitchFamily="18" charset="0"/>
            </a:endParaRPr>
          </a:p>
          <a:p>
            <a:pPr marL="114300" marR="0" indent="0">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rPr>
              <a:t>The acceptance of this order which in any event you must promptly acknowledge will be considered by us as a guaranty on your part of prompt delivery within the specified time.</a:t>
            </a:r>
          </a:p>
          <a:p>
            <a:pPr marL="114300" marR="0" indent="0">
              <a:spcBef>
                <a:spcPts val="0"/>
              </a:spcBef>
              <a:spcAft>
                <a:spcPts val="0"/>
              </a:spcAft>
              <a:buNone/>
            </a:pPr>
            <a:r>
              <a:rPr lang="en-US" sz="1800" b="1" dirty="0">
                <a:solidFill>
                  <a:srgbClr val="000000"/>
                </a:solidFill>
                <a:latin typeface="Verdana" panose="020B0604030504040204" pitchFamily="34" charset="0"/>
                <a:ea typeface="Times New Roman" panose="02020603050405020304" pitchFamily="18" charset="0"/>
              </a:rPr>
              <a:t>Does this contain terms not in the offer?</a:t>
            </a:r>
            <a:r>
              <a:rPr lang="en-US" sz="1800" dirty="0">
                <a:solidFill>
                  <a:srgbClr val="000000"/>
                </a:solidFill>
                <a:effectLst/>
                <a:latin typeface="Verdana" panose="020B060403050404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r>
              <a:rPr lang="en-US" sz="1800" dirty="0"/>
              <a:t>(a) Yes</a:t>
            </a:r>
          </a:p>
          <a:p>
            <a:r>
              <a:rPr lang="en-US" sz="1800" dirty="0"/>
              <a:t>(b) No</a:t>
            </a: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56083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25B7A-7B19-4240-AF48-F06AECEFD369}"/>
              </a:ext>
            </a:extLst>
          </p:cNvPr>
          <p:cNvSpPr>
            <a:spLocks noGrp="1"/>
          </p:cNvSpPr>
          <p:nvPr>
            <p:ph type="title"/>
          </p:nvPr>
        </p:nvSpPr>
        <p:spPr/>
        <p:txBody>
          <a:bodyPr/>
          <a:lstStyle/>
          <a:p>
            <a:r>
              <a:rPr lang="en-US" dirty="0"/>
              <a:t>The Result</a:t>
            </a:r>
          </a:p>
        </p:txBody>
      </p:sp>
      <p:sp>
        <p:nvSpPr>
          <p:cNvPr id="3" name="Content Placeholder 2">
            <a:extLst>
              <a:ext uri="{FF2B5EF4-FFF2-40B4-BE49-F238E27FC236}">
                <a16:creationId xmlns:a16="http://schemas.microsoft.com/office/drawing/2014/main" id="{1EC146CE-6F05-4F4E-A1F7-9B8C10AEA557}"/>
              </a:ext>
            </a:extLst>
          </p:cNvPr>
          <p:cNvSpPr>
            <a:spLocks noGrp="1"/>
          </p:cNvSpPr>
          <p:nvPr>
            <p:ph idx="1"/>
          </p:nvPr>
        </p:nvSpPr>
        <p:spPr/>
        <p:txBody>
          <a:bodyPr/>
          <a:lstStyle/>
          <a:p>
            <a:r>
              <a:rPr lang="en-US" dirty="0"/>
              <a:t>No contract. </a:t>
            </a:r>
          </a:p>
          <a:p>
            <a:r>
              <a:rPr lang="en-US" dirty="0"/>
              <a:t>In the modern law, in the sale of goods, UCC 2-207 replaces the mirror image rule. </a:t>
            </a:r>
          </a:p>
          <a:p>
            <a:r>
              <a:rPr lang="en-US" sz="3600" dirty="0"/>
              <a:t>There is no mirror image rule applicable to sale of goods. </a:t>
            </a:r>
            <a:endParaRPr lang="en-US" sz="3200" dirty="0"/>
          </a:p>
        </p:txBody>
      </p:sp>
    </p:spTree>
    <p:extLst>
      <p:ext uri="{BB962C8B-B14F-4D97-AF65-F5344CB8AC3E}">
        <p14:creationId xmlns:p14="http://schemas.microsoft.com/office/powerpoint/2010/main" val="921068513"/>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3856</TotalTime>
  <Words>432</Words>
  <Application>Microsoft Office PowerPoint</Application>
  <PresentationFormat>Widescreen</PresentationFormat>
  <Paragraphs>34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Garamond</vt:lpstr>
      <vt:lpstr>Times New Roman</vt:lpstr>
      <vt:lpstr>Verdana</vt:lpstr>
      <vt:lpstr>Wingdings</vt:lpstr>
      <vt:lpstr>Edge</vt:lpstr>
      <vt:lpstr>Sale of Goods Before UCC 2-207</vt:lpstr>
      <vt:lpstr>Poel v. Brunswick-Balke-Collender</vt:lpstr>
      <vt:lpstr>The April 4 Letter from Poel &amp; Arnold</vt:lpstr>
      <vt:lpstr>The April 6 Letter</vt:lpstr>
      <vt:lpstr>The Result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1030</cp:revision>
  <dcterms:created xsi:type="dcterms:W3CDTF">2004-03-08T21:13:20Z</dcterms:created>
  <dcterms:modified xsi:type="dcterms:W3CDTF">2020-11-08T22:58:59Z</dcterms:modified>
</cp:coreProperties>
</file>