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2"/>
  </p:notesMasterIdLst>
  <p:sldIdLst>
    <p:sldId id="256" r:id="rId2"/>
    <p:sldId id="257" r:id="rId3"/>
    <p:sldId id="258" r:id="rId4"/>
    <p:sldId id="271" r:id="rId5"/>
    <p:sldId id="272" r:id="rId6"/>
    <p:sldId id="273" r:id="rId7"/>
    <p:sldId id="264" r:id="rId8"/>
    <p:sldId id="274" r:id="rId9"/>
    <p:sldId id="276" r:id="rId10"/>
    <p:sldId id="275" r:id="rId11"/>
  </p:sldIdLst>
  <p:sldSz cx="12192000" cy="6858000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2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03T15:48:01.660"/>
    </inkml:context>
    <inkml:brush xml:id="br0">
      <inkml:brushProperty name="width" value="0.35" units="cm"/>
      <inkml:brushProperty name="height" value="0.35" units="cm"/>
      <inkml:brushProperty name="color" value="#F6630D"/>
      <inkml:brushProperty name="ignorePressure" value="1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10/27/2021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86000" y="514350"/>
            <a:ext cx="457200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5C8DB-37F8-41FF-8859-553273060BF7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60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282F56C8-30EA-4D4D-8B1D-477BC234CD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CEFCEE42-4E6D-455D-8EA1-2922BE1B70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8F46971A-23FD-4752-8720-5F49EF0E13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4A0332-F69F-4D37-A735-D6708A987692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Mutual Mistake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D5B0781-2A45-44B4-AB75-E91E0B35A15A}"/>
                  </a:ext>
                </a:extLst>
              </p14:cNvPr>
              <p14:cNvContentPartPr/>
              <p14:nvPr/>
            </p14:nvContentPartPr>
            <p14:xfrm>
              <a:off x="4385072" y="5271113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D5B0781-2A45-44B4-AB75-E91E0B35A15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22432" y="5208473"/>
                <a:ext cx="126000" cy="126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F79BB-BD17-46E3-9B9F-F2BDB8FC4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Sowle</a:t>
            </a:r>
            <a:r>
              <a:rPr lang="en-US" dirty="0"/>
              <a:t> and Heyman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CE80C-0E20-4B27-8BA5-F673AA425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Steve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is the manager and lead singer of the band, Sounds of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which specializes in the big band sound of the 1940s.  The band has just produced its first CD,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First. 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is contacted by Steve, “Hey, Man,” Heyman of Heyman’s Hang Out.  Heyman says, “I will pay you $5000 for one night to perform at Heyman’s Hang Out to sing your “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 music on December 7.”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responds by saying, “That’s a deal. Heyman happens to think “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” music means rhythm and blues, not the big band sound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thought Heyman meant.  Neither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nor Heyman was aware of the misunderstanding.  The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Sounds band is very popular, and Heyman hired them because of that.  He does not really care what kind of music the band plays.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Heyman claims that mistake doctrine excuses him from his contractual obligations to </a:t>
            </a:r>
            <a:r>
              <a:rPr lang="en-US" sz="2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Sowle</a:t>
            </a:r>
            <a:r>
              <a:rPr lang="en-US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ea typeface="Times New Roman" panose="02020603050405020304" pitchFamily="18" charset="0"/>
                <a:cs typeface="Times New Roman" panose="02020603050405020304" pitchFamily="18" charset="0"/>
              </a:rPr>
              <a:t>(a) Heyman is correct. </a:t>
            </a:r>
            <a:endParaRPr lang="en-US" sz="2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/>
              <a:t>(b) Heyman is not correct. </a:t>
            </a:r>
          </a:p>
        </p:txBody>
      </p:sp>
    </p:spTree>
    <p:extLst>
      <p:ext uri="{BB962C8B-B14F-4D97-AF65-F5344CB8AC3E}">
        <p14:creationId xmlns:p14="http://schemas.microsoft.com/office/powerpoint/2010/main" val="98659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0DBC9-04BD-4AB1-B5AC-1A9A340DD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Mistake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60FFF-6262-45E1-A7E6-56347DB9D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</a:rPr>
              <a:t>A party seeking excuse on the basis of mutual mistake must show:  </a:t>
            </a: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effectLst/>
                <a:ea typeface="Times New Roman" panose="02020603050405020304" pitchFamily="18" charset="0"/>
              </a:rPr>
              <a:t>(1) that the parties entered the contract under a mistaken belief that is basic to the contract,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and </a:t>
            </a: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ea typeface="Times New Roman" panose="02020603050405020304" pitchFamily="18" charset="0"/>
              </a:rPr>
              <a:t>(2) that the party ought not to bear the loss caused by the event.</a:t>
            </a: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Times New Roman" panose="02020603050405020304" pitchFamily="18" charset="0"/>
              </a:rPr>
              <a:t>When is a mistake “mutual”?</a:t>
            </a:r>
          </a:p>
          <a:p>
            <a:pPr marL="327025" lvl="1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ea typeface="Times New Roman" panose="02020603050405020304" pitchFamily="18" charset="0"/>
              </a:rPr>
              <a:t>We look at Griffith v. </a:t>
            </a:r>
            <a:r>
              <a:rPr lang="en-US" sz="2800" dirty="0" err="1">
                <a:effectLst/>
                <a:ea typeface="Times New Roman" panose="02020603050405020304" pitchFamily="18" charset="0"/>
              </a:rPr>
              <a:t>Brymer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to answer that question.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31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24755-698C-41CC-83EA-929E2BB4A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ea typeface="Times New Roman" panose="02020603050405020304" pitchFamily="18" charset="0"/>
              </a:rPr>
              <a:t>Griffith v. </a:t>
            </a:r>
            <a:r>
              <a:rPr lang="en-US" sz="4400" dirty="0" err="1">
                <a:effectLst/>
                <a:ea typeface="Times New Roman" panose="02020603050405020304" pitchFamily="18" charset="0"/>
              </a:rPr>
              <a:t>Brymer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ED6ED-43C4-49BB-B025-32DC9EA63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case involves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contract to rent rooms to watch King Edward's coronation parade. The parade was canceled, and the renter wanted out of the contract.  Just like the frustration case of </a:t>
            </a:r>
            <a:r>
              <a:rPr lang="en-US" sz="24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Krell v. Henry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24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Griffith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the court it lets the renter out of the contract--but this time it says because there was a "</a:t>
            </a:r>
            <a:r>
              <a:rPr lang="en-US" sz="24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missupposition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of the state of the facts which went to the whole root of the matter."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ote the that the decision to cance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the parade was made at 10:00 AM on 6/24/02; the contract was signed at 11:00 AM that same day.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When they signed the contract both parties still thought--mistakenly--that the parade would take place.  This is the "</a:t>
            </a:r>
            <a:r>
              <a:rPr lang="en-US" sz="24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missupposition</a:t>
            </a:r>
            <a:r>
              <a:rPr lang="en-US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".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difference between frustration and mistake is basically a question of timing.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8283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Content Placeholder 3">
            <a:extLst>
              <a:ext uri="{FF2B5EF4-FFF2-40B4-BE49-F238E27FC236}">
                <a16:creationId xmlns:a16="http://schemas.microsoft.com/office/drawing/2014/main" id="{C7909026-C8BA-488D-B42A-4FAE1D8F0D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77902" y="1948397"/>
            <a:ext cx="2362200" cy="2573338"/>
          </a:xfrm>
        </p:spPr>
      </p:pic>
      <p:pic>
        <p:nvPicPr>
          <p:cNvPr id="6147" name="Content Placeholder 3">
            <a:extLst>
              <a:ext uri="{FF2B5EF4-FFF2-40B4-BE49-F238E27FC236}">
                <a16:creationId xmlns:a16="http://schemas.microsoft.com/office/drawing/2014/main" id="{32D29B39-B049-4DC7-8E95-03FA31C280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899" y="1766305"/>
            <a:ext cx="2362200" cy="257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itle 1">
            <a:extLst>
              <a:ext uri="{FF2B5EF4-FFF2-40B4-BE49-F238E27FC236}">
                <a16:creationId xmlns:a16="http://schemas.microsoft.com/office/drawing/2014/main" id="{A4F5ED17-12F7-4BAA-9AF3-59E6A4E03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7555"/>
            <a:ext cx="10972800" cy="1139825"/>
          </a:xfrm>
        </p:spPr>
        <p:txBody>
          <a:bodyPr/>
          <a:lstStyle/>
          <a:p>
            <a:r>
              <a:rPr lang="en-US" altLang="en-US" dirty="0"/>
              <a:t>What Makes the Mistake </a:t>
            </a:r>
            <a:r>
              <a:rPr lang="en-US" altLang="en-US" i="1" dirty="0"/>
              <a:t>Mutual</a:t>
            </a:r>
            <a:r>
              <a:rPr lang="en-US" altLang="en-US" dirty="0"/>
              <a:t>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7E2E975-7992-4A36-9C55-8EEFE258B1C2}"/>
              </a:ext>
            </a:extLst>
          </p:cNvPr>
          <p:cNvSpPr/>
          <p:nvPr/>
        </p:nvSpPr>
        <p:spPr>
          <a:xfrm>
            <a:off x="2971800" y="4724400"/>
            <a:ext cx="17526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4E0412-54F0-49C1-8A69-A16BF1BFC5BF}"/>
              </a:ext>
            </a:extLst>
          </p:cNvPr>
          <p:cNvSpPr/>
          <p:nvPr/>
        </p:nvSpPr>
        <p:spPr>
          <a:xfrm>
            <a:off x="3387725" y="5127625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E099E-7860-4C9B-B048-06462862436F}"/>
              </a:ext>
            </a:extLst>
          </p:cNvPr>
          <p:cNvSpPr/>
          <p:nvPr/>
        </p:nvSpPr>
        <p:spPr>
          <a:xfrm>
            <a:off x="4114800" y="5127625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9E3DCFB-85D1-452D-91EA-D59AB55FA61E}"/>
              </a:ext>
            </a:extLst>
          </p:cNvPr>
          <p:cNvSpPr/>
          <p:nvPr/>
        </p:nvSpPr>
        <p:spPr>
          <a:xfrm>
            <a:off x="3641725" y="5816600"/>
            <a:ext cx="363538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C76291-EE3F-445E-8CB0-917B8D1054FD}"/>
              </a:ext>
            </a:extLst>
          </p:cNvPr>
          <p:cNvSpPr/>
          <p:nvPr/>
        </p:nvSpPr>
        <p:spPr>
          <a:xfrm>
            <a:off x="7010400" y="4724400"/>
            <a:ext cx="17526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CFD263F-97A9-4FA4-A4C0-8A3E9CF2D67D}"/>
              </a:ext>
            </a:extLst>
          </p:cNvPr>
          <p:cNvSpPr/>
          <p:nvPr/>
        </p:nvSpPr>
        <p:spPr>
          <a:xfrm>
            <a:off x="7445375" y="5013325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11BD5EF-A839-4949-AB73-9EEDFE1447CA}"/>
              </a:ext>
            </a:extLst>
          </p:cNvPr>
          <p:cNvSpPr/>
          <p:nvPr/>
        </p:nvSpPr>
        <p:spPr>
          <a:xfrm>
            <a:off x="8172450" y="5013325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705E4C-A7B3-4D8B-8A0C-4DA8EA1440AA}"/>
              </a:ext>
            </a:extLst>
          </p:cNvPr>
          <p:cNvSpPr/>
          <p:nvPr/>
        </p:nvSpPr>
        <p:spPr>
          <a:xfrm>
            <a:off x="7705725" y="5722939"/>
            <a:ext cx="273050" cy="904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DD6142-A60D-4874-B0FA-6ECCAD94F4D1}"/>
              </a:ext>
            </a:extLst>
          </p:cNvPr>
          <p:cNvSpPr txBox="1"/>
          <p:nvPr/>
        </p:nvSpPr>
        <p:spPr>
          <a:xfrm>
            <a:off x="2692337" y="2544101"/>
            <a:ext cx="2362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June 26, 1902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5EA650-2C5E-4AC3-8995-B9E3F7C5F749}"/>
              </a:ext>
            </a:extLst>
          </p:cNvPr>
          <p:cNvSpPr txBox="1"/>
          <p:nvPr/>
        </p:nvSpPr>
        <p:spPr>
          <a:xfrm>
            <a:off x="7886700" y="2605208"/>
            <a:ext cx="1935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June 26, 1902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B1735C-03A6-4D53-BE80-B7B45746FA17}"/>
              </a:ext>
            </a:extLst>
          </p:cNvPr>
          <p:cNvSpPr txBox="1"/>
          <p:nvPr/>
        </p:nvSpPr>
        <p:spPr>
          <a:xfrm>
            <a:off x="5018185" y="4611655"/>
            <a:ext cx="1730488" cy="18256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B8B325-0831-478F-B1B6-2AB35A2BAC85}"/>
              </a:ext>
            </a:extLst>
          </p:cNvPr>
          <p:cNvCxnSpPr>
            <a:cxnSpLocks/>
          </p:cNvCxnSpPr>
          <p:nvPr/>
        </p:nvCxnSpPr>
        <p:spPr>
          <a:xfrm flipH="1">
            <a:off x="6285140" y="5127625"/>
            <a:ext cx="103006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DAB62B3-3E85-4DE6-A2ED-7CA3933CD2AC}"/>
              </a:ext>
            </a:extLst>
          </p:cNvPr>
          <p:cNvCxnSpPr>
            <a:cxnSpLocks/>
          </p:cNvCxnSpPr>
          <p:nvPr/>
        </p:nvCxnSpPr>
        <p:spPr>
          <a:xfrm>
            <a:off x="4343400" y="5163846"/>
            <a:ext cx="103006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768C7DE-F099-4535-9619-B6E94E3F1148}"/>
              </a:ext>
            </a:extLst>
          </p:cNvPr>
          <p:cNvSpPr txBox="1"/>
          <p:nvPr/>
        </p:nvSpPr>
        <p:spPr>
          <a:xfrm>
            <a:off x="4977299" y="5127625"/>
            <a:ext cx="1860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announcement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67784A-ADA9-43E6-ACAE-CA4120191EB9}"/>
              </a:ext>
            </a:extLst>
          </p:cNvPr>
          <p:cNvSpPr txBox="1"/>
          <p:nvPr/>
        </p:nvSpPr>
        <p:spPr>
          <a:xfrm>
            <a:off x="120555" y="3970972"/>
            <a:ext cx="2608488" cy="14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parties arrive at the belief </a:t>
            </a:r>
            <a:r>
              <a:rPr lang="en-US" b="1" dirty="0"/>
              <a:t>independently</a:t>
            </a:r>
            <a:r>
              <a:rPr lang="en-US" dirty="0"/>
              <a:t>, based on their own assessment of the evidence</a:t>
            </a:r>
          </a:p>
        </p:txBody>
      </p:sp>
      <p:sp>
        <p:nvSpPr>
          <p:cNvPr id="6187" name="TextBox 6186">
            <a:extLst>
              <a:ext uri="{FF2B5EF4-FFF2-40B4-BE49-F238E27FC236}">
                <a16:creationId xmlns:a16="http://schemas.microsoft.com/office/drawing/2014/main" id="{382B2A70-65B9-4F80-8750-70BE0ABCA826}"/>
              </a:ext>
            </a:extLst>
          </p:cNvPr>
          <p:cNvSpPr txBox="1"/>
          <p:nvPr/>
        </p:nvSpPr>
        <p:spPr>
          <a:xfrm>
            <a:off x="5018185" y="5673512"/>
            <a:ext cx="1860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Examine safe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8B9AA-60D6-4A08-9CC8-7DA2E1C42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Assumption of the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44948-ABD3-439D-9D22-B40FAC224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assumption has to be one that would be relevant to the parties’ willingness to enter the contract if they thought the assumption was false. </a:t>
            </a:r>
          </a:p>
        </p:txBody>
      </p:sp>
    </p:spTree>
    <p:extLst>
      <p:ext uri="{BB962C8B-B14F-4D97-AF65-F5344CB8AC3E}">
        <p14:creationId xmlns:p14="http://schemas.microsoft.com/office/powerpoint/2010/main" val="187079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742D-94FC-465E-8859-E01335AFE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Ought to Bear the Loss in </a:t>
            </a:r>
            <a:r>
              <a:rPr lang="en-US" i="1" dirty="0"/>
              <a:t>Griffith</a:t>
            </a:r>
            <a:r>
              <a:rPr lang="en-US" dirty="0"/>
              <a:t>?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77FDF9DA-FFC1-419C-BB51-0F6BE817B66F}"/>
              </a:ext>
            </a:extLst>
          </p:cNvPr>
          <p:cNvSpPr txBox="1">
            <a:spLocks/>
          </p:cNvSpPr>
          <p:nvPr/>
        </p:nvSpPr>
        <p:spPr bwMode="auto"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/>
              <a:t>Enforce </a:t>
            </a:r>
            <a:endParaRPr lang="en-US" kern="0" dirty="0"/>
          </a:p>
        </p:txBody>
      </p:sp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8BE8F297-5D4D-45E8-A80B-3E084712BE7C}"/>
              </a:ext>
            </a:extLst>
          </p:cNvPr>
          <p:cNvSpPr txBox="1">
            <a:spLocks/>
          </p:cNvSpPr>
          <p:nvPr/>
        </p:nvSpPr>
        <p:spPr>
          <a:xfrm>
            <a:off x="609600" y="2174875"/>
            <a:ext cx="5386917" cy="23971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Griffith gets rent twice</a:t>
            </a:r>
          </a:p>
          <a:p>
            <a:pPr lvl="1"/>
            <a:r>
              <a:rPr lang="en-US" kern="0" dirty="0"/>
              <a:t>Rents it again when parade rescheduled</a:t>
            </a:r>
          </a:p>
          <a:p>
            <a:r>
              <a:rPr lang="en-US" kern="0" dirty="0" err="1"/>
              <a:t>Brymer</a:t>
            </a:r>
            <a:r>
              <a:rPr lang="en-US" kern="0" dirty="0"/>
              <a:t> pays for nothing 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04AE6307-8281-4DCD-83B3-AD0D3249E7ED}"/>
              </a:ext>
            </a:extLst>
          </p:cNvPr>
          <p:cNvSpPr txBox="1">
            <a:spLocks/>
          </p:cNvSpPr>
          <p:nvPr/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/>
              <a:t>Not enforce</a:t>
            </a:r>
            <a:endParaRPr lang="en-US" kern="0" dirty="0"/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D60602A5-05A1-4479-AD4C-C4B6486934CC}"/>
              </a:ext>
            </a:extLst>
          </p:cNvPr>
          <p:cNvSpPr txBox="1">
            <a:spLocks/>
          </p:cNvSpPr>
          <p:nvPr/>
        </p:nvSpPr>
        <p:spPr>
          <a:xfrm>
            <a:off x="6193368" y="2174875"/>
            <a:ext cx="5389033" cy="21685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Griffith</a:t>
            </a:r>
            <a:r>
              <a:rPr lang="en-US" i="1" kern="0" dirty="0"/>
              <a:t> no worse off </a:t>
            </a:r>
            <a:r>
              <a:rPr lang="en-US" kern="0" dirty="0"/>
              <a:t>than if parade had not been canceled</a:t>
            </a:r>
          </a:p>
          <a:p>
            <a:pPr lvl="1"/>
            <a:r>
              <a:rPr lang="en-US" kern="0" dirty="0"/>
              <a:t>Rents again when the parade is rescheduled</a:t>
            </a:r>
          </a:p>
          <a:p>
            <a:r>
              <a:rPr lang="en-US" kern="0" dirty="0" err="1"/>
              <a:t>Brymer</a:t>
            </a:r>
            <a:r>
              <a:rPr lang="en-US" kern="0" dirty="0"/>
              <a:t> does not pay for nothing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EC6B22-685B-4297-8DC7-C0199EA382FE}"/>
              </a:ext>
            </a:extLst>
          </p:cNvPr>
          <p:cNvSpPr txBox="1"/>
          <p:nvPr/>
        </p:nvSpPr>
        <p:spPr>
          <a:xfrm>
            <a:off x="2209800" y="5791200"/>
            <a:ext cx="1005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Which option do you think is better?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88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A673A-D0D5-4F22-BC06-5C225230E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Ought to Bear the Loss?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86C3D-DBC4-40E1-9585-1065639DC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information/control approach.</a:t>
            </a:r>
          </a:p>
          <a:p>
            <a:r>
              <a:rPr lang="en-US" dirty="0"/>
              <a:t>Ask: who is in a better position to have information relevant to avoiding the loss? </a:t>
            </a:r>
          </a:p>
          <a:p>
            <a:pPr lvl="1"/>
            <a:r>
              <a:rPr lang="en-US" dirty="0"/>
              <a:t>Note in </a:t>
            </a:r>
            <a:r>
              <a:rPr lang="en-US" i="1" dirty="0"/>
              <a:t>Griffith</a:t>
            </a:r>
            <a:r>
              <a:rPr lang="en-US" dirty="0"/>
              <a:t> there is no difference between the parties in this regard. </a:t>
            </a:r>
          </a:p>
          <a:p>
            <a:r>
              <a:rPr lang="en-US" dirty="0"/>
              <a:t>Who is in a better position to take steps to avoid the loss?</a:t>
            </a:r>
          </a:p>
          <a:p>
            <a:pPr lvl="1"/>
            <a:r>
              <a:rPr lang="en-US" dirty="0"/>
              <a:t>Again, in </a:t>
            </a:r>
            <a:r>
              <a:rPr lang="en-US" i="1" dirty="0"/>
              <a:t>Griffith</a:t>
            </a:r>
            <a:r>
              <a:rPr lang="en-US" dirty="0"/>
              <a:t> there is no difference between the parties in this regard. </a:t>
            </a:r>
          </a:p>
          <a:p>
            <a:r>
              <a:rPr lang="en-US" i="1" dirty="0"/>
              <a:t>Note the parallel with the Hadley rule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6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B527F-67FE-49E5-8C39-841B5D36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Safe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17B80-00EA-4004-BD55-ED7CC7BEA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Jones bought a safe at an estate auction.  Before taking bids, the auctioneer noted that the safe contained an inner door that was locked and would have to be opened by a professional locksmith.  Jones paid $50 for the safe; he later found over $32,000 in the compartment behind the inner door. (</a:t>
            </a:r>
            <a:r>
              <a:rPr lang="en-US" sz="2800" i="1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City of Everett v. Estate of </a:t>
            </a:r>
            <a:r>
              <a:rPr lang="en-US" sz="2800" i="1" dirty="0" err="1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Sumstad</a:t>
            </a:r>
            <a:r>
              <a:rPr lang="en-US" sz="2800" i="1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 </a:t>
            </a:r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631 P.2d 266 (1981).)</a:t>
            </a:r>
          </a:p>
          <a:p>
            <a:r>
              <a:rPr lang="en-US" sz="2800" dirty="0">
                <a:ea typeface="Times New Roman" panose="02020603050405020304" pitchFamily="18" charset="0"/>
                <a:cs typeface="Verdana" panose="020B0604030504040204" pitchFamily="34" charset="0"/>
              </a:rPr>
              <a:t>Both parties believed that there was nothing </a:t>
            </a:r>
            <a:r>
              <a:rPr lang="en-US" sz="2800" b="1" dirty="0">
                <a:ea typeface="Times New Roman" panose="02020603050405020304" pitchFamily="18" charset="0"/>
                <a:cs typeface="Verdana" panose="020B0604030504040204" pitchFamily="34" charset="0"/>
              </a:rPr>
              <a:t>of value </a:t>
            </a:r>
            <a:r>
              <a:rPr lang="en-US" sz="2800" dirty="0">
                <a:ea typeface="Times New Roman" panose="02020603050405020304" pitchFamily="18" charset="0"/>
                <a:cs typeface="Verdana" panose="020B0604030504040204" pitchFamily="34" charset="0"/>
              </a:rPr>
              <a:t>behind the locked door. </a:t>
            </a:r>
          </a:p>
          <a:p>
            <a:r>
              <a:rPr lang="en-US" sz="2800" dirty="0">
                <a:effectLst/>
                <a:ea typeface="Times New Roman" panose="02020603050405020304" pitchFamily="18" charset="0"/>
                <a:cs typeface="Verdana" panose="020B0604030504040204" pitchFamily="34" charset="0"/>
              </a:rPr>
              <a:t>Can the estate rescind the contract on grounds of mistake? </a:t>
            </a:r>
          </a:p>
          <a:p>
            <a:r>
              <a:rPr lang="en-US" sz="2800" dirty="0">
                <a:ea typeface="Times New Roman" panose="02020603050405020304" pitchFamily="18" charset="0"/>
              </a:rPr>
              <a:t>(a) Yes</a:t>
            </a:r>
          </a:p>
          <a:p>
            <a:r>
              <a:rPr lang="en-US" sz="2800" dirty="0">
                <a:effectLst/>
                <a:ea typeface="Times New Roman" panose="02020603050405020304" pitchFamily="18" charset="0"/>
              </a:rPr>
              <a:t>(b) No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27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0F08B-71A3-44AE-A5E4-B6537DFD8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Safe: Information and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3AE-BE0E-459E-8700-EA17A32BA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Information: The estate</a:t>
            </a:r>
          </a:p>
          <a:p>
            <a:pPr lvl="1"/>
            <a:r>
              <a:rPr lang="en-US" dirty="0"/>
              <a:t>In control of the safe </a:t>
            </a:r>
          </a:p>
          <a:p>
            <a:pPr lvl="1"/>
            <a:r>
              <a:rPr lang="en-US" dirty="0"/>
              <a:t>Makes more sense for the state to bear the investigative expense </a:t>
            </a:r>
          </a:p>
          <a:p>
            <a:r>
              <a:rPr lang="en-US" dirty="0"/>
              <a:t>Control</a:t>
            </a:r>
          </a:p>
          <a:p>
            <a:pPr lvl="1"/>
            <a:r>
              <a:rPr lang="en-US" dirty="0"/>
              <a:t>The estate is in possession of the safe and controls access to it. </a:t>
            </a:r>
          </a:p>
        </p:txBody>
      </p:sp>
    </p:spTree>
    <p:extLst>
      <p:ext uri="{BB962C8B-B14F-4D97-AF65-F5344CB8AC3E}">
        <p14:creationId xmlns:p14="http://schemas.microsoft.com/office/powerpoint/2010/main" val="3484698835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3678</TotalTime>
  <Words>775</Words>
  <Application>Microsoft Office PowerPoint</Application>
  <PresentationFormat>Widescreen</PresentationFormat>
  <Paragraphs>61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Garamond</vt:lpstr>
      <vt:lpstr>Verdana</vt:lpstr>
      <vt:lpstr>Wingdings</vt:lpstr>
      <vt:lpstr>Edge</vt:lpstr>
      <vt:lpstr>Mutual Mistake</vt:lpstr>
      <vt:lpstr>Mutual Mistake</vt:lpstr>
      <vt:lpstr>Griffith v. Brymer</vt:lpstr>
      <vt:lpstr>What Makes the Mistake Mutual?</vt:lpstr>
      <vt:lpstr>Basic Assumption of the Contract</vt:lpstr>
      <vt:lpstr>Who Ought to Bear the Loss in Griffith?</vt:lpstr>
      <vt:lpstr>Who Ought to Bear the Loss?</vt:lpstr>
      <vt:lpstr>The Safe</vt:lpstr>
      <vt:lpstr>The Safe: Information and Control</vt:lpstr>
      <vt:lpstr>Sowle and Heyman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719</cp:revision>
  <dcterms:created xsi:type="dcterms:W3CDTF">2004-02-06T21:25:14Z</dcterms:created>
  <dcterms:modified xsi:type="dcterms:W3CDTF">2021-10-27T18:10:13Z</dcterms:modified>
</cp:coreProperties>
</file>