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10/11/2020</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E985637-6C79-4CCD-83D4-8E1D999693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F22BE8A-0DF6-4489-8F11-018A94A1E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5D027547-0B01-4500-8AB0-B6E43A82B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2EEBE-DE83-43A6-85BB-32BD9FEFE071}"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E985637-6C79-4CCD-83D4-8E1D999693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F22BE8A-0DF6-4489-8F11-018A94A1E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5D027547-0B01-4500-8AB0-B6E43A82B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2EEBE-DE83-43A6-85BB-32BD9FEFE071}"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E985637-6C79-4CCD-83D4-8E1D999693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F22BE8A-0DF6-4489-8F11-018A94A1E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5D027547-0B01-4500-8AB0-B6E43A82B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2EEBE-DE83-43A6-85BB-32BD9FEFE071}"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extLst>
      <p:ext uri="{BB962C8B-B14F-4D97-AF65-F5344CB8AC3E}">
        <p14:creationId xmlns:p14="http://schemas.microsoft.com/office/powerpoint/2010/main" val="33575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Laclede, Specific Performance</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B796C-A42B-4D26-A5B0-3BB91EE76770}"/>
              </a:ext>
            </a:extLst>
          </p:cNvPr>
          <p:cNvSpPr>
            <a:spLocks noGrp="1"/>
          </p:cNvSpPr>
          <p:nvPr>
            <p:ph type="title"/>
          </p:nvPr>
        </p:nvSpPr>
        <p:spPr/>
        <p:txBody>
          <a:bodyPr/>
          <a:lstStyle/>
          <a:p>
            <a:r>
              <a:rPr lang="en-US" sz="4400" dirty="0">
                <a:effectLst/>
                <a:ea typeface="Times New Roman" panose="02020603050405020304" pitchFamily="18" charset="0"/>
              </a:rPr>
              <a:t>Laclede Gas Co. v. Amoco Oil Co.</a:t>
            </a:r>
            <a:br>
              <a:rPr lang="en-US" sz="4400" dirty="0">
                <a:effectLst/>
                <a:ea typeface="Times New Roman" panose="02020603050405020304" pitchFamily="18" charset="0"/>
              </a:rPr>
            </a:br>
            <a:endParaRPr lang="en-US" sz="8000" dirty="0"/>
          </a:p>
        </p:txBody>
      </p:sp>
      <p:sp>
        <p:nvSpPr>
          <p:cNvPr id="3" name="Content Placeholder 2">
            <a:extLst>
              <a:ext uri="{FF2B5EF4-FFF2-40B4-BE49-F238E27FC236}">
                <a16:creationId xmlns:a16="http://schemas.microsoft.com/office/drawing/2014/main" id="{AE68E3D7-1375-418C-8D92-FCAAC417056C}"/>
              </a:ext>
            </a:extLst>
          </p:cNvPr>
          <p:cNvSpPr>
            <a:spLocks noGrp="1"/>
          </p:cNvSpPr>
          <p:nvPr>
            <p:ph idx="1"/>
          </p:nvPr>
        </p:nvSpPr>
        <p:spPr>
          <a:xfrm>
            <a:off x="457200" y="1066800"/>
            <a:ext cx="8229600" cy="5638800"/>
          </a:xfrm>
        </p:spPr>
        <p:txBody>
          <a:bodyPr/>
          <a:lstStyle/>
          <a:p>
            <a:r>
              <a:rPr lang="en-US" dirty="0">
                <a:solidFill>
                  <a:srgbClr val="333333"/>
                </a:solidFill>
                <a:latin typeface="Helvetica" panose="020B0604020202020204" pitchFamily="34" charset="0"/>
              </a:rPr>
              <a:t>“</a:t>
            </a:r>
            <a:r>
              <a:rPr lang="en-US" dirty="0">
                <a:solidFill>
                  <a:srgbClr val="333333"/>
                </a:solidFill>
                <a:effectLst/>
                <a:latin typeface="Helvetica" panose="020B0604020202020204" pitchFamily="34" charset="0"/>
              </a:rPr>
              <a:t>Laclede and entered into a written agreement which was designed to provide central propane gas distribution systems to various residential developments . . . The agreement contemplated that as individual developments were planned the owners or developers would apply to Laclede for central propane gas systems. If Laclede determined that such a system was appropriate in any given development, it could request Amoco to supply the propane to that specific development.”</a:t>
            </a:r>
            <a:endParaRPr lang="en-US" dirty="0"/>
          </a:p>
        </p:txBody>
      </p:sp>
    </p:spTree>
    <p:extLst>
      <p:ext uri="{BB962C8B-B14F-4D97-AF65-F5344CB8AC3E}">
        <p14:creationId xmlns:p14="http://schemas.microsoft.com/office/powerpoint/2010/main" val="1090120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89C8B-CB72-4A0F-B03F-B4FDE650BC8E}"/>
              </a:ext>
            </a:extLst>
          </p:cNvPr>
          <p:cNvSpPr>
            <a:spLocks noGrp="1"/>
          </p:cNvSpPr>
          <p:nvPr>
            <p:ph type="title"/>
          </p:nvPr>
        </p:nvSpPr>
        <p:spPr/>
        <p:txBody>
          <a:bodyPr/>
          <a:lstStyle/>
          <a:p>
            <a:r>
              <a:rPr lang="en-US" dirty="0"/>
              <a:t>Money Damages Adequate?</a:t>
            </a:r>
          </a:p>
        </p:txBody>
      </p:sp>
      <p:sp>
        <p:nvSpPr>
          <p:cNvPr id="3" name="Content Placeholder 2">
            <a:extLst>
              <a:ext uri="{FF2B5EF4-FFF2-40B4-BE49-F238E27FC236}">
                <a16:creationId xmlns:a16="http://schemas.microsoft.com/office/drawing/2014/main" id="{DEA6FC9F-6567-4FFF-8198-62610510EFA8}"/>
              </a:ext>
            </a:extLst>
          </p:cNvPr>
          <p:cNvSpPr>
            <a:spLocks noGrp="1"/>
          </p:cNvSpPr>
          <p:nvPr>
            <p:ph idx="1"/>
          </p:nvPr>
        </p:nvSpPr>
        <p:spPr>
          <a:xfrm>
            <a:off x="457200" y="990600"/>
            <a:ext cx="8229600" cy="5791200"/>
          </a:xfrm>
        </p:spPr>
        <p:txBody>
          <a:bodyPr/>
          <a:lstStyle/>
          <a:p>
            <a:r>
              <a:rPr lang="en-US" sz="2800" dirty="0">
                <a:effectLst/>
                <a:ea typeface="Times New Roman" panose="02020603050405020304" pitchFamily="18" charset="0"/>
              </a:rPr>
              <a:t>Why </a:t>
            </a:r>
            <a:r>
              <a:rPr lang="en-US" sz="2800" dirty="0">
                <a:ea typeface="Times New Roman" panose="02020603050405020304" pitchFamily="18" charset="0"/>
              </a:rPr>
              <a:t>is this relevant? </a:t>
            </a:r>
          </a:p>
          <a:p>
            <a:pPr lvl="1"/>
            <a:r>
              <a:rPr lang="en-US" sz="2000" dirty="0">
                <a:ea typeface="Times New Roman" panose="02020603050405020304" pitchFamily="18" charset="0"/>
              </a:rPr>
              <a:t>“T</a:t>
            </a:r>
            <a:r>
              <a:rPr lang="en-US" sz="2000" dirty="0">
                <a:effectLst/>
                <a:ea typeface="Times New Roman" panose="02020603050405020304" pitchFamily="18" charset="0"/>
              </a:rPr>
              <a:t>he contract involved . . . is for a long-term supply of propane to these subdivisions. The other two contracts under which Laclede obtains the gas will remain in force only until March 31, 1977, and April 1, 1981, respectively; and there is no assurance that Laclede will be able to receive any propane under them after that time . . . Additionally, there was uncontradicted expert testimony that Laclede probably could not find another supplier of propane willing to enter into a long-term contract such as the Amoco agreement, given the uncertain future of worldwide energy supplies. And, even if Laclede could obtain supplies of propane for the affected developments through its present contracts or newly negotiated ones, it would still face considerable expense and trouble which cannot be estimated in advance in making arrangements for its distribution to the subdivisions.”</a:t>
            </a:r>
          </a:p>
          <a:p>
            <a:r>
              <a:rPr lang="en-US" sz="2400" dirty="0">
                <a:ea typeface="Times New Roman" panose="02020603050405020304" pitchFamily="18" charset="0"/>
              </a:rPr>
              <a:t>The contract is “unique”—not easily replicated in the market.</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564015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8E9BF78-16B5-4424-8830-80E4683341BE}"/>
              </a:ext>
            </a:extLst>
          </p:cNvPr>
          <p:cNvSpPr/>
          <p:nvPr/>
        </p:nvSpPr>
        <p:spPr>
          <a:xfrm>
            <a:off x="228600" y="457200"/>
            <a:ext cx="8763000" cy="541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D8C05F6E-B4B7-4F5F-B88F-05F7BD3FB764}"/>
              </a:ext>
            </a:extLst>
          </p:cNvPr>
          <p:cNvSpPr txBox="1">
            <a:spLocks noChangeArrowheads="1"/>
          </p:cNvSpPr>
          <p:nvPr/>
        </p:nvSpPr>
        <p:spPr bwMode="auto">
          <a:xfrm>
            <a:off x="4038600" y="304800"/>
            <a:ext cx="3429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Money damages inadequate?</a:t>
            </a:r>
          </a:p>
        </p:txBody>
      </p:sp>
      <p:sp>
        <p:nvSpPr>
          <p:cNvPr id="2051" name="Line 5">
            <a:extLst>
              <a:ext uri="{FF2B5EF4-FFF2-40B4-BE49-F238E27FC236}">
                <a16:creationId xmlns:a16="http://schemas.microsoft.com/office/drawing/2014/main" id="{81C3BDCF-6DB2-4390-9AA5-514372046EBF}"/>
              </a:ext>
            </a:extLst>
          </p:cNvPr>
          <p:cNvSpPr>
            <a:spLocks noChangeShapeType="1"/>
          </p:cNvSpPr>
          <p:nvPr/>
        </p:nvSpPr>
        <p:spPr bwMode="auto">
          <a:xfrm flipH="1">
            <a:off x="4741863" y="7620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8">
            <a:extLst>
              <a:ext uri="{FF2B5EF4-FFF2-40B4-BE49-F238E27FC236}">
                <a16:creationId xmlns:a16="http://schemas.microsoft.com/office/drawing/2014/main" id="{18016597-9440-4A68-9189-50343141C3DC}"/>
              </a:ext>
            </a:extLst>
          </p:cNvPr>
          <p:cNvSpPr>
            <a:spLocks noChangeShapeType="1"/>
          </p:cNvSpPr>
          <p:nvPr/>
        </p:nvSpPr>
        <p:spPr bwMode="auto">
          <a:xfrm>
            <a:off x="5675313" y="7620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10">
            <a:extLst>
              <a:ext uri="{FF2B5EF4-FFF2-40B4-BE49-F238E27FC236}">
                <a16:creationId xmlns:a16="http://schemas.microsoft.com/office/drawing/2014/main" id="{6F1500D9-9998-491B-84B2-A1BF93CA7A23}"/>
              </a:ext>
            </a:extLst>
          </p:cNvPr>
          <p:cNvSpPr txBox="1">
            <a:spLocks noChangeArrowheads="1"/>
          </p:cNvSpPr>
          <p:nvPr/>
        </p:nvSpPr>
        <p:spPr bwMode="auto">
          <a:xfrm>
            <a:off x="4176713" y="728663"/>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Yes</a:t>
            </a:r>
          </a:p>
        </p:txBody>
      </p:sp>
      <p:sp>
        <p:nvSpPr>
          <p:cNvPr id="2054" name="Text Box 11">
            <a:extLst>
              <a:ext uri="{FF2B5EF4-FFF2-40B4-BE49-F238E27FC236}">
                <a16:creationId xmlns:a16="http://schemas.microsoft.com/office/drawing/2014/main" id="{E4973BEE-0385-49DB-B37E-8CA44BA09823}"/>
              </a:ext>
            </a:extLst>
          </p:cNvPr>
          <p:cNvSpPr txBox="1">
            <a:spLocks noChangeArrowheads="1"/>
          </p:cNvSpPr>
          <p:nvPr/>
        </p:nvSpPr>
        <p:spPr bwMode="auto">
          <a:xfrm>
            <a:off x="6324600" y="68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55" name="Text Box 12">
            <a:extLst>
              <a:ext uri="{FF2B5EF4-FFF2-40B4-BE49-F238E27FC236}">
                <a16:creationId xmlns:a16="http://schemas.microsoft.com/office/drawing/2014/main" id="{CFBB8BDC-808C-4068-B935-46EDC9D07F35}"/>
              </a:ext>
            </a:extLst>
          </p:cNvPr>
          <p:cNvSpPr txBox="1">
            <a:spLocks noChangeArrowheads="1"/>
          </p:cNvSpPr>
          <p:nvPr/>
        </p:nvSpPr>
        <p:spPr bwMode="auto">
          <a:xfrm>
            <a:off x="6223000" y="1587500"/>
            <a:ext cx="2819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56" name="Text Box 26">
            <a:extLst>
              <a:ext uri="{FF2B5EF4-FFF2-40B4-BE49-F238E27FC236}">
                <a16:creationId xmlns:a16="http://schemas.microsoft.com/office/drawing/2014/main" id="{6421AC71-1494-48C9-A478-7A7E4D16CCF6}"/>
              </a:ext>
            </a:extLst>
          </p:cNvPr>
          <p:cNvSpPr txBox="1">
            <a:spLocks noChangeArrowheads="1"/>
          </p:cNvSpPr>
          <p:nvPr/>
        </p:nvSpPr>
        <p:spPr bwMode="auto">
          <a:xfrm>
            <a:off x="1420813" y="1500188"/>
            <a:ext cx="43434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Excessive cost to defendant or courts?</a:t>
            </a:r>
          </a:p>
        </p:txBody>
      </p:sp>
      <p:sp>
        <p:nvSpPr>
          <p:cNvPr id="2057" name="Line 28">
            <a:extLst>
              <a:ext uri="{FF2B5EF4-FFF2-40B4-BE49-F238E27FC236}">
                <a16:creationId xmlns:a16="http://schemas.microsoft.com/office/drawing/2014/main" id="{03D141AB-E318-42CF-9D4F-5075E3A27BF8}"/>
              </a:ext>
            </a:extLst>
          </p:cNvPr>
          <p:cNvSpPr>
            <a:spLocks noChangeShapeType="1"/>
          </p:cNvSpPr>
          <p:nvPr/>
        </p:nvSpPr>
        <p:spPr bwMode="auto">
          <a:xfrm flipH="1">
            <a:off x="2449513"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9">
            <a:extLst>
              <a:ext uri="{FF2B5EF4-FFF2-40B4-BE49-F238E27FC236}">
                <a16:creationId xmlns:a16="http://schemas.microsoft.com/office/drawing/2014/main" id="{61415313-D9D6-4DB4-AE9E-73F403B3A8FA}"/>
              </a:ext>
            </a:extLst>
          </p:cNvPr>
          <p:cNvSpPr>
            <a:spLocks noChangeShapeType="1"/>
          </p:cNvSpPr>
          <p:nvPr/>
        </p:nvSpPr>
        <p:spPr bwMode="auto">
          <a:xfrm>
            <a:off x="3176588" y="2057400"/>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30">
            <a:extLst>
              <a:ext uri="{FF2B5EF4-FFF2-40B4-BE49-F238E27FC236}">
                <a16:creationId xmlns:a16="http://schemas.microsoft.com/office/drawing/2014/main" id="{A3F9D815-5F01-457E-96B6-241DA4AA144E}"/>
              </a:ext>
            </a:extLst>
          </p:cNvPr>
          <p:cNvSpPr txBox="1">
            <a:spLocks noChangeArrowheads="1"/>
          </p:cNvSpPr>
          <p:nvPr/>
        </p:nvSpPr>
        <p:spPr bwMode="auto">
          <a:xfrm>
            <a:off x="3763963" y="205422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0" name="Text Box 31">
            <a:extLst>
              <a:ext uri="{FF2B5EF4-FFF2-40B4-BE49-F238E27FC236}">
                <a16:creationId xmlns:a16="http://schemas.microsoft.com/office/drawing/2014/main" id="{8F843DB3-6211-414F-A6E6-87C9AE492479}"/>
              </a:ext>
            </a:extLst>
          </p:cNvPr>
          <p:cNvSpPr txBox="1">
            <a:spLocks noChangeArrowheads="1"/>
          </p:cNvSpPr>
          <p:nvPr/>
        </p:nvSpPr>
        <p:spPr bwMode="auto">
          <a:xfrm>
            <a:off x="2297113"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61" name="Text Box 32">
            <a:extLst>
              <a:ext uri="{FF2B5EF4-FFF2-40B4-BE49-F238E27FC236}">
                <a16:creationId xmlns:a16="http://schemas.microsoft.com/office/drawing/2014/main" id="{1FF4602A-E35B-4C40-BAAF-2FDBA18323E9}"/>
              </a:ext>
            </a:extLst>
          </p:cNvPr>
          <p:cNvSpPr txBox="1">
            <a:spLocks noChangeArrowheads="1"/>
          </p:cNvSpPr>
          <p:nvPr/>
        </p:nvSpPr>
        <p:spPr bwMode="auto">
          <a:xfrm>
            <a:off x="457200" y="4800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2062" name="Text Box 33">
            <a:extLst>
              <a:ext uri="{FF2B5EF4-FFF2-40B4-BE49-F238E27FC236}">
                <a16:creationId xmlns:a16="http://schemas.microsoft.com/office/drawing/2014/main" id="{099C9650-7EDF-4A71-99C8-0B4171A8A3B1}"/>
              </a:ext>
            </a:extLst>
          </p:cNvPr>
          <p:cNvSpPr txBox="1">
            <a:spLocks noChangeArrowheads="1"/>
          </p:cNvSpPr>
          <p:nvPr/>
        </p:nvSpPr>
        <p:spPr bwMode="auto">
          <a:xfrm>
            <a:off x="419100" y="2663825"/>
            <a:ext cx="29718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Against public interest?</a:t>
            </a:r>
          </a:p>
        </p:txBody>
      </p:sp>
      <p:sp>
        <p:nvSpPr>
          <p:cNvPr id="2063" name="Line 35">
            <a:extLst>
              <a:ext uri="{FF2B5EF4-FFF2-40B4-BE49-F238E27FC236}">
                <a16:creationId xmlns:a16="http://schemas.microsoft.com/office/drawing/2014/main" id="{9AF5077E-D0E8-4302-93AA-E04651D7C53F}"/>
              </a:ext>
            </a:extLst>
          </p:cNvPr>
          <p:cNvSpPr>
            <a:spLocks noChangeShapeType="1"/>
          </p:cNvSpPr>
          <p:nvPr/>
        </p:nvSpPr>
        <p:spPr bwMode="auto">
          <a:xfrm flipH="1">
            <a:off x="1033463" y="3240088"/>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Line 36">
            <a:extLst>
              <a:ext uri="{FF2B5EF4-FFF2-40B4-BE49-F238E27FC236}">
                <a16:creationId xmlns:a16="http://schemas.microsoft.com/office/drawing/2014/main" id="{F67AD4E2-C0AB-4CF5-9908-D3C3B13316EB}"/>
              </a:ext>
            </a:extLst>
          </p:cNvPr>
          <p:cNvSpPr>
            <a:spLocks noChangeShapeType="1"/>
          </p:cNvSpPr>
          <p:nvPr/>
        </p:nvSpPr>
        <p:spPr bwMode="auto">
          <a:xfrm>
            <a:off x="1947863" y="3240088"/>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Text Box 37">
            <a:extLst>
              <a:ext uri="{FF2B5EF4-FFF2-40B4-BE49-F238E27FC236}">
                <a16:creationId xmlns:a16="http://schemas.microsoft.com/office/drawing/2014/main" id="{C46D6E4D-E245-4382-9CAC-88C2514F8FDE}"/>
              </a:ext>
            </a:extLst>
          </p:cNvPr>
          <p:cNvSpPr txBox="1">
            <a:spLocks noChangeArrowheads="1"/>
          </p:cNvSpPr>
          <p:nvPr/>
        </p:nvSpPr>
        <p:spPr bwMode="auto">
          <a:xfrm>
            <a:off x="2297113" y="313055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6" name="Text Box 38">
            <a:extLst>
              <a:ext uri="{FF2B5EF4-FFF2-40B4-BE49-F238E27FC236}">
                <a16:creationId xmlns:a16="http://schemas.microsoft.com/office/drawing/2014/main" id="{0974CB35-3F15-4FF8-83DE-D85DA3468F77}"/>
              </a:ext>
            </a:extLst>
          </p:cNvPr>
          <p:cNvSpPr txBox="1">
            <a:spLocks noChangeArrowheads="1"/>
          </p:cNvSpPr>
          <p:nvPr/>
        </p:nvSpPr>
        <p:spPr bwMode="auto">
          <a:xfrm>
            <a:off x="766763" y="322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67" name="Text Box 12">
            <a:extLst>
              <a:ext uri="{FF2B5EF4-FFF2-40B4-BE49-F238E27FC236}">
                <a16:creationId xmlns:a16="http://schemas.microsoft.com/office/drawing/2014/main" id="{8176E4DE-3D87-47B8-A530-50C43B70EF1F}"/>
              </a:ext>
            </a:extLst>
          </p:cNvPr>
          <p:cNvSpPr txBox="1">
            <a:spLocks noChangeArrowheads="1"/>
          </p:cNvSpPr>
          <p:nvPr/>
        </p:nvSpPr>
        <p:spPr bwMode="auto">
          <a:xfrm>
            <a:off x="3800475" y="2674938"/>
            <a:ext cx="2819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8" name="Text Box 12">
            <a:extLst>
              <a:ext uri="{FF2B5EF4-FFF2-40B4-BE49-F238E27FC236}">
                <a16:creationId xmlns:a16="http://schemas.microsoft.com/office/drawing/2014/main" id="{8ADA20CC-15CD-42C0-B896-94A9304BFA12}"/>
              </a:ext>
            </a:extLst>
          </p:cNvPr>
          <p:cNvSpPr txBox="1">
            <a:spLocks noChangeArrowheads="1"/>
          </p:cNvSpPr>
          <p:nvPr/>
        </p:nvSpPr>
        <p:spPr bwMode="auto">
          <a:xfrm>
            <a:off x="276701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9" name="Text Box 12">
            <a:extLst>
              <a:ext uri="{FF2B5EF4-FFF2-40B4-BE49-F238E27FC236}">
                <a16:creationId xmlns:a16="http://schemas.microsoft.com/office/drawing/2014/main" id="{8671AA7C-4015-4B88-BEA3-F9A39153F3A0}"/>
              </a:ext>
            </a:extLst>
          </p:cNvPr>
          <p:cNvSpPr txBox="1">
            <a:spLocks noChangeArrowheads="1"/>
          </p:cNvSpPr>
          <p:nvPr/>
        </p:nvSpPr>
        <p:spPr bwMode="auto">
          <a:xfrm>
            <a:off x="4286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specific performance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491098-9FDA-4408-A528-0A32C62231F2}"/>
              </a:ext>
            </a:extLst>
          </p:cNvPr>
          <p:cNvSpPr/>
          <p:nvPr/>
        </p:nvSpPr>
        <p:spPr>
          <a:xfrm>
            <a:off x="304800" y="228600"/>
            <a:ext cx="8534401" cy="556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D8C05F6E-B4B7-4F5F-B88F-05F7BD3FB764}"/>
              </a:ext>
            </a:extLst>
          </p:cNvPr>
          <p:cNvSpPr txBox="1">
            <a:spLocks noChangeArrowheads="1"/>
          </p:cNvSpPr>
          <p:nvPr/>
        </p:nvSpPr>
        <p:spPr bwMode="auto">
          <a:xfrm>
            <a:off x="4038600" y="304800"/>
            <a:ext cx="3429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Money damages inadequate?</a:t>
            </a:r>
          </a:p>
        </p:txBody>
      </p:sp>
      <p:sp>
        <p:nvSpPr>
          <p:cNvPr id="2051" name="Line 5">
            <a:extLst>
              <a:ext uri="{FF2B5EF4-FFF2-40B4-BE49-F238E27FC236}">
                <a16:creationId xmlns:a16="http://schemas.microsoft.com/office/drawing/2014/main" id="{81C3BDCF-6DB2-4390-9AA5-514372046EBF}"/>
              </a:ext>
            </a:extLst>
          </p:cNvPr>
          <p:cNvSpPr>
            <a:spLocks noChangeShapeType="1"/>
          </p:cNvSpPr>
          <p:nvPr/>
        </p:nvSpPr>
        <p:spPr bwMode="auto">
          <a:xfrm flipH="1">
            <a:off x="4741863" y="7620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8">
            <a:extLst>
              <a:ext uri="{FF2B5EF4-FFF2-40B4-BE49-F238E27FC236}">
                <a16:creationId xmlns:a16="http://schemas.microsoft.com/office/drawing/2014/main" id="{18016597-9440-4A68-9189-50343141C3DC}"/>
              </a:ext>
            </a:extLst>
          </p:cNvPr>
          <p:cNvSpPr>
            <a:spLocks noChangeShapeType="1"/>
          </p:cNvSpPr>
          <p:nvPr/>
        </p:nvSpPr>
        <p:spPr bwMode="auto">
          <a:xfrm>
            <a:off x="5675313" y="7620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10">
            <a:extLst>
              <a:ext uri="{FF2B5EF4-FFF2-40B4-BE49-F238E27FC236}">
                <a16:creationId xmlns:a16="http://schemas.microsoft.com/office/drawing/2014/main" id="{6F1500D9-9998-491B-84B2-A1BF93CA7A23}"/>
              </a:ext>
            </a:extLst>
          </p:cNvPr>
          <p:cNvSpPr txBox="1">
            <a:spLocks noChangeArrowheads="1"/>
          </p:cNvSpPr>
          <p:nvPr/>
        </p:nvSpPr>
        <p:spPr bwMode="auto">
          <a:xfrm>
            <a:off x="4176713" y="728663"/>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Yes</a:t>
            </a:r>
          </a:p>
        </p:txBody>
      </p:sp>
      <p:sp>
        <p:nvSpPr>
          <p:cNvPr id="2054" name="Text Box 11">
            <a:extLst>
              <a:ext uri="{FF2B5EF4-FFF2-40B4-BE49-F238E27FC236}">
                <a16:creationId xmlns:a16="http://schemas.microsoft.com/office/drawing/2014/main" id="{E4973BEE-0385-49DB-B37E-8CA44BA09823}"/>
              </a:ext>
            </a:extLst>
          </p:cNvPr>
          <p:cNvSpPr txBox="1">
            <a:spLocks noChangeArrowheads="1"/>
          </p:cNvSpPr>
          <p:nvPr/>
        </p:nvSpPr>
        <p:spPr bwMode="auto">
          <a:xfrm>
            <a:off x="6324600" y="68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55" name="Text Box 12">
            <a:extLst>
              <a:ext uri="{FF2B5EF4-FFF2-40B4-BE49-F238E27FC236}">
                <a16:creationId xmlns:a16="http://schemas.microsoft.com/office/drawing/2014/main" id="{CFBB8BDC-808C-4068-B935-46EDC9D07F35}"/>
              </a:ext>
            </a:extLst>
          </p:cNvPr>
          <p:cNvSpPr txBox="1">
            <a:spLocks noChangeArrowheads="1"/>
          </p:cNvSpPr>
          <p:nvPr/>
        </p:nvSpPr>
        <p:spPr bwMode="auto">
          <a:xfrm>
            <a:off x="6223000" y="1587500"/>
            <a:ext cx="2819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56" name="Text Box 26">
            <a:extLst>
              <a:ext uri="{FF2B5EF4-FFF2-40B4-BE49-F238E27FC236}">
                <a16:creationId xmlns:a16="http://schemas.microsoft.com/office/drawing/2014/main" id="{6421AC71-1494-48C9-A478-7A7E4D16CCF6}"/>
              </a:ext>
            </a:extLst>
          </p:cNvPr>
          <p:cNvSpPr txBox="1">
            <a:spLocks noChangeArrowheads="1"/>
          </p:cNvSpPr>
          <p:nvPr/>
        </p:nvSpPr>
        <p:spPr bwMode="auto">
          <a:xfrm>
            <a:off x="1420813" y="1500188"/>
            <a:ext cx="43434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Excessive cost to defendant or courts?</a:t>
            </a:r>
          </a:p>
        </p:txBody>
      </p:sp>
      <p:sp>
        <p:nvSpPr>
          <p:cNvPr id="2057" name="Line 28">
            <a:extLst>
              <a:ext uri="{FF2B5EF4-FFF2-40B4-BE49-F238E27FC236}">
                <a16:creationId xmlns:a16="http://schemas.microsoft.com/office/drawing/2014/main" id="{03D141AB-E318-42CF-9D4F-5075E3A27BF8}"/>
              </a:ext>
            </a:extLst>
          </p:cNvPr>
          <p:cNvSpPr>
            <a:spLocks noChangeShapeType="1"/>
          </p:cNvSpPr>
          <p:nvPr/>
        </p:nvSpPr>
        <p:spPr bwMode="auto">
          <a:xfrm flipH="1">
            <a:off x="2449513"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9">
            <a:extLst>
              <a:ext uri="{FF2B5EF4-FFF2-40B4-BE49-F238E27FC236}">
                <a16:creationId xmlns:a16="http://schemas.microsoft.com/office/drawing/2014/main" id="{61415313-D9D6-4DB4-AE9E-73F403B3A8FA}"/>
              </a:ext>
            </a:extLst>
          </p:cNvPr>
          <p:cNvSpPr>
            <a:spLocks noChangeShapeType="1"/>
          </p:cNvSpPr>
          <p:nvPr/>
        </p:nvSpPr>
        <p:spPr bwMode="auto">
          <a:xfrm>
            <a:off x="3176588" y="2057400"/>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30">
            <a:extLst>
              <a:ext uri="{FF2B5EF4-FFF2-40B4-BE49-F238E27FC236}">
                <a16:creationId xmlns:a16="http://schemas.microsoft.com/office/drawing/2014/main" id="{A3F9D815-5F01-457E-96B6-241DA4AA144E}"/>
              </a:ext>
            </a:extLst>
          </p:cNvPr>
          <p:cNvSpPr txBox="1">
            <a:spLocks noChangeArrowheads="1"/>
          </p:cNvSpPr>
          <p:nvPr/>
        </p:nvSpPr>
        <p:spPr bwMode="auto">
          <a:xfrm>
            <a:off x="3763963" y="205422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0" name="Text Box 31">
            <a:extLst>
              <a:ext uri="{FF2B5EF4-FFF2-40B4-BE49-F238E27FC236}">
                <a16:creationId xmlns:a16="http://schemas.microsoft.com/office/drawing/2014/main" id="{8F843DB3-6211-414F-A6E6-87C9AE492479}"/>
              </a:ext>
            </a:extLst>
          </p:cNvPr>
          <p:cNvSpPr txBox="1">
            <a:spLocks noChangeArrowheads="1"/>
          </p:cNvSpPr>
          <p:nvPr/>
        </p:nvSpPr>
        <p:spPr bwMode="auto">
          <a:xfrm>
            <a:off x="2297113"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1" name="Text Box 32">
            <a:extLst>
              <a:ext uri="{FF2B5EF4-FFF2-40B4-BE49-F238E27FC236}">
                <a16:creationId xmlns:a16="http://schemas.microsoft.com/office/drawing/2014/main" id="{1FF4602A-E35B-4C40-BAAF-2FDBA18323E9}"/>
              </a:ext>
            </a:extLst>
          </p:cNvPr>
          <p:cNvSpPr txBox="1">
            <a:spLocks noChangeArrowheads="1"/>
          </p:cNvSpPr>
          <p:nvPr/>
        </p:nvSpPr>
        <p:spPr bwMode="auto">
          <a:xfrm>
            <a:off x="457200" y="4800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2062" name="Text Box 33">
            <a:extLst>
              <a:ext uri="{FF2B5EF4-FFF2-40B4-BE49-F238E27FC236}">
                <a16:creationId xmlns:a16="http://schemas.microsoft.com/office/drawing/2014/main" id="{099C9650-7EDF-4A71-99C8-0B4171A8A3B1}"/>
              </a:ext>
            </a:extLst>
          </p:cNvPr>
          <p:cNvSpPr txBox="1">
            <a:spLocks noChangeArrowheads="1"/>
          </p:cNvSpPr>
          <p:nvPr/>
        </p:nvSpPr>
        <p:spPr bwMode="auto">
          <a:xfrm>
            <a:off x="419100" y="2663825"/>
            <a:ext cx="29718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Against public interest?</a:t>
            </a:r>
          </a:p>
        </p:txBody>
      </p:sp>
      <p:sp>
        <p:nvSpPr>
          <p:cNvPr id="2063" name="Line 35">
            <a:extLst>
              <a:ext uri="{FF2B5EF4-FFF2-40B4-BE49-F238E27FC236}">
                <a16:creationId xmlns:a16="http://schemas.microsoft.com/office/drawing/2014/main" id="{9AF5077E-D0E8-4302-93AA-E04651D7C53F}"/>
              </a:ext>
            </a:extLst>
          </p:cNvPr>
          <p:cNvSpPr>
            <a:spLocks noChangeShapeType="1"/>
          </p:cNvSpPr>
          <p:nvPr/>
        </p:nvSpPr>
        <p:spPr bwMode="auto">
          <a:xfrm flipH="1">
            <a:off x="1033463" y="3240088"/>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Line 36">
            <a:extLst>
              <a:ext uri="{FF2B5EF4-FFF2-40B4-BE49-F238E27FC236}">
                <a16:creationId xmlns:a16="http://schemas.microsoft.com/office/drawing/2014/main" id="{F67AD4E2-C0AB-4CF5-9908-D3C3B13316EB}"/>
              </a:ext>
            </a:extLst>
          </p:cNvPr>
          <p:cNvSpPr>
            <a:spLocks noChangeShapeType="1"/>
          </p:cNvSpPr>
          <p:nvPr/>
        </p:nvSpPr>
        <p:spPr bwMode="auto">
          <a:xfrm>
            <a:off x="1947863" y="3240088"/>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Text Box 37">
            <a:extLst>
              <a:ext uri="{FF2B5EF4-FFF2-40B4-BE49-F238E27FC236}">
                <a16:creationId xmlns:a16="http://schemas.microsoft.com/office/drawing/2014/main" id="{C46D6E4D-E245-4382-9CAC-88C2514F8FDE}"/>
              </a:ext>
            </a:extLst>
          </p:cNvPr>
          <p:cNvSpPr txBox="1">
            <a:spLocks noChangeArrowheads="1"/>
          </p:cNvSpPr>
          <p:nvPr/>
        </p:nvSpPr>
        <p:spPr bwMode="auto">
          <a:xfrm>
            <a:off x="2297113" y="313055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6" name="Text Box 38">
            <a:extLst>
              <a:ext uri="{FF2B5EF4-FFF2-40B4-BE49-F238E27FC236}">
                <a16:creationId xmlns:a16="http://schemas.microsoft.com/office/drawing/2014/main" id="{0974CB35-3F15-4FF8-83DE-D85DA3468F77}"/>
              </a:ext>
            </a:extLst>
          </p:cNvPr>
          <p:cNvSpPr txBox="1">
            <a:spLocks noChangeArrowheads="1"/>
          </p:cNvSpPr>
          <p:nvPr/>
        </p:nvSpPr>
        <p:spPr bwMode="auto">
          <a:xfrm>
            <a:off x="766763" y="322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67" name="Text Box 12">
            <a:extLst>
              <a:ext uri="{FF2B5EF4-FFF2-40B4-BE49-F238E27FC236}">
                <a16:creationId xmlns:a16="http://schemas.microsoft.com/office/drawing/2014/main" id="{8176E4DE-3D87-47B8-A530-50C43B70EF1F}"/>
              </a:ext>
            </a:extLst>
          </p:cNvPr>
          <p:cNvSpPr txBox="1">
            <a:spLocks noChangeArrowheads="1"/>
          </p:cNvSpPr>
          <p:nvPr/>
        </p:nvSpPr>
        <p:spPr bwMode="auto">
          <a:xfrm>
            <a:off x="3800475" y="2674938"/>
            <a:ext cx="2819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No specific performance</a:t>
            </a:r>
          </a:p>
        </p:txBody>
      </p:sp>
      <p:sp>
        <p:nvSpPr>
          <p:cNvPr id="2068" name="Text Box 12">
            <a:extLst>
              <a:ext uri="{FF2B5EF4-FFF2-40B4-BE49-F238E27FC236}">
                <a16:creationId xmlns:a16="http://schemas.microsoft.com/office/drawing/2014/main" id="{8ADA20CC-15CD-42C0-B896-94A9304BFA12}"/>
              </a:ext>
            </a:extLst>
          </p:cNvPr>
          <p:cNvSpPr txBox="1">
            <a:spLocks noChangeArrowheads="1"/>
          </p:cNvSpPr>
          <p:nvPr/>
        </p:nvSpPr>
        <p:spPr bwMode="auto">
          <a:xfrm>
            <a:off x="276701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9" name="Text Box 12">
            <a:extLst>
              <a:ext uri="{FF2B5EF4-FFF2-40B4-BE49-F238E27FC236}">
                <a16:creationId xmlns:a16="http://schemas.microsoft.com/office/drawing/2014/main" id="{8671AA7C-4015-4B88-BEA3-F9A39153F3A0}"/>
              </a:ext>
            </a:extLst>
          </p:cNvPr>
          <p:cNvSpPr txBox="1">
            <a:spLocks noChangeArrowheads="1"/>
          </p:cNvSpPr>
          <p:nvPr/>
        </p:nvSpPr>
        <p:spPr bwMode="auto">
          <a:xfrm>
            <a:off x="4286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specific performance</a:t>
            </a:r>
          </a:p>
        </p:txBody>
      </p:sp>
      <p:sp>
        <p:nvSpPr>
          <p:cNvPr id="2" name="TextBox 1">
            <a:extLst>
              <a:ext uri="{FF2B5EF4-FFF2-40B4-BE49-F238E27FC236}">
                <a16:creationId xmlns:a16="http://schemas.microsoft.com/office/drawing/2014/main" id="{5EB12785-DB4C-437D-8CBE-ABEBD49A2FF1}"/>
              </a:ext>
            </a:extLst>
          </p:cNvPr>
          <p:cNvSpPr txBox="1"/>
          <p:nvPr/>
        </p:nvSpPr>
        <p:spPr>
          <a:xfrm>
            <a:off x="3124201" y="4343400"/>
            <a:ext cx="5715000" cy="1754326"/>
          </a:xfrm>
          <a:prstGeom prst="rect">
            <a:avLst/>
          </a:prstGeom>
          <a:noFill/>
          <a:ln>
            <a:solidFill>
              <a:srgbClr val="FF0000"/>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While a court may refuse to grant specific performance where such a decree would require constant and long-continued court supervision, this is merely a discretionary rule of decision which is frequently ignored when the public interest is involved. . . .</a:t>
            </a:r>
            <a:endParaRPr lang="en-US" dirty="0"/>
          </a:p>
        </p:txBody>
      </p:sp>
      <p:cxnSp>
        <p:nvCxnSpPr>
          <p:cNvPr id="4" name="Straight Arrow Connector 3">
            <a:extLst>
              <a:ext uri="{FF2B5EF4-FFF2-40B4-BE49-F238E27FC236}">
                <a16:creationId xmlns:a16="http://schemas.microsoft.com/office/drawing/2014/main" id="{5A1A30A0-A72A-4F22-958E-A438BE0143CB}"/>
              </a:ext>
            </a:extLst>
          </p:cNvPr>
          <p:cNvCxnSpPr/>
          <p:nvPr/>
        </p:nvCxnSpPr>
        <p:spPr>
          <a:xfrm>
            <a:off x="5867400" y="1876425"/>
            <a:ext cx="1981200" cy="23145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491098-9FDA-4408-A528-0A32C62231F2}"/>
              </a:ext>
            </a:extLst>
          </p:cNvPr>
          <p:cNvSpPr/>
          <p:nvPr/>
        </p:nvSpPr>
        <p:spPr>
          <a:xfrm>
            <a:off x="304800" y="209938"/>
            <a:ext cx="8534401" cy="556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D8C05F6E-B4B7-4F5F-B88F-05F7BD3FB764}"/>
              </a:ext>
            </a:extLst>
          </p:cNvPr>
          <p:cNvSpPr txBox="1">
            <a:spLocks noChangeArrowheads="1"/>
          </p:cNvSpPr>
          <p:nvPr/>
        </p:nvSpPr>
        <p:spPr bwMode="auto">
          <a:xfrm>
            <a:off x="4038600" y="304800"/>
            <a:ext cx="3429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Money damages inadequate?</a:t>
            </a:r>
          </a:p>
        </p:txBody>
      </p:sp>
      <p:sp>
        <p:nvSpPr>
          <p:cNvPr id="2051" name="Line 5">
            <a:extLst>
              <a:ext uri="{FF2B5EF4-FFF2-40B4-BE49-F238E27FC236}">
                <a16:creationId xmlns:a16="http://schemas.microsoft.com/office/drawing/2014/main" id="{81C3BDCF-6DB2-4390-9AA5-514372046EBF}"/>
              </a:ext>
            </a:extLst>
          </p:cNvPr>
          <p:cNvSpPr>
            <a:spLocks noChangeShapeType="1"/>
          </p:cNvSpPr>
          <p:nvPr/>
        </p:nvSpPr>
        <p:spPr bwMode="auto">
          <a:xfrm flipH="1">
            <a:off x="4741863" y="7620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8">
            <a:extLst>
              <a:ext uri="{FF2B5EF4-FFF2-40B4-BE49-F238E27FC236}">
                <a16:creationId xmlns:a16="http://schemas.microsoft.com/office/drawing/2014/main" id="{18016597-9440-4A68-9189-50343141C3DC}"/>
              </a:ext>
            </a:extLst>
          </p:cNvPr>
          <p:cNvSpPr>
            <a:spLocks noChangeShapeType="1"/>
          </p:cNvSpPr>
          <p:nvPr/>
        </p:nvSpPr>
        <p:spPr bwMode="auto">
          <a:xfrm>
            <a:off x="5675313" y="7620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10">
            <a:extLst>
              <a:ext uri="{FF2B5EF4-FFF2-40B4-BE49-F238E27FC236}">
                <a16:creationId xmlns:a16="http://schemas.microsoft.com/office/drawing/2014/main" id="{6F1500D9-9998-491B-84B2-A1BF93CA7A23}"/>
              </a:ext>
            </a:extLst>
          </p:cNvPr>
          <p:cNvSpPr txBox="1">
            <a:spLocks noChangeArrowheads="1"/>
          </p:cNvSpPr>
          <p:nvPr/>
        </p:nvSpPr>
        <p:spPr bwMode="auto">
          <a:xfrm>
            <a:off x="4176713" y="728663"/>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Yes</a:t>
            </a:r>
          </a:p>
        </p:txBody>
      </p:sp>
      <p:sp>
        <p:nvSpPr>
          <p:cNvPr id="2054" name="Text Box 11">
            <a:extLst>
              <a:ext uri="{FF2B5EF4-FFF2-40B4-BE49-F238E27FC236}">
                <a16:creationId xmlns:a16="http://schemas.microsoft.com/office/drawing/2014/main" id="{E4973BEE-0385-49DB-B37E-8CA44BA09823}"/>
              </a:ext>
            </a:extLst>
          </p:cNvPr>
          <p:cNvSpPr txBox="1">
            <a:spLocks noChangeArrowheads="1"/>
          </p:cNvSpPr>
          <p:nvPr/>
        </p:nvSpPr>
        <p:spPr bwMode="auto">
          <a:xfrm>
            <a:off x="6324600" y="68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55" name="Text Box 12">
            <a:extLst>
              <a:ext uri="{FF2B5EF4-FFF2-40B4-BE49-F238E27FC236}">
                <a16:creationId xmlns:a16="http://schemas.microsoft.com/office/drawing/2014/main" id="{CFBB8BDC-808C-4068-B935-46EDC9D07F35}"/>
              </a:ext>
            </a:extLst>
          </p:cNvPr>
          <p:cNvSpPr txBox="1">
            <a:spLocks noChangeArrowheads="1"/>
          </p:cNvSpPr>
          <p:nvPr/>
        </p:nvSpPr>
        <p:spPr bwMode="auto">
          <a:xfrm>
            <a:off x="6223000" y="1587500"/>
            <a:ext cx="2819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56" name="Text Box 26">
            <a:extLst>
              <a:ext uri="{FF2B5EF4-FFF2-40B4-BE49-F238E27FC236}">
                <a16:creationId xmlns:a16="http://schemas.microsoft.com/office/drawing/2014/main" id="{6421AC71-1494-48C9-A478-7A7E4D16CCF6}"/>
              </a:ext>
            </a:extLst>
          </p:cNvPr>
          <p:cNvSpPr txBox="1">
            <a:spLocks noChangeArrowheads="1"/>
          </p:cNvSpPr>
          <p:nvPr/>
        </p:nvSpPr>
        <p:spPr bwMode="auto">
          <a:xfrm>
            <a:off x="1420813" y="1500188"/>
            <a:ext cx="43434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Excessive cost to defendant or courts?</a:t>
            </a:r>
          </a:p>
        </p:txBody>
      </p:sp>
      <p:sp>
        <p:nvSpPr>
          <p:cNvPr id="2057" name="Line 28">
            <a:extLst>
              <a:ext uri="{FF2B5EF4-FFF2-40B4-BE49-F238E27FC236}">
                <a16:creationId xmlns:a16="http://schemas.microsoft.com/office/drawing/2014/main" id="{03D141AB-E318-42CF-9D4F-5075E3A27BF8}"/>
              </a:ext>
            </a:extLst>
          </p:cNvPr>
          <p:cNvSpPr>
            <a:spLocks noChangeShapeType="1"/>
          </p:cNvSpPr>
          <p:nvPr/>
        </p:nvSpPr>
        <p:spPr bwMode="auto">
          <a:xfrm flipH="1">
            <a:off x="2449513"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9">
            <a:extLst>
              <a:ext uri="{FF2B5EF4-FFF2-40B4-BE49-F238E27FC236}">
                <a16:creationId xmlns:a16="http://schemas.microsoft.com/office/drawing/2014/main" id="{61415313-D9D6-4DB4-AE9E-73F403B3A8FA}"/>
              </a:ext>
            </a:extLst>
          </p:cNvPr>
          <p:cNvSpPr>
            <a:spLocks noChangeShapeType="1"/>
          </p:cNvSpPr>
          <p:nvPr/>
        </p:nvSpPr>
        <p:spPr bwMode="auto">
          <a:xfrm>
            <a:off x="3176588" y="2057400"/>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30">
            <a:extLst>
              <a:ext uri="{FF2B5EF4-FFF2-40B4-BE49-F238E27FC236}">
                <a16:creationId xmlns:a16="http://schemas.microsoft.com/office/drawing/2014/main" id="{A3F9D815-5F01-457E-96B6-241DA4AA144E}"/>
              </a:ext>
            </a:extLst>
          </p:cNvPr>
          <p:cNvSpPr txBox="1">
            <a:spLocks noChangeArrowheads="1"/>
          </p:cNvSpPr>
          <p:nvPr/>
        </p:nvSpPr>
        <p:spPr bwMode="auto">
          <a:xfrm>
            <a:off x="3763963" y="205422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0" name="Text Box 31">
            <a:extLst>
              <a:ext uri="{FF2B5EF4-FFF2-40B4-BE49-F238E27FC236}">
                <a16:creationId xmlns:a16="http://schemas.microsoft.com/office/drawing/2014/main" id="{8F843DB3-6211-414F-A6E6-87C9AE492479}"/>
              </a:ext>
            </a:extLst>
          </p:cNvPr>
          <p:cNvSpPr txBox="1">
            <a:spLocks noChangeArrowheads="1"/>
          </p:cNvSpPr>
          <p:nvPr/>
        </p:nvSpPr>
        <p:spPr bwMode="auto">
          <a:xfrm>
            <a:off x="2297113" y="2057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1" name="Text Box 32">
            <a:extLst>
              <a:ext uri="{FF2B5EF4-FFF2-40B4-BE49-F238E27FC236}">
                <a16:creationId xmlns:a16="http://schemas.microsoft.com/office/drawing/2014/main" id="{1FF4602A-E35B-4C40-BAAF-2FDBA18323E9}"/>
              </a:ext>
            </a:extLst>
          </p:cNvPr>
          <p:cNvSpPr txBox="1">
            <a:spLocks noChangeArrowheads="1"/>
          </p:cNvSpPr>
          <p:nvPr/>
        </p:nvSpPr>
        <p:spPr bwMode="auto">
          <a:xfrm>
            <a:off x="457200" y="4800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2062" name="Text Box 33">
            <a:extLst>
              <a:ext uri="{FF2B5EF4-FFF2-40B4-BE49-F238E27FC236}">
                <a16:creationId xmlns:a16="http://schemas.microsoft.com/office/drawing/2014/main" id="{099C9650-7EDF-4A71-99C8-0B4171A8A3B1}"/>
              </a:ext>
            </a:extLst>
          </p:cNvPr>
          <p:cNvSpPr txBox="1">
            <a:spLocks noChangeArrowheads="1"/>
          </p:cNvSpPr>
          <p:nvPr/>
        </p:nvSpPr>
        <p:spPr bwMode="auto">
          <a:xfrm>
            <a:off x="419100" y="2663825"/>
            <a:ext cx="29718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Against public interest?</a:t>
            </a:r>
          </a:p>
        </p:txBody>
      </p:sp>
      <p:sp>
        <p:nvSpPr>
          <p:cNvPr id="2063" name="Line 35">
            <a:extLst>
              <a:ext uri="{FF2B5EF4-FFF2-40B4-BE49-F238E27FC236}">
                <a16:creationId xmlns:a16="http://schemas.microsoft.com/office/drawing/2014/main" id="{9AF5077E-D0E8-4302-93AA-E04651D7C53F}"/>
              </a:ext>
            </a:extLst>
          </p:cNvPr>
          <p:cNvSpPr>
            <a:spLocks noChangeShapeType="1"/>
          </p:cNvSpPr>
          <p:nvPr/>
        </p:nvSpPr>
        <p:spPr bwMode="auto">
          <a:xfrm flipH="1">
            <a:off x="1033463" y="3240088"/>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Line 36">
            <a:extLst>
              <a:ext uri="{FF2B5EF4-FFF2-40B4-BE49-F238E27FC236}">
                <a16:creationId xmlns:a16="http://schemas.microsoft.com/office/drawing/2014/main" id="{F67AD4E2-C0AB-4CF5-9908-D3C3B13316EB}"/>
              </a:ext>
            </a:extLst>
          </p:cNvPr>
          <p:cNvSpPr>
            <a:spLocks noChangeShapeType="1"/>
          </p:cNvSpPr>
          <p:nvPr/>
        </p:nvSpPr>
        <p:spPr bwMode="auto">
          <a:xfrm>
            <a:off x="1947863" y="3240088"/>
            <a:ext cx="914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Text Box 37">
            <a:extLst>
              <a:ext uri="{FF2B5EF4-FFF2-40B4-BE49-F238E27FC236}">
                <a16:creationId xmlns:a16="http://schemas.microsoft.com/office/drawing/2014/main" id="{C46D6E4D-E245-4382-9CAC-88C2514F8FDE}"/>
              </a:ext>
            </a:extLst>
          </p:cNvPr>
          <p:cNvSpPr txBox="1">
            <a:spLocks noChangeArrowheads="1"/>
          </p:cNvSpPr>
          <p:nvPr/>
        </p:nvSpPr>
        <p:spPr bwMode="auto">
          <a:xfrm>
            <a:off x="2297113" y="313055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66" name="Text Box 38">
            <a:extLst>
              <a:ext uri="{FF2B5EF4-FFF2-40B4-BE49-F238E27FC236}">
                <a16:creationId xmlns:a16="http://schemas.microsoft.com/office/drawing/2014/main" id="{0974CB35-3F15-4FF8-83DE-D85DA3468F77}"/>
              </a:ext>
            </a:extLst>
          </p:cNvPr>
          <p:cNvSpPr txBox="1">
            <a:spLocks noChangeArrowheads="1"/>
          </p:cNvSpPr>
          <p:nvPr/>
        </p:nvSpPr>
        <p:spPr bwMode="auto">
          <a:xfrm>
            <a:off x="766763" y="32258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solidFill>
                  <a:srgbClr val="FF0000"/>
                </a:solidFill>
              </a:rPr>
              <a:t>No</a:t>
            </a:r>
          </a:p>
        </p:txBody>
      </p:sp>
      <p:sp>
        <p:nvSpPr>
          <p:cNvPr id="2067" name="Text Box 12">
            <a:extLst>
              <a:ext uri="{FF2B5EF4-FFF2-40B4-BE49-F238E27FC236}">
                <a16:creationId xmlns:a16="http://schemas.microsoft.com/office/drawing/2014/main" id="{8176E4DE-3D87-47B8-A530-50C43B70EF1F}"/>
              </a:ext>
            </a:extLst>
          </p:cNvPr>
          <p:cNvSpPr txBox="1">
            <a:spLocks noChangeArrowheads="1"/>
          </p:cNvSpPr>
          <p:nvPr/>
        </p:nvSpPr>
        <p:spPr bwMode="auto">
          <a:xfrm>
            <a:off x="3800475" y="2674938"/>
            <a:ext cx="2819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No specific performance</a:t>
            </a:r>
          </a:p>
        </p:txBody>
      </p:sp>
      <p:sp>
        <p:nvSpPr>
          <p:cNvPr id="2068" name="Text Box 12">
            <a:extLst>
              <a:ext uri="{FF2B5EF4-FFF2-40B4-BE49-F238E27FC236}">
                <a16:creationId xmlns:a16="http://schemas.microsoft.com/office/drawing/2014/main" id="{8ADA20CC-15CD-42C0-B896-94A9304BFA12}"/>
              </a:ext>
            </a:extLst>
          </p:cNvPr>
          <p:cNvSpPr txBox="1">
            <a:spLocks noChangeArrowheads="1"/>
          </p:cNvSpPr>
          <p:nvPr/>
        </p:nvSpPr>
        <p:spPr bwMode="auto">
          <a:xfrm>
            <a:off x="276701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specific performance</a:t>
            </a:r>
          </a:p>
        </p:txBody>
      </p:sp>
      <p:sp>
        <p:nvSpPr>
          <p:cNvPr id="2069" name="Text Box 12">
            <a:extLst>
              <a:ext uri="{FF2B5EF4-FFF2-40B4-BE49-F238E27FC236}">
                <a16:creationId xmlns:a16="http://schemas.microsoft.com/office/drawing/2014/main" id="{8671AA7C-4015-4B88-BEA3-F9A39153F3A0}"/>
              </a:ext>
            </a:extLst>
          </p:cNvPr>
          <p:cNvSpPr txBox="1">
            <a:spLocks noChangeArrowheads="1"/>
          </p:cNvSpPr>
          <p:nvPr/>
        </p:nvSpPr>
        <p:spPr bwMode="auto">
          <a:xfrm>
            <a:off x="42863" y="3714750"/>
            <a:ext cx="2819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specific performance</a:t>
            </a:r>
          </a:p>
        </p:txBody>
      </p:sp>
      <p:sp>
        <p:nvSpPr>
          <p:cNvPr id="5" name="TextBox 4">
            <a:extLst>
              <a:ext uri="{FF2B5EF4-FFF2-40B4-BE49-F238E27FC236}">
                <a16:creationId xmlns:a16="http://schemas.microsoft.com/office/drawing/2014/main" id="{A1A18DAB-D605-4675-806D-D506AE6DBEE9}"/>
              </a:ext>
            </a:extLst>
          </p:cNvPr>
          <p:cNvSpPr txBox="1"/>
          <p:nvPr/>
        </p:nvSpPr>
        <p:spPr>
          <a:xfrm>
            <a:off x="4648201" y="4530636"/>
            <a:ext cx="4343400" cy="1200329"/>
          </a:xfrm>
          <a:prstGeom prst="rect">
            <a:avLst/>
          </a:prstGeom>
          <a:noFill/>
          <a:ln>
            <a:solidFill>
              <a:srgbClr val="FF0000"/>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Here the public interest in providing propane to the retail customers is manifest, while any supervision required will be far from onerous. </a:t>
            </a:r>
            <a:endParaRPr lang="en-US" dirty="0"/>
          </a:p>
        </p:txBody>
      </p:sp>
      <p:cxnSp>
        <p:nvCxnSpPr>
          <p:cNvPr id="7" name="Straight Arrow Connector 6">
            <a:extLst>
              <a:ext uri="{FF2B5EF4-FFF2-40B4-BE49-F238E27FC236}">
                <a16:creationId xmlns:a16="http://schemas.microsoft.com/office/drawing/2014/main" id="{187A9C61-E679-404C-A7A7-3D157B9E7C30}"/>
              </a:ext>
            </a:extLst>
          </p:cNvPr>
          <p:cNvCxnSpPr>
            <a:cxnSpLocks/>
          </p:cNvCxnSpPr>
          <p:nvPr/>
        </p:nvCxnSpPr>
        <p:spPr>
          <a:xfrm>
            <a:off x="3375739" y="2927350"/>
            <a:ext cx="3820398" cy="141605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901965"/>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3102</TotalTime>
  <Words>436</Words>
  <Application>Microsoft Office PowerPoint</Application>
  <PresentationFormat>On-screen Show (4:3)</PresentationFormat>
  <Paragraphs>53</Paragraphs>
  <Slides>6</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Garamond</vt:lpstr>
      <vt:lpstr>Helvetica</vt:lpstr>
      <vt:lpstr>Verdana</vt:lpstr>
      <vt:lpstr>Wingdings</vt:lpstr>
      <vt:lpstr>Edge</vt:lpstr>
      <vt:lpstr>Laclede, Specific Performance</vt:lpstr>
      <vt:lpstr>Laclede Gas Co. v. Amoco Oil Co. </vt:lpstr>
      <vt:lpstr>Money Damages Adequate?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565</cp:revision>
  <dcterms:created xsi:type="dcterms:W3CDTF">2004-02-06T21:25:14Z</dcterms:created>
  <dcterms:modified xsi:type="dcterms:W3CDTF">2020-10-11T21:52:56Z</dcterms:modified>
</cp:coreProperties>
</file>