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8"/>
  </p:notesMasterIdLst>
  <p:sldIdLst>
    <p:sldId id="256" r:id="rId2"/>
    <p:sldId id="281" r:id="rId3"/>
    <p:sldId id="257" r:id="rId4"/>
    <p:sldId id="258" r:id="rId5"/>
    <p:sldId id="259" r:id="rId6"/>
    <p:sldId id="260" r:id="rId7"/>
    <p:sldId id="261" r:id="rId8"/>
    <p:sldId id="262" r:id="rId9"/>
    <p:sldId id="263" r:id="rId10"/>
    <p:sldId id="264" r:id="rId11"/>
    <p:sldId id="282" r:id="rId12"/>
    <p:sldId id="267" r:id="rId13"/>
    <p:sldId id="268" r:id="rId14"/>
    <p:sldId id="269" r:id="rId15"/>
    <p:sldId id="271" r:id="rId16"/>
    <p:sldId id="277" r:id="rId17"/>
    <p:sldId id="276" r:id="rId18"/>
    <p:sldId id="275" r:id="rId19"/>
    <p:sldId id="265" r:id="rId20"/>
    <p:sldId id="266" r:id="rId21"/>
    <p:sldId id="272" r:id="rId22"/>
    <p:sldId id="273" r:id="rId23"/>
    <p:sldId id="274" r:id="rId24"/>
    <p:sldId id="278" r:id="rId25"/>
    <p:sldId id="279" r:id="rId26"/>
    <p:sldId id="280" r:id="rId27"/>
  </p:sldIdLst>
  <p:sldSz cx="12192000" cy="6858000"/>
  <p:notesSz cx="9144000" cy="6858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2" d="100"/>
          <a:sy n="82" d="100"/>
        </p:scale>
        <p:origin x="691" y="5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599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8EBBE4-721B-4AE6-9483-E394C1E7FA26}"/>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65CF551F-52A2-425F-8BAD-DF9197465017}"/>
              </a:ext>
            </a:extLst>
          </p:cNvPr>
          <p:cNvSpPr>
            <a:spLocks noGrp="1"/>
          </p:cNvSpPr>
          <p:nvPr>
            <p:ph type="dt" idx="1"/>
          </p:nvPr>
        </p:nvSpPr>
        <p:spPr>
          <a:xfrm>
            <a:off x="5179484" y="0"/>
            <a:ext cx="3962400" cy="342900"/>
          </a:xfrm>
          <a:prstGeom prst="rect">
            <a:avLst/>
          </a:prstGeom>
        </p:spPr>
        <p:txBody>
          <a:bodyPr vert="horz" lIns="91440" tIns="45720" rIns="91440" bIns="45720" rtlCol="0"/>
          <a:lstStyle>
            <a:lvl1pPr algn="r" eaLnBrk="1" hangingPunct="1">
              <a:defRPr sz="1200">
                <a:latin typeface="Arial" charset="0"/>
              </a:defRPr>
            </a:lvl1pPr>
          </a:lstStyle>
          <a:p>
            <a:pPr>
              <a:defRPr/>
            </a:pPr>
            <a:fld id="{E13C5193-9825-4404-8C47-5F23DA0411C3}" type="datetimeFigureOut">
              <a:rPr lang="en-US"/>
              <a:pPr>
                <a:defRPr/>
              </a:pPr>
              <a:t>10/23/2021</a:t>
            </a:fld>
            <a:endParaRPr lang="en-US" dirty="0"/>
          </a:p>
        </p:txBody>
      </p:sp>
      <p:sp>
        <p:nvSpPr>
          <p:cNvPr id="4" name="Slide Image Placeholder 3">
            <a:extLst>
              <a:ext uri="{FF2B5EF4-FFF2-40B4-BE49-F238E27FC236}">
                <a16:creationId xmlns:a16="http://schemas.microsoft.com/office/drawing/2014/main" id="{420549B8-5670-4AF0-9E93-C06C26453640}"/>
              </a:ext>
            </a:extLst>
          </p:cNvPr>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3A559B5F-E686-43ED-8E22-CE885BE8B3CA}"/>
              </a:ext>
            </a:extLst>
          </p:cNvPr>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DF59AAF-D57A-41BD-BD6E-092BC347E482}"/>
              </a:ext>
            </a:extLst>
          </p:cNvPr>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987E6A93-85E7-4762-8BBD-CA63EDF0E060}"/>
              </a:ext>
            </a:extLst>
          </p:cNvPr>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8D5C8DB-37F8-41FF-8859-553273060BF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45CA6828-F88E-44B6-857C-1B0E4442B61D}"/>
              </a:ext>
            </a:extLst>
          </p:cNvPr>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851A928B-4DC9-4FAF-881C-46B266C1C4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B7ED1AA1-5168-48AD-9EE1-4C1BD07C8E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83E13E5-CC5E-4336-AADF-5FA2D377FB0A}" type="slidenum">
              <a:rPr lang="en-US" altLang="en-US" smtClean="0">
                <a:latin typeface="Arial" panose="020B0604020202020204" pitchFamily="34" charset="0"/>
              </a:rPr>
              <a:pPr>
                <a:spcBef>
                  <a:spcPct val="0"/>
                </a:spcBef>
              </a:pPr>
              <a:t>1</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D9408E80-031E-4E8F-AD94-37CCE42D9CEE}"/>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E40661B-25A5-4EFE-9B8E-484E224C1933}" type="slidenum">
              <a:rPr lang="en-US" altLang="en-US"/>
              <a:pPr eaLnBrk="1" hangingPunct="1">
                <a:spcBef>
                  <a:spcPct val="0"/>
                </a:spcBef>
              </a:pPr>
              <a:t>2</a:t>
            </a:fld>
            <a:endParaRPr lang="en-US" altLang="en-US"/>
          </a:p>
        </p:txBody>
      </p:sp>
      <p:sp>
        <p:nvSpPr>
          <p:cNvPr id="4099" name="Rectangle 2">
            <a:extLst>
              <a:ext uri="{FF2B5EF4-FFF2-40B4-BE49-F238E27FC236}">
                <a16:creationId xmlns:a16="http://schemas.microsoft.com/office/drawing/2014/main" id="{C5DDA12C-6188-4833-B363-020923C9E5B7}"/>
              </a:ext>
            </a:extLst>
          </p:cNvPr>
          <p:cNvSpPr>
            <a:spLocks noRot="1" noChangeArrowheads="1" noTextEdit="1"/>
          </p:cNvSpPr>
          <p:nvPr>
            <p:ph type="sldImg"/>
          </p:nvPr>
        </p:nvSpPr>
        <p:spPr>
          <a:ln/>
        </p:spPr>
      </p:sp>
      <p:sp>
        <p:nvSpPr>
          <p:cNvPr id="4100" name="Rectangle 3">
            <a:extLst>
              <a:ext uri="{FF2B5EF4-FFF2-40B4-BE49-F238E27FC236}">
                <a16:creationId xmlns:a16="http://schemas.microsoft.com/office/drawing/2014/main" id="{FCD25E9C-C6ED-4A16-912C-9810630A3C35}"/>
              </a:ext>
            </a:extLst>
          </p:cNvPr>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DCDA9EC3-32F8-4495-BA55-71484A2FC8A4}"/>
              </a:ext>
            </a:extLst>
          </p:cNvPr>
          <p:cNvSpPr>
            <a:spLocks noChangeArrowheads="1"/>
          </p:cNvSpPr>
          <p:nvPr/>
        </p:nvSpPr>
        <p:spPr bwMode="auto">
          <a:xfrm>
            <a:off x="812800" y="1219200"/>
            <a:ext cx="105664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a:extLst>
              <a:ext uri="{FF2B5EF4-FFF2-40B4-BE49-F238E27FC236}">
                <a16:creationId xmlns:a16="http://schemas.microsoft.com/office/drawing/2014/main" id="{8A592399-7DCC-40E6-A1ED-B1FB13C240C3}"/>
              </a:ext>
            </a:extLst>
          </p:cNvPr>
          <p:cNvSpPr>
            <a:spLocks noChangeShapeType="1"/>
          </p:cNvSpPr>
          <p:nvPr/>
        </p:nvSpPr>
        <p:spPr bwMode="auto">
          <a:xfrm>
            <a:off x="2641601" y="3962400"/>
            <a:ext cx="8682567"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86" name="Rectangle 2"/>
          <p:cNvSpPr>
            <a:spLocks noGrp="1" noChangeArrowheads="1"/>
          </p:cNvSpPr>
          <p:nvPr>
            <p:ph type="ctrTitle"/>
          </p:nvPr>
        </p:nvSpPr>
        <p:spPr>
          <a:xfrm>
            <a:off x="1219201" y="1524000"/>
            <a:ext cx="10164233" cy="1752600"/>
          </a:xfrm>
        </p:spPr>
        <p:txBody>
          <a:bodyPr/>
          <a:lstStyle>
            <a:lvl1pPr>
              <a:defRPr sz="5000"/>
            </a:lvl1pPr>
          </a:lstStyle>
          <a:p>
            <a:r>
              <a:rPr lang="en-US" altLang="en-US"/>
              <a:t>Click to edit Master title style</a:t>
            </a:r>
          </a:p>
        </p:txBody>
      </p:sp>
      <p:sp>
        <p:nvSpPr>
          <p:cNvPr id="41987" name="Rectangle 3"/>
          <p:cNvSpPr>
            <a:spLocks noGrp="1" noChangeArrowheads="1"/>
          </p:cNvSpPr>
          <p:nvPr>
            <p:ph type="subTitle" idx="1"/>
          </p:nvPr>
        </p:nvSpPr>
        <p:spPr>
          <a:xfrm>
            <a:off x="2641600" y="3962400"/>
            <a:ext cx="87376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a:extLst>
              <a:ext uri="{FF2B5EF4-FFF2-40B4-BE49-F238E27FC236}">
                <a16:creationId xmlns:a16="http://schemas.microsoft.com/office/drawing/2014/main" id="{A310BAD6-0CAA-40A1-AE44-A985E8FBAC80}"/>
              </a:ext>
            </a:extLst>
          </p:cNvPr>
          <p:cNvSpPr>
            <a:spLocks noGrp="1" noChangeArrowheads="1"/>
          </p:cNvSpPr>
          <p:nvPr>
            <p:ph type="dt" sz="half" idx="10"/>
          </p:nvPr>
        </p:nvSpPr>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F401AD94-52B3-4553-AECD-4C09F4EBE299}"/>
              </a:ext>
            </a:extLst>
          </p:cNvPr>
          <p:cNvSpPr>
            <a:spLocks noGrp="1" noChangeArrowheads="1"/>
          </p:cNvSpPr>
          <p:nvPr>
            <p:ph type="ftr" sz="quarter" idx="11"/>
          </p:nvPr>
        </p:nvSpPr>
        <p:spPr>
          <a:xfrm>
            <a:off x="4165600" y="6243638"/>
            <a:ext cx="3860800" cy="457200"/>
          </a:xfrm>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28372DDD-660B-4813-B0AA-B3790727BF10}"/>
              </a:ext>
            </a:extLst>
          </p:cNvPr>
          <p:cNvSpPr>
            <a:spLocks noGrp="1" noChangeArrowheads="1"/>
          </p:cNvSpPr>
          <p:nvPr>
            <p:ph type="sldNum" sz="quarter" idx="12"/>
          </p:nvPr>
        </p:nvSpPr>
        <p:spPr/>
        <p:txBody>
          <a:bodyPr/>
          <a:lstStyle>
            <a:lvl1pPr>
              <a:defRPr/>
            </a:lvl1pPr>
          </a:lstStyle>
          <a:p>
            <a:pPr>
              <a:defRPr/>
            </a:pPr>
            <a:fld id="{3A662798-7B56-4762-A172-94E46CD95939}" type="slidenum">
              <a:rPr lang="en-US" altLang="en-US"/>
              <a:pPr>
                <a:defRPr/>
              </a:pPr>
              <a:t>‹#›</a:t>
            </a:fld>
            <a:endParaRPr lang="en-US" altLang="en-US"/>
          </a:p>
        </p:txBody>
      </p:sp>
    </p:spTree>
    <p:extLst>
      <p:ext uri="{BB962C8B-B14F-4D97-AF65-F5344CB8AC3E}">
        <p14:creationId xmlns:p14="http://schemas.microsoft.com/office/powerpoint/2010/main" val="3945905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BF29F9A-EB0D-4C83-BA63-46790CD9060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8A78CB4-71C5-4304-A75B-EB951C38884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6635233-15A4-4ED2-8410-A7D4006D75FF}"/>
              </a:ext>
            </a:extLst>
          </p:cNvPr>
          <p:cNvSpPr>
            <a:spLocks noGrp="1" noChangeArrowheads="1"/>
          </p:cNvSpPr>
          <p:nvPr>
            <p:ph type="sldNum" sz="quarter" idx="12"/>
          </p:nvPr>
        </p:nvSpPr>
        <p:spPr>
          <a:ln/>
        </p:spPr>
        <p:txBody>
          <a:bodyPr/>
          <a:lstStyle>
            <a:lvl1pPr>
              <a:defRPr/>
            </a:lvl1pPr>
          </a:lstStyle>
          <a:p>
            <a:pPr>
              <a:defRPr/>
            </a:pPr>
            <a:fld id="{7ECC4F0E-8928-42A0-A242-B00C576060BB}" type="slidenum">
              <a:rPr lang="en-US" altLang="en-US"/>
              <a:pPr>
                <a:defRPr/>
              </a:pPr>
              <a:t>‹#›</a:t>
            </a:fld>
            <a:endParaRPr lang="en-US" altLang="en-US"/>
          </a:p>
        </p:txBody>
      </p:sp>
    </p:spTree>
    <p:extLst>
      <p:ext uri="{BB962C8B-B14F-4D97-AF65-F5344CB8AC3E}">
        <p14:creationId xmlns:p14="http://schemas.microsoft.com/office/powerpoint/2010/main" val="3841317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20EA127-7BEB-49D4-AB27-2EE4FA77304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BD1386F-FD0C-49BB-B832-D666FF832E0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93B0D43-C488-45E4-9EF5-F3C4BFE363DE}"/>
              </a:ext>
            </a:extLst>
          </p:cNvPr>
          <p:cNvSpPr>
            <a:spLocks noGrp="1" noChangeArrowheads="1"/>
          </p:cNvSpPr>
          <p:nvPr>
            <p:ph type="sldNum" sz="quarter" idx="12"/>
          </p:nvPr>
        </p:nvSpPr>
        <p:spPr>
          <a:ln/>
        </p:spPr>
        <p:txBody>
          <a:bodyPr/>
          <a:lstStyle>
            <a:lvl1pPr>
              <a:defRPr/>
            </a:lvl1pPr>
          </a:lstStyle>
          <a:p>
            <a:pPr>
              <a:defRPr/>
            </a:pPr>
            <a:fld id="{D8F21C35-9438-469A-9D4D-154DE3887F62}" type="slidenum">
              <a:rPr lang="en-US" altLang="en-US"/>
              <a:pPr>
                <a:defRPr/>
              </a:pPr>
              <a:t>‹#›</a:t>
            </a:fld>
            <a:endParaRPr lang="en-US" altLang="en-US"/>
          </a:p>
        </p:txBody>
      </p:sp>
    </p:spTree>
    <p:extLst>
      <p:ext uri="{BB962C8B-B14F-4D97-AF65-F5344CB8AC3E}">
        <p14:creationId xmlns:p14="http://schemas.microsoft.com/office/powerpoint/2010/main" val="105563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67A144B-E46C-4E2D-B8DC-4D1DD500A91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1D0F773-F9C1-4EE0-9383-FAD1DBAFA53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B9BBF9D-0604-4E8C-9A8F-E573E4FD209D}"/>
              </a:ext>
            </a:extLst>
          </p:cNvPr>
          <p:cNvSpPr>
            <a:spLocks noGrp="1" noChangeArrowheads="1"/>
          </p:cNvSpPr>
          <p:nvPr>
            <p:ph type="sldNum" sz="quarter" idx="12"/>
          </p:nvPr>
        </p:nvSpPr>
        <p:spPr>
          <a:ln/>
        </p:spPr>
        <p:txBody>
          <a:bodyPr/>
          <a:lstStyle>
            <a:lvl1pPr>
              <a:defRPr/>
            </a:lvl1pPr>
          </a:lstStyle>
          <a:p>
            <a:pPr>
              <a:defRPr/>
            </a:pPr>
            <a:fld id="{D51AFE61-8780-460E-8E64-48B712E88F9C}" type="slidenum">
              <a:rPr lang="en-US" altLang="en-US"/>
              <a:pPr>
                <a:defRPr/>
              </a:pPr>
              <a:t>‹#›</a:t>
            </a:fld>
            <a:endParaRPr lang="en-US" altLang="en-US"/>
          </a:p>
        </p:txBody>
      </p:sp>
    </p:spTree>
    <p:extLst>
      <p:ext uri="{BB962C8B-B14F-4D97-AF65-F5344CB8AC3E}">
        <p14:creationId xmlns:p14="http://schemas.microsoft.com/office/powerpoint/2010/main" val="4178672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BEB57C6-B190-4A4C-88D0-84038871127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BA909B7-3E59-40E7-9BD4-00848894133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DA49B60-8DC9-421B-B9B0-B31A5EAD953E}"/>
              </a:ext>
            </a:extLst>
          </p:cNvPr>
          <p:cNvSpPr>
            <a:spLocks noGrp="1" noChangeArrowheads="1"/>
          </p:cNvSpPr>
          <p:nvPr>
            <p:ph type="sldNum" sz="quarter" idx="12"/>
          </p:nvPr>
        </p:nvSpPr>
        <p:spPr>
          <a:ln/>
        </p:spPr>
        <p:txBody>
          <a:bodyPr/>
          <a:lstStyle>
            <a:lvl1pPr>
              <a:defRPr/>
            </a:lvl1pPr>
          </a:lstStyle>
          <a:p>
            <a:pPr>
              <a:defRPr/>
            </a:pPr>
            <a:fld id="{C1E41A25-8047-4BAF-BE80-0D5C7F9B4DBA}" type="slidenum">
              <a:rPr lang="en-US" altLang="en-US"/>
              <a:pPr>
                <a:defRPr/>
              </a:pPr>
              <a:t>‹#›</a:t>
            </a:fld>
            <a:endParaRPr lang="en-US" altLang="en-US"/>
          </a:p>
        </p:txBody>
      </p:sp>
    </p:spTree>
    <p:extLst>
      <p:ext uri="{BB962C8B-B14F-4D97-AF65-F5344CB8AC3E}">
        <p14:creationId xmlns:p14="http://schemas.microsoft.com/office/powerpoint/2010/main" val="3204989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6EEF4B7-67FF-4358-8ED5-279C6835BD4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96D5C3A-D20C-4F1E-8C22-E016F29CEF5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F89FB1B3-6AD8-4A0A-B349-8F039384CBAC}"/>
              </a:ext>
            </a:extLst>
          </p:cNvPr>
          <p:cNvSpPr>
            <a:spLocks noGrp="1" noChangeArrowheads="1"/>
          </p:cNvSpPr>
          <p:nvPr>
            <p:ph type="sldNum" sz="quarter" idx="12"/>
          </p:nvPr>
        </p:nvSpPr>
        <p:spPr>
          <a:ln/>
        </p:spPr>
        <p:txBody>
          <a:bodyPr/>
          <a:lstStyle>
            <a:lvl1pPr>
              <a:defRPr/>
            </a:lvl1pPr>
          </a:lstStyle>
          <a:p>
            <a:pPr>
              <a:defRPr/>
            </a:pPr>
            <a:fld id="{72249FDB-D74F-4866-853C-48D48567B93A}" type="slidenum">
              <a:rPr lang="en-US" altLang="en-US"/>
              <a:pPr>
                <a:defRPr/>
              </a:pPr>
              <a:t>‹#›</a:t>
            </a:fld>
            <a:endParaRPr lang="en-US" altLang="en-US"/>
          </a:p>
        </p:txBody>
      </p:sp>
    </p:spTree>
    <p:extLst>
      <p:ext uri="{BB962C8B-B14F-4D97-AF65-F5344CB8AC3E}">
        <p14:creationId xmlns:p14="http://schemas.microsoft.com/office/powerpoint/2010/main" val="1280185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11FF680-4A8F-48EF-9212-27EDB8FE6F5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CB7BC7EB-927F-411E-B466-B0FA3D4433B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2B9199F3-8361-40AD-84B3-5F6B370E7823}"/>
              </a:ext>
            </a:extLst>
          </p:cNvPr>
          <p:cNvSpPr>
            <a:spLocks noGrp="1" noChangeArrowheads="1"/>
          </p:cNvSpPr>
          <p:nvPr>
            <p:ph type="sldNum" sz="quarter" idx="12"/>
          </p:nvPr>
        </p:nvSpPr>
        <p:spPr>
          <a:ln/>
        </p:spPr>
        <p:txBody>
          <a:bodyPr/>
          <a:lstStyle>
            <a:lvl1pPr>
              <a:defRPr/>
            </a:lvl1pPr>
          </a:lstStyle>
          <a:p>
            <a:pPr>
              <a:defRPr/>
            </a:pPr>
            <a:fld id="{36911692-9AF5-40E0-B5F9-36D67095012A}" type="slidenum">
              <a:rPr lang="en-US" altLang="en-US"/>
              <a:pPr>
                <a:defRPr/>
              </a:pPr>
              <a:t>‹#›</a:t>
            </a:fld>
            <a:endParaRPr lang="en-US" altLang="en-US"/>
          </a:p>
        </p:txBody>
      </p:sp>
    </p:spTree>
    <p:extLst>
      <p:ext uri="{BB962C8B-B14F-4D97-AF65-F5344CB8AC3E}">
        <p14:creationId xmlns:p14="http://schemas.microsoft.com/office/powerpoint/2010/main" val="272177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C138CFF-0F0C-43E6-A783-9E911A31148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F88FE0C8-FD8E-4E88-9EED-FC6913C099D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61616B0-7FF5-4514-952A-BD94A48974BF}"/>
              </a:ext>
            </a:extLst>
          </p:cNvPr>
          <p:cNvSpPr>
            <a:spLocks noGrp="1" noChangeArrowheads="1"/>
          </p:cNvSpPr>
          <p:nvPr>
            <p:ph type="sldNum" sz="quarter" idx="12"/>
          </p:nvPr>
        </p:nvSpPr>
        <p:spPr>
          <a:ln/>
        </p:spPr>
        <p:txBody>
          <a:bodyPr/>
          <a:lstStyle>
            <a:lvl1pPr>
              <a:defRPr/>
            </a:lvl1pPr>
          </a:lstStyle>
          <a:p>
            <a:pPr>
              <a:defRPr/>
            </a:pPr>
            <a:fld id="{3F4ACB20-DE14-4968-ADB5-899C2B65918A}" type="slidenum">
              <a:rPr lang="en-US" altLang="en-US"/>
              <a:pPr>
                <a:defRPr/>
              </a:pPr>
              <a:t>‹#›</a:t>
            </a:fld>
            <a:endParaRPr lang="en-US" altLang="en-US"/>
          </a:p>
        </p:txBody>
      </p:sp>
    </p:spTree>
    <p:extLst>
      <p:ext uri="{BB962C8B-B14F-4D97-AF65-F5344CB8AC3E}">
        <p14:creationId xmlns:p14="http://schemas.microsoft.com/office/powerpoint/2010/main" val="1048289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D4522A2-2B6E-44F1-A498-A724ACB46DC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B2D1F2E4-1983-4BFE-9E60-BD807C5ECBD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6FD07D15-7B4A-4C7E-A4B2-977D0DB2FE34}"/>
              </a:ext>
            </a:extLst>
          </p:cNvPr>
          <p:cNvSpPr>
            <a:spLocks noGrp="1" noChangeArrowheads="1"/>
          </p:cNvSpPr>
          <p:nvPr>
            <p:ph type="sldNum" sz="quarter" idx="12"/>
          </p:nvPr>
        </p:nvSpPr>
        <p:spPr>
          <a:ln/>
        </p:spPr>
        <p:txBody>
          <a:bodyPr/>
          <a:lstStyle>
            <a:lvl1pPr>
              <a:defRPr/>
            </a:lvl1pPr>
          </a:lstStyle>
          <a:p>
            <a:pPr>
              <a:defRPr/>
            </a:pPr>
            <a:fld id="{215A53FD-BE34-4C14-91B3-D98496C391B9}" type="slidenum">
              <a:rPr lang="en-US" altLang="en-US"/>
              <a:pPr>
                <a:defRPr/>
              </a:pPr>
              <a:t>‹#›</a:t>
            </a:fld>
            <a:endParaRPr lang="en-US" altLang="en-US"/>
          </a:p>
        </p:txBody>
      </p:sp>
    </p:spTree>
    <p:extLst>
      <p:ext uri="{BB962C8B-B14F-4D97-AF65-F5344CB8AC3E}">
        <p14:creationId xmlns:p14="http://schemas.microsoft.com/office/powerpoint/2010/main" val="3175597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9F2EAB2-3446-4468-80C4-1CF48E6FEB1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6F41B4A-D02A-4329-83F2-C72E1F23F7D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D47E3BB-E841-4C36-9430-1F7AEE082EE9}"/>
              </a:ext>
            </a:extLst>
          </p:cNvPr>
          <p:cNvSpPr>
            <a:spLocks noGrp="1" noChangeArrowheads="1"/>
          </p:cNvSpPr>
          <p:nvPr>
            <p:ph type="sldNum" sz="quarter" idx="12"/>
          </p:nvPr>
        </p:nvSpPr>
        <p:spPr>
          <a:ln/>
        </p:spPr>
        <p:txBody>
          <a:bodyPr/>
          <a:lstStyle>
            <a:lvl1pPr>
              <a:defRPr/>
            </a:lvl1pPr>
          </a:lstStyle>
          <a:p>
            <a:pPr>
              <a:defRPr/>
            </a:pPr>
            <a:fld id="{92694AE1-B5D5-46E7-9E92-9FC73DE5B1F9}" type="slidenum">
              <a:rPr lang="en-US" altLang="en-US"/>
              <a:pPr>
                <a:defRPr/>
              </a:pPr>
              <a:t>‹#›</a:t>
            </a:fld>
            <a:endParaRPr lang="en-US" altLang="en-US"/>
          </a:p>
        </p:txBody>
      </p:sp>
    </p:spTree>
    <p:extLst>
      <p:ext uri="{BB962C8B-B14F-4D97-AF65-F5344CB8AC3E}">
        <p14:creationId xmlns:p14="http://schemas.microsoft.com/office/powerpoint/2010/main" val="1346161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4DED409-07E0-46BB-904B-89C9D2893E9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67DF679-CE7B-48AF-8594-D8B7D70A9AB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07B1767-D114-47FF-9DC4-3FCE8519DECE}"/>
              </a:ext>
            </a:extLst>
          </p:cNvPr>
          <p:cNvSpPr>
            <a:spLocks noGrp="1" noChangeArrowheads="1"/>
          </p:cNvSpPr>
          <p:nvPr>
            <p:ph type="sldNum" sz="quarter" idx="12"/>
          </p:nvPr>
        </p:nvSpPr>
        <p:spPr>
          <a:ln/>
        </p:spPr>
        <p:txBody>
          <a:bodyPr/>
          <a:lstStyle>
            <a:lvl1pPr>
              <a:defRPr/>
            </a:lvl1pPr>
          </a:lstStyle>
          <a:p>
            <a:pPr>
              <a:defRPr/>
            </a:pPr>
            <a:fld id="{304D1A95-98A5-4E50-8CC0-26A9A69C34F8}" type="slidenum">
              <a:rPr lang="en-US" altLang="en-US"/>
              <a:pPr>
                <a:defRPr/>
              </a:pPr>
              <a:t>‹#›</a:t>
            </a:fld>
            <a:endParaRPr lang="en-US" altLang="en-US"/>
          </a:p>
        </p:txBody>
      </p:sp>
    </p:spTree>
    <p:extLst>
      <p:ext uri="{BB962C8B-B14F-4D97-AF65-F5344CB8AC3E}">
        <p14:creationId xmlns:p14="http://schemas.microsoft.com/office/powerpoint/2010/main" val="1156002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1D97469-2CE1-4A27-8765-56E6977C373A}"/>
              </a:ext>
            </a:extLst>
          </p:cNvPr>
          <p:cNvSpPr>
            <a:spLocks noGrp="1" noChangeArrowheads="1"/>
          </p:cNvSpPr>
          <p:nvPr>
            <p:ph type="title"/>
          </p:nvPr>
        </p:nvSpPr>
        <p:spPr bwMode="auto">
          <a:xfrm>
            <a:off x="609600" y="277814"/>
            <a:ext cx="109728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1D58CFB-9EEC-4FBB-B00B-210274E5BEDB}"/>
              </a:ext>
            </a:extLst>
          </p:cNvPr>
          <p:cNvSpPr>
            <a:spLocks noGrp="1" noChangeArrowheads="1"/>
          </p:cNvSpPr>
          <p:nvPr>
            <p:ph type="body" idx="1"/>
          </p:nvPr>
        </p:nvSpPr>
        <p:spPr bwMode="auto">
          <a:xfrm>
            <a:off x="609600" y="1600201"/>
            <a:ext cx="109728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0964" name="Rectangle 4">
            <a:extLst>
              <a:ext uri="{FF2B5EF4-FFF2-40B4-BE49-F238E27FC236}">
                <a16:creationId xmlns:a16="http://schemas.microsoft.com/office/drawing/2014/main" id="{CB078780-1C7D-45B0-9044-4599CAF2A831}"/>
              </a:ext>
            </a:extLst>
          </p:cNvPr>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j-lt"/>
              </a:defRPr>
            </a:lvl1pPr>
          </a:lstStyle>
          <a:p>
            <a:pPr>
              <a:defRPr/>
            </a:pPr>
            <a:endParaRPr lang="en-US" altLang="en-US"/>
          </a:p>
        </p:txBody>
      </p:sp>
      <p:sp>
        <p:nvSpPr>
          <p:cNvPr id="40965" name="Rectangle 5">
            <a:extLst>
              <a:ext uri="{FF2B5EF4-FFF2-40B4-BE49-F238E27FC236}">
                <a16:creationId xmlns:a16="http://schemas.microsoft.com/office/drawing/2014/main" id="{C7A9CD17-1602-4635-A2B5-8F623268F98C}"/>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j-lt"/>
              </a:defRPr>
            </a:lvl1pPr>
          </a:lstStyle>
          <a:p>
            <a:pPr>
              <a:defRPr/>
            </a:pPr>
            <a:endParaRPr lang="en-US" altLang="en-US"/>
          </a:p>
        </p:txBody>
      </p:sp>
      <p:sp>
        <p:nvSpPr>
          <p:cNvPr id="40966" name="Rectangle 6">
            <a:extLst>
              <a:ext uri="{FF2B5EF4-FFF2-40B4-BE49-F238E27FC236}">
                <a16:creationId xmlns:a16="http://schemas.microsoft.com/office/drawing/2014/main" id="{8DC01966-5668-4516-9B68-FBCC0383E684}"/>
              </a:ext>
            </a:extLst>
          </p:cNvPr>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Garamond" panose="02020404030301010803" pitchFamily="18" charset="0"/>
              </a:defRPr>
            </a:lvl1pPr>
          </a:lstStyle>
          <a:p>
            <a:pPr>
              <a:defRPr/>
            </a:pPr>
            <a:fld id="{8C7DFC41-51B3-4AAC-B9B9-8A5165C658CD}" type="slidenum">
              <a:rPr lang="en-US" altLang="en-US"/>
              <a:pPr>
                <a:defRPr/>
              </a:pPr>
              <a:t>‹#›</a:t>
            </a:fld>
            <a:endParaRPr lang="en-US" altLang="en-US"/>
          </a:p>
        </p:txBody>
      </p:sp>
      <p:sp>
        <p:nvSpPr>
          <p:cNvPr id="1031" name="Freeform 7">
            <a:extLst>
              <a:ext uri="{FF2B5EF4-FFF2-40B4-BE49-F238E27FC236}">
                <a16:creationId xmlns:a16="http://schemas.microsoft.com/office/drawing/2014/main" id="{7120117D-0F32-42E1-A716-FE6813A877B3}"/>
              </a:ext>
            </a:extLst>
          </p:cNvPr>
          <p:cNvSpPr>
            <a:spLocks noChangeArrowheads="1"/>
          </p:cNvSpPr>
          <p:nvPr/>
        </p:nvSpPr>
        <p:spPr bwMode="auto">
          <a:xfrm>
            <a:off x="508000" y="228600"/>
            <a:ext cx="109728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046"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Lst>
  <p:txStyles>
    <p:titleStyle>
      <a:lvl1pPr algn="l" rtl="0" eaLnBrk="0" fontAlgn="base" hangingPunct="0">
        <a:spcBef>
          <a:spcPct val="0"/>
        </a:spcBef>
        <a:spcAft>
          <a:spcPct val="0"/>
        </a:spcAft>
        <a:defRPr sz="4200">
          <a:solidFill>
            <a:schemeClr val="tx1"/>
          </a:solidFill>
          <a:latin typeface="+mj-lt"/>
          <a:ea typeface="+mj-ea"/>
          <a:cs typeface="+mj-cs"/>
        </a:defRPr>
      </a:lvl1pPr>
      <a:lvl2pPr algn="l" rtl="0" eaLnBrk="0" fontAlgn="base" hangingPunct="0">
        <a:spcBef>
          <a:spcPct val="0"/>
        </a:spcBef>
        <a:spcAft>
          <a:spcPct val="0"/>
        </a:spcAft>
        <a:defRPr sz="4200">
          <a:solidFill>
            <a:schemeClr val="tx1"/>
          </a:solidFill>
          <a:latin typeface="Garamond" pitchFamily="18" charset="0"/>
        </a:defRPr>
      </a:lvl2pPr>
      <a:lvl3pPr algn="l" rtl="0" eaLnBrk="0" fontAlgn="base" hangingPunct="0">
        <a:spcBef>
          <a:spcPct val="0"/>
        </a:spcBef>
        <a:spcAft>
          <a:spcPct val="0"/>
        </a:spcAft>
        <a:defRPr sz="4200">
          <a:solidFill>
            <a:schemeClr val="tx1"/>
          </a:solidFill>
          <a:latin typeface="Garamond" pitchFamily="18" charset="0"/>
        </a:defRPr>
      </a:lvl3pPr>
      <a:lvl4pPr algn="l" rtl="0" eaLnBrk="0" fontAlgn="base" hangingPunct="0">
        <a:spcBef>
          <a:spcPct val="0"/>
        </a:spcBef>
        <a:spcAft>
          <a:spcPct val="0"/>
        </a:spcAft>
        <a:defRPr sz="4200">
          <a:solidFill>
            <a:schemeClr val="tx1"/>
          </a:solidFill>
          <a:latin typeface="Garamond" pitchFamily="18" charset="0"/>
        </a:defRPr>
      </a:lvl4pPr>
      <a:lvl5pPr algn="l" rtl="0" eaLnBrk="0" fontAlgn="base" hangingPunct="0">
        <a:spcBef>
          <a:spcPct val="0"/>
        </a:spcBef>
        <a:spcAft>
          <a:spcPct val="0"/>
        </a:spcAft>
        <a:defRPr sz="4200">
          <a:solidFill>
            <a:schemeClr val="tx1"/>
          </a:solidFill>
          <a:latin typeface="Garamond" pitchFamily="18" charset="0"/>
        </a:defRPr>
      </a:lvl5pPr>
      <a:lvl6pPr marL="457200" algn="l" rtl="0" fontAlgn="base">
        <a:spcBef>
          <a:spcPct val="0"/>
        </a:spcBef>
        <a:spcAft>
          <a:spcPct val="0"/>
        </a:spcAft>
        <a:defRPr sz="4200">
          <a:solidFill>
            <a:schemeClr val="tx1"/>
          </a:solidFill>
          <a:latin typeface="Garamond" pitchFamily="18" charset="0"/>
        </a:defRPr>
      </a:lvl6pPr>
      <a:lvl7pPr marL="914400" algn="l" rtl="0" fontAlgn="base">
        <a:spcBef>
          <a:spcPct val="0"/>
        </a:spcBef>
        <a:spcAft>
          <a:spcPct val="0"/>
        </a:spcAft>
        <a:defRPr sz="4200">
          <a:solidFill>
            <a:schemeClr val="tx1"/>
          </a:solidFill>
          <a:latin typeface="Garamond" pitchFamily="18" charset="0"/>
        </a:defRPr>
      </a:lvl7pPr>
      <a:lvl8pPr marL="1371600" algn="l" rtl="0" fontAlgn="base">
        <a:spcBef>
          <a:spcPct val="0"/>
        </a:spcBef>
        <a:spcAft>
          <a:spcPct val="0"/>
        </a:spcAft>
        <a:defRPr sz="4200">
          <a:solidFill>
            <a:schemeClr val="tx1"/>
          </a:solidFill>
          <a:latin typeface="Garamond" pitchFamily="18" charset="0"/>
        </a:defRPr>
      </a:lvl8pPr>
      <a:lvl9pPr marL="1828800" algn="l" rtl="0" fontAlgn="base">
        <a:spcBef>
          <a:spcPct val="0"/>
        </a:spcBef>
        <a:spcAft>
          <a:spcPct val="0"/>
        </a:spcAft>
        <a:defRPr sz="4200">
          <a:solidFill>
            <a:schemeClr val="tx1"/>
          </a:solidFill>
          <a:latin typeface="Garamond" pitchFamily="18" charset="0"/>
        </a:defRPr>
      </a:lvl9pPr>
    </p:titleStyle>
    <p:bodyStyle>
      <a:lvl1pPr marL="342900" indent="-342900" algn="l" rtl="0" eaLnBrk="0" fontAlgn="base" hangingPunct="0">
        <a:spcBef>
          <a:spcPct val="20000"/>
        </a:spcBef>
        <a:spcAft>
          <a:spcPct val="0"/>
        </a:spcAft>
        <a:buClr>
          <a:schemeClr val="bg2"/>
        </a:buClr>
        <a:buSzPct val="4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bg2"/>
        </a:buClr>
        <a:buSzPct val="45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bg2"/>
        </a:buClr>
        <a:buSzPct val="4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bg2"/>
        </a:buClr>
        <a:buSzPct val="45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bg2"/>
        </a:buClr>
        <a:buSzPct val="4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bg2"/>
        </a:buClr>
        <a:buSzPct val="4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bg2"/>
        </a:buClr>
        <a:buSzPct val="4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bg2"/>
        </a:buClr>
        <a:buSzPct val="4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bg2"/>
        </a:buClr>
        <a:buSzPct val="4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B2F531C-D4E4-434D-91BE-C1087EF36262}"/>
              </a:ext>
            </a:extLst>
          </p:cNvPr>
          <p:cNvSpPr>
            <a:spLocks noGrp="1" noChangeArrowheads="1"/>
          </p:cNvSpPr>
          <p:nvPr>
            <p:ph type="ctrTitle"/>
          </p:nvPr>
        </p:nvSpPr>
        <p:spPr/>
        <p:txBody>
          <a:bodyPr/>
          <a:lstStyle/>
          <a:p>
            <a:pPr eaLnBrk="1" hangingPunct="1"/>
            <a:r>
              <a:rPr lang="en-US" altLang="en-US" dirty="0"/>
              <a:t>Impracticability and Frustration</a:t>
            </a:r>
          </a:p>
        </p:txBody>
      </p:sp>
      <p:sp>
        <p:nvSpPr>
          <p:cNvPr id="4099" name="Rectangle 3">
            <a:extLst>
              <a:ext uri="{FF2B5EF4-FFF2-40B4-BE49-F238E27FC236}">
                <a16:creationId xmlns:a16="http://schemas.microsoft.com/office/drawing/2014/main" id="{C8FADFA6-2792-4A1D-BF22-64384BAC33E1}"/>
              </a:ext>
            </a:extLst>
          </p:cNvPr>
          <p:cNvSpPr>
            <a:spLocks noGrp="1" noChangeArrowheads="1"/>
          </p:cNvSpPr>
          <p:nvPr>
            <p:ph type="subTitle" idx="1"/>
          </p:nvPr>
        </p:nvSpPr>
        <p:spPr/>
        <p:txBody>
          <a:bodyPr/>
          <a:lstStyle/>
          <a:p>
            <a:pPr eaLnBrk="1" hangingPunct="1"/>
            <a:r>
              <a:rPr lang="en-US" altLang="en-US"/>
              <a:t>Richard Warner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A673A-D0D5-4F22-BC06-5C225230E5EB}"/>
              </a:ext>
            </a:extLst>
          </p:cNvPr>
          <p:cNvSpPr>
            <a:spLocks noGrp="1"/>
          </p:cNvSpPr>
          <p:nvPr>
            <p:ph type="title"/>
          </p:nvPr>
        </p:nvSpPr>
        <p:spPr/>
        <p:txBody>
          <a:bodyPr/>
          <a:lstStyle/>
          <a:p>
            <a:r>
              <a:rPr lang="en-US" dirty="0"/>
              <a:t>Who Ought to Bear the Loss?</a:t>
            </a:r>
          </a:p>
        </p:txBody>
      </p:sp>
      <p:sp>
        <p:nvSpPr>
          <p:cNvPr id="3" name="Content Placeholder 2">
            <a:extLst>
              <a:ext uri="{FF2B5EF4-FFF2-40B4-BE49-F238E27FC236}">
                <a16:creationId xmlns:a16="http://schemas.microsoft.com/office/drawing/2014/main" id="{86186C3D-DBC4-40E1-9585-1065639DC079}"/>
              </a:ext>
            </a:extLst>
          </p:cNvPr>
          <p:cNvSpPr>
            <a:spLocks noGrp="1"/>
          </p:cNvSpPr>
          <p:nvPr>
            <p:ph idx="1"/>
          </p:nvPr>
        </p:nvSpPr>
        <p:spPr/>
        <p:txBody>
          <a:bodyPr/>
          <a:lstStyle/>
          <a:p>
            <a:r>
              <a:rPr lang="en-US" dirty="0"/>
              <a:t>Ask: who is in a better position to have information about that? </a:t>
            </a:r>
          </a:p>
          <a:p>
            <a:pPr lvl="1"/>
            <a:r>
              <a:rPr lang="en-US" dirty="0"/>
              <a:t>A company whose business is international shipping? </a:t>
            </a:r>
          </a:p>
          <a:p>
            <a:pPr lvl="1"/>
            <a:r>
              <a:rPr lang="en-US" dirty="0"/>
              <a:t>Or, United States Department of Agriculture? </a:t>
            </a:r>
          </a:p>
          <a:p>
            <a:r>
              <a:rPr lang="en-US" dirty="0"/>
              <a:t>Who is in a better position to take steps to avoid the loss? </a:t>
            </a:r>
          </a:p>
          <a:p>
            <a:r>
              <a:rPr lang="en-US" i="1" dirty="0"/>
              <a:t>Note the parallel with the Hadley rule</a:t>
            </a:r>
            <a:r>
              <a:rPr lang="en-US" dirty="0"/>
              <a:t>. </a:t>
            </a:r>
          </a:p>
          <a:p>
            <a:pPr marL="0" indent="0">
              <a:buNone/>
            </a:pPr>
            <a:r>
              <a:rPr lang="en-US" dirty="0"/>
              <a:t> </a:t>
            </a:r>
          </a:p>
          <a:p>
            <a:endParaRPr lang="en-US" dirty="0"/>
          </a:p>
        </p:txBody>
      </p:sp>
    </p:spTree>
    <p:extLst>
      <p:ext uri="{BB962C8B-B14F-4D97-AF65-F5344CB8AC3E}">
        <p14:creationId xmlns:p14="http://schemas.microsoft.com/office/powerpoint/2010/main" val="396606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7CECCD-7F25-4E1A-8755-2BBC3E00B778}"/>
              </a:ext>
            </a:extLst>
          </p:cNvPr>
          <p:cNvSpPr/>
          <p:nvPr/>
        </p:nvSpPr>
        <p:spPr>
          <a:xfrm>
            <a:off x="533400" y="457200"/>
            <a:ext cx="11430000" cy="4064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2" name="Text Box 4">
            <a:extLst>
              <a:ext uri="{FF2B5EF4-FFF2-40B4-BE49-F238E27FC236}">
                <a16:creationId xmlns:a16="http://schemas.microsoft.com/office/drawing/2014/main" id="{C013986F-2903-411B-B984-16207856802B}"/>
              </a:ext>
            </a:extLst>
          </p:cNvPr>
          <p:cNvSpPr txBox="1">
            <a:spLocks noChangeArrowheads="1"/>
          </p:cNvSpPr>
          <p:nvPr/>
        </p:nvSpPr>
        <p:spPr bwMode="auto">
          <a:xfrm>
            <a:off x="685800" y="858998"/>
            <a:ext cx="106680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a:t>Impracticability Doctrine As Stated in </a:t>
            </a:r>
            <a:r>
              <a:rPr lang="en-US" altLang="en-US" b="1" i="1" dirty="0"/>
              <a:t>Transatlantic</a:t>
            </a:r>
          </a:p>
          <a:p>
            <a:pPr>
              <a:spcBef>
                <a:spcPct val="50000"/>
              </a:spcBef>
            </a:pPr>
            <a:r>
              <a:rPr lang="en-US" altLang="en-US" dirty="0"/>
              <a:t>An unforeseen event must make performance commercially impracticable ( = roughly, difficult and/or expensive), and </a:t>
            </a:r>
          </a:p>
          <a:p>
            <a:pPr>
              <a:spcBef>
                <a:spcPct val="50000"/>
              </a:spcBef>
            </a:pPr>
            <a:r>
              <a:rPr lang="en-US" altLang="en-US" dirty="0"/>
              <a:t>The party seeking excuse must show that it ought not to bear the loss caused by the unforeseen event.  </a:t>
            </a:r>
          </a:p>
        </p:txBody>
      </p:sp>
      <p:sp>
        <p:nvSpPr>
          <p:cNvPr id="2053" name="Line 5">
            <a:extLst>
              <a:ext uri="{FF2B5EF4-FFF2-40B4-BE49-F238E27FC236}">
                <a16:creationId xmlns:a16="http://schemas.microsoft.com/office/drawing/2014/main" id="{301C267D-C243-41A9-A441-E905B1B71141}"/>
              </a:ext>
            </a:extLst>
          </p:cNvPr>
          <p:cNvSpPr>
            <a:spLocks noChangeShapeType="1"/>
          </p:cNvSpPr>
          <p:nvPr/>
        </p:nvSpPr>
        <p:spPr bwMode="auto">
          <a:xfrm flipH="1">
            <a:off x="2219424" y="2535398"/>
            <a:ext cx="3481137"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4" name="Text Box 6">
            <a:extLst>
              <a:ext uri="{FF2B5EF4-FFF2-40B4-BE49-F238E27FC236}">
                <a16:creationId xmlns:a16="http://schemas.microsoft.com/office/drawing/2014/main" id="{3A3F6AC0-4A3C-4863-A9C4-D3B74C202A01}"/>
              </a:ext>
            </a:extLst>
          </p:cNvPr>
          <p:cNvSpPr txBox="1">
            <a:spLocks noChangeArrowheads="1"/>
          </p:cNvSpPr>
          <p:nvPr/>
        </p:nvSpPr>
        <p:spPr bwMode="auto">
          <a:xfrm>
            <a:off x="304857" y="3875344"/>
            <a:ext cx="325654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t>Risk of loss explicitly assigned in the contract</a:t>
            </a:r>
          </a:p>
        </p:txBody>
      </p:sp>
      <p:sp>
        <p:nvSpPr>
          <p:cNvPr id="2055" name="Line 7">
            <a:extLst>
              <a:ext uri="{FF2B5EF4-FFF2-40B4-BE49-F238E27FC236}">
                <a16:creationId xmlns:a16="http://schemas.microsoft.com/office/drawing/2014/main" id="{FC8478A0-C7A3-423C-9F0B-D8283C7DC902}"/>
              </a:ext>
            </a:extLst>
          </p:cNvPr>
          <p:cNvSpPr>
            <a:spLocks noChangeShapeType="1"/>
          </p:cNvSpPr>
          <p:nvPr/>
        </p:nvSpPr>
        <p:spPr bwMode="auto">
          <a:xfrm>
            <a:off x="5731663" y="2535398"/>
            <a:ext cx="0" cy="1371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6" name="Text Box 8">
            <a:extLst>
              <a:ext uri="{FF2B5EF4-FFF2-40B4-BE49-F238E27FC236}">
                <a16:creationId xmlns:a16="http://schemas.microsoft.com/office/drawing/2014/main" id="{536C7163-65B0-4B70-880E-3E390E105267}"/>
              </a:ext>
            </a:extLst>
          </p:cNvPr>
          <p:cNvSpPr txBox="1">
            <a:spLocks noChangeArrowheads="1"/>
          </p:cNvSpPr>
          <p:nvPr/>
        </p:nvSpPr>
        <p:spPr bwMode="auto">
          <a:xfrm>
            <a:off x="3924701" y="3983198"/>
            <a:ext cx="325654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a:t>Risk of loss  assigned by custom</a:t>
            </a:r>
          </a:p>
        </p:txBody>
      </p:sp>
      <p:sp>
        <p:nvSpPr>
          <p:cNvPr id="2057" name="Line 9">
            <a:extLst>
              <a:ext uri="{FF2B5EF4-FFF2-40B4-BE49-F238E27FC236}">
                <a16:creationId xmlns:a16="http://schemas.microsoft.com/office/drawing/2014/main" id="{80E22839-2319-48BD-99E6-CF63C516FF30}"/>
              </a:ext>
            </a:extLst>
          </p:cNvPr>
          <p:cNvSpPr>
            <a:spLocks noChangeShapeType="1"/>
          </p:cNvSpPr>
          <p:nvPr/>
        </p:nvSpPr>
        <p:spPr bwMode="auto">
          <a:xfrm>
            <a:off x="5887453" y="2611598"/>
            <a:ext cx="2807368"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 name="Text Box 10">
            <a:extLst>
              <a:ext uri="{FF2B5EF4-FFF2-40B4-BE49-F238E27FC236}">
                <a16:creationId xmlns:a16="http://schemas.microsoft.com/office/drawing/2014/main" id="{2DA70A59-F25C-4595-A7FF-5D6969A193E5}"/>
              </a:ext>
            </a:extLst>
          </p:cNvPr>
          <p:cNvSpPr txBox="1">
            <a:spLocks noChangeArrowheads="1"/>
          </p:cNvSpPr>
          <p:nvPr/>
        </p:nvSpPr>
        <p:spPr bwMode="auto">
          <a:xfrm>
            <a:off x="7723233" y="3674797"/>
            <a:ext cx="325654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t>Assignment of risk of loss implied</a:t>
            </a:r>
          </a:p>
        </p:txBody>
      </p:sp>
      <p:sp>
        <p:nvSpPr>
          <p:cNvPr id="2059" name="Line 11">
            <a:extLst>
              <a:ext uri="{FF2B5EF4-FFF2-40B4-BE49-F238E27FC236}">
                <a16:creationId xmlns:a16="http://schemas.microsoft.com/office/drawing/2014/main" id="{4FEFE0F9-8B25-4C81-92A4-4EB99D5B7AC4}"/>
              </a:ext>
            </a:extLst>
          </p:cNvPr>
          <p:cNvSpPr>
            <a:spLocks noChangeShapeType="1"/>
          </p:cNvSpPr>
          <p:nvPr/>
        </p:nvSpPr>
        <p:spPr bwMode="auto">
          <a:xfrm flipH="1">
            <a:off x="6876448" y="4297079"/>
            <a:ext cx="219456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0" name="Text Box 12">
            <a:extLst>
              <a:ext uri="{FF2B5EF4-FFF2-40B4-BE49-F238E27FC236}">
                <a16:creationId xmlns:a16="http://schemas.microsoft.com/office/drawing/2014/main" id="{C64EBBE7-5AFD-4F1C-833D-653938519E68}"/>
              </a:ext>
            </a:extLst>
          </p:cNvPr>
          <p:cNvSpPr txBox="1">
            <a:spLocks noChangeArrowheads="1"/>
          </p:cNvSpPr>
          <p:nvPr/>
        </p:nvSpPr>
        <p:spPr bwMode="auto">
          <a:xfrm>
            <a:off x="5548309" y="5265379"/>
            <a:ext cx="325654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a:t>Parties really did have an implied understanding</a:t>
            </a:r>
          </a:p>
        </p:txBody>
      </p:sp>
      <p:sp>
        <p:nvSpPr>
          <p:cNvPr id="2061" name="Text Box 13">
            <a:extLst>
              <a:ext uri="{FF2B5EF4-FFF2-40B4-BE49-F238E27FC236}">
                <a16:creationId xmlns:a16="http://schemas.microsoft.com/office/drawing/2014/main" id="{15FA59F3-9BE3-4E16-AD77-A0304406545D}"/>
              </a:ext>
            </a:extLst>
          </p:cNvPr>
          <p:cNvSpPr txBox="1">
            <a:spLocks noChangeArrowheads="1"/>
          </p:cNvSpPr>
          <p:nvPr/>
        </p:nvSpPr>
        <p:spPr bwMode="auto">
          <a:xfrm>
            <a:off x="8947894" y="5360447"/>
            <a:ext cx="325654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a:t>Parties did not really have an implied understanding</a:t>
            </a:r>
          </a:p>
        </p:txBody>
      </p:sp>
      <p:sp>
        <p:nvSpPr>
          <p:cNvPr id="2062" name="Line 14">
            <a:extLst>
              <a:ext uri="{FF2B5EF4-FFF2-40B4-BE49-F238E27FC236}">
                <a16:creationId xmlns:a16="http://schemas.microsoft.com/office/drawing/2014/main" id="{1177BE60-8994-46C1-A91F-57DC4D128CEE}"/>
              </a:ext>
            </a:extLst>
          </p:cNvPr>
          <p:cNvSpPr>
            <a:spLocks noChangeShapeType="1"/>
          </p:cNvSpPr>
          <p:nvPr/>
        </p:nvSpPr>
        <p:spPr bwMode="auto">
          <a:xfrm>
            <a:off x="9064788" y="4322308"/>
            <a:ext cx="1796715"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AB2572-C0FB-40CB-8B7A-F0D5F38ADFA6}"/>
              </a:ext>
            </a:extLst>
          </p:cNvPr>
          <p:cNvSpPr>
            <a:spLocks noGrp="1"/>
          </p:cNvSpPr>
          <p:nvPr>
            <p:ph idx="1"/>
          </p:nvPr>
        </p:nvSpPr>
        <p:spPr>
          <a:xfrm>
            <a:off x="609600" y="533400"/>
            <a:ext cx="10972800" cy="6096000"/>
          </a:xfrm>
        </p:spPr>
        <p:txBody>
          <a:bodyPr/>
          <a:lstStyle/>
          <a:p>
            <a:pPr marL="0" indent="0">
              <a:buNone/>
            </a:pPr>
            <a:r>
              <a:rPr lang="en-US" sz="2400" dirty="0">
                <a:effectLst/>
                <a:ea typeface="Times New Roman" panose="02020603050405020304" pitchFamily="18" charset="0"/>
                <a:cs typeface="Times New Roman" panose="02020603050405020304" pitchFamily="18" charset="0"/>
              </a:rPr>
              <a:t>Sally is negotiating the purchase of a condo.  The condos are under construction; the architect and developer is Ed, and this project is his first construction project. Sally and Ed sign a written contract under which Sally agrees to purchase and Ed agrees to build the condo and transfer ownership to Sally in six months. About a month later, Ed discovers that the four-story condo structure he designed and is building violates city zoning ordinances.  In a completely unexpected move, the city passed an ordinance that limits condo buildings to three stories in the particular residential area in which Ed is building. The city passed this ordinance just before Ed started building, and Ed was unaware of it. It takes Ed three months to secure a variance from the zoning regulations that allows him to construct his four-story building. There is no way he could have gotten it faster. As a result, he is two months late completing Sally’s unit.</a:t>
            </a:r>
          </a:p>
          <a:p>
            <a:pPr marL="0" indent="0">
              <a:buNone/>
            </a:pPr>
            <a:r>
              <a:rPr lang="en-US" sz="2400" b="1" dirty="0">
                <a:cs typeface="Times New Roman" panose="02020603050405020304" pitchFamily="18" charset="0"/>
              </a:rPr>
              <a:t>Was the zoning ordinance change unforeseen at the time of contracting?</a:t>
            </a:r>
          </a:p>
          <a:p>
            <a:pPr marL="0" indent="0">
              <a:buNone/>
            </a:pPr>
            <a:r>
              <a:rPr lang="en-US" sz="2400" dirty="0">
                <a:cs typeface="Times New Roman" panose="02020603050405020304" pitchFamily="18" charset="0"/>
              </a:rPr>
              <a:t>(a) Yes</a:t>
            </a:r>
          </a:p>
          <a:p>
            <a:pPr marL="0" indent="0">
              <a:buNone/>
            </a:pPr>
            <a:r>
              <a:rPr lang="en-US" sz="2400" dirty="0">
                <a:cs typeface="Times New Roman" panose="02020603050405020304" pitchFamily="18" charset="0"/>
              </a:rPr>
              <a:t>(b) No</a:t>
            </a:r>
          </a:p>
          <a:p>
            <a:pPr marL="0" indent="0">
              <a:buNone/>
            </a:pPr>
            <a:endParaRPr lang="en-US" sz="2400" dirty="0">
              <a:cs typeface="Times New Roman" panose="02020603050405020304" pitchFamily="18" charset="0"/>
            </a:endParaRPr>
          </a:p>
          <a:p>
            <a:pPr marL="0" indent="0">
              <a:buNone/>
            </a:pPr>
            <a:endParaRPr lang="en-US" sz="3600" dirty="0"/>
          </a:p>
        </p:txBody>
      </p:sp>
    </p:spTree>
    <p:extLst>
      <p:ext uri="{BB962C8B-B14F-4D97-AF65-F5344CB8AC3E}">
        <p14:creationId xmlns:p14="http://schemas.microsoft.com/office/powerpoint/2010/main" val="3469560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AB2572-C0FB-40CB-8B7A-F0D5F38ADFA6}"/>
              </a:ext>
            </a:extLst>
          </p:cNvPr>
          <p:cNvSpPr>
            <a:spLocks noGrp="1"/>
          </p:cNvSpPr>
          <p:nvPr>
            <p:ph idx="1"/>
          </p:nvPr>
        </p:nvSpPr>
        <p:spPr>
          <a:xfrm>
            <a:off x="609600" y="533400"/>
            <a:ext cx="10972800" cy="6096000"/>
          </a:xfrm>
        </p:spPr>
        <p:txBody>
          <a:bodyPr/>
          <a:lstStyle/>
          <a:p>
            <a:pPr marL="0" indent="0">
              <a:buNone/>
            </a:pPr>
            <a:r>
              <a:rPr lang="en-US" sz="2400" dirty="0">
                <a:effectLst/>
                <a:ea typeface="Times New Roman" panose="02020603050405020304" pitchFamily="18" charset="0"/>
                <a:cs typeface="Times New Roman" panose="02020603050405020304" pitchFamily="18" charset="0"/>
              </a:rPr>
              <a:t>Sally is negotiating the purchase of a condo.  The condos are under construction; the architect and developer is Ed, and this project is his first construction project. Sally and Ed sign a written contract under which Sally agrees to purchase and Ed agrees to build the condo and transfer ownership to Sally in six months. About a month later, Ed discovers that the four-story condo structure he designed and is building violates city zoning ordinances.  In a completely unexpected move, the city passed an ordinance that limits condo buildings to three stories in the particular residential area in which Ed is building. The city passed this ordinance just before Ed started building, and Ed was unaware of it. It takes Ed three months to secure a variance from the zoning regulations that allows him to construct his four-story building. There is no way he could have gotten it faster. As a result, he is two months late completing Sally’s unit.</a:t>
            </a:r>
          </a:p>
          <a:p>
            <a:pPr marL="0" indent="0">
              <a:buNone/>
            </a:pPr>
            <a:r>
              <a:rPr lang="en-US" sz="2400" b="1" dirty="0">
                <a:cs typeface="Times New Roman" panose="02020603050405020304" pitchFamily="18" charset="0"/>
              </a:rPr>
              <a:t>Did the zoning ordinance make performance commercially impracticable?</a:t>
            </a:r>
          </a:p>
          <a:p>
            <a:pPr marL="0" indent="0">
              <a:buNone/>
            </a:pPr>
            <a:r>
              <a:rPr lang="en-US" sz="2400" dirty="0">
                <a:cs typeface="Times New Roman" panose="02020603050405020304" pitchFamily="18" charset="0"/>
              </a:rPr>
              <a:t>(a) Yes</a:t>
            </a:r>
          </a:p>
          <a:p>
            <a:pPr marL="0" indent="0">
              <a:buNone/>
            </a:pPr>
            <a:r>
              <a:rPr lang="en-US" sz="2400" dirty="0">
                <a:cs typeface="Times New Roman" panose="02020603050405020304" pitchFamily="18" charset="0"/>
              </a:rPr>
              <a:t>(b) No</a:t>
            </a:r>
          </a:p>
          <a:p>
            <a:pPr marL="0" indent="0">
              <a:buNone/>
            </a:pPr>
            <a:endParaRPr lang="en-US" sz="2400" dirty="0">
              <a:cs typeface="Times New Roman" panose="02020603050405020304" pitchFamily="18" charset="0"/>
            </a:endParaRPr>
          </a:p>
          <a:p>
            <a:pPr marL="0" indent="0">
              <a:buNone/>
            </a:pPr>
            <a:endParaRPr lang="en-US" sz="3600" dirty="0"/>
          </a:p>
        </p:txBody>
      </p:sp>
    </p:spTree>
    <p:extLst>
      <p:ext uri="{BB962C8B-B14F-4D97-AF65-F5344CB8AC3E}">
        <p14:creationId xmlns:p14="http://schemas.microsoft.com/office/powerpoint/2010/main" val="3631909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AB2572-C0FB-40CB-8B7A-F0D5F38ADFA6}"/>
              </a:ext>
            </a:extLst>
          </p:cNvPr>
          <p:cNvSpPr>
            <a:spLocks noGrp="1"/>
          </p:cNvSpPr>
          <p:nvPr>
            <p:ph idx="1"/>
          </p:nvPr>
        </p:nvSpPr>
        <p:spPr>
          <a:xfrm>
            <a:off x="609600" y="533400"/>
            <a:ext cx="10972800" cy="6096000"/>
          </a:xfrm>
        </p:spPr>
        <p:txBody>
          <a:bodyPr/>
          <a:lstStyle/>
          <a:p>
            <a:pPr marL="0" indent="0">
              <a:buNone/>
            </a:pPr>
            <a:r>
              <a:rPr lang="en-US" sz="2400" dirty="0">
                <a:effectLst/>
                <a:ea typeface="Times New Roman" panose="02020603050405020304" pitchFamily="18" charset="0"/>
                <a:cs typeface="Times New Roman" panose="02020603050405020304" pitchFamily="18" charset="0"/>
              </a:rPr>
              <a:t>Sally is negotiating the purchase of a condo.  The condos are under construction; the architect and developer is Ed, and this project is his first construction project. Sally and Ed sign a written contract under which Sally agrees to purchase and Ed agrees to build the condo and transfer ownership to Sally in six months. About a month later, Ed discovers that the four-story condo structure he designed and is building violates city zoning ordinances.  In a completely unexpected move, the city passed an ordinance that limits condo buildings to three stories in the particular residential area in which Ed is building. The city passed this ordinance just before Ed started building, and Ed was unaware of it. It takes Ed three months to secure a variance from the zoning regulations that allows him to construct his four-story building. There is no way he could have gotten it faster. As a result, he is two months late completing Sally’s unit.</a:t>
            </a:r>
          </a:p>
          <a:p>
            <a:pPr marL="0" indent="0">
              <a:buNone/>
            </a:pPr>
            <a:r>
              <a:rPr lang="en-US" sz="2400" b="1" dirty="0">
                <a:cs typeface="Times New Roman" panose="02020603050405020304" pitchFamily="18" charset="0"/>
              </a:rPr>
              <a:t>Who has better information about zoning ordinances?</a:t>
            </a:r>
          </a:p>
          <a:p>
            <a:pPr marL="0" indent="0">
              <a:buNone/>
            </a:pPr>
            <a:r>
              <a:rPr lang="en-US" sz="2400" dirty="0">
                <a:cs typeface="Times New Roman" panose="02020603050405020304" pitchFamily="18" charset="0"/>
              </a:rPr>
              <a:t>(a) Ed</a:t>
            </a:r>
          </a:p>
          <a:p>
            <a:pPr marL="0" indent="0">
              <a:buNone/>
            </a:pPr>
            <a:r>
              <a:rPr lang="en-US" sz="2400" dirty="0">
                <a:cs typeface="Times New Roman" panose="02020603050405020304" pitchFamily="18" charset="0"/>
              </a:rPr>
              <a:t>(b) Sally</a:t>
            </a:r>
          </a:p>
          <a:p>
            <a:pPr marL="0" indent="0">
              <a:buNone/>
            </a:pPr>
            <a:endParaRPr lang="en-US" sz="2400" dirty="0">
              <a:cs typeface="Times New Roman" panose="02020603050405020304" pitchFamily="18" charset="0"/>
            </a:endParaRPr>
          </a:p>
          <a:p>
            <a:pPr marL="0" indent="0">
              <a:buNone/>
            </a:pPr>
            <a:endParaRPr lang="en-US" sz="3600" dirty="0"/>
          </a:p>
        </p:txBody>
      </p:sp>
    </p:spTree>
    <p:extLst>
      <p:ext uri="{BB962C8B-B14F-4D97-AF65-F5344CB8AC3E}">
        <p14:creationId xmlns:p14="http://schemas.microsoft.com/office/powerpoint/2010/main" val="1702797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AB2572-C0FB-40CB-8B7A-F0D5F38ADFA6}"/>
              </a:ext>
            </a:extLst>
          </p:cNvPr>
          <p:cNvSpPr>
            <a:spLocks noGrp="1"/>
          </p:cNvSpPr>
          <p:nvPr>
            <p:ph idx="1"/>
          </p:nvPr>
        </p:nvSpPr>
        <p:spPr>
          <a:xfrm>
            <a:off x="609600" y="304800"/>
            <a:ext cx="10972800" cy="6477000"/>
          </a:xfrm>
        </p:spPr>
        <p:txBody>
          <a:bodyPr/>
          <a:lstStyle/>
          <a:p>
            <a:pPr marL="0" indent="0">
              <a:buNone/>
            </a:pPr>
            <a:r>
              <a:rPr lang="en-US" sz="2400" dirty="0">
                <a:effectLst/>
                <a:ea typeface="Times New Roman" panose="02020603050405020304" pitchFamily="18" charset="0"/>
                <a:cs typeface="Times New Roman" panose="02020603050405020304" pitchFamily="18" charset="0"/>
              </a:rPr>
              <a:t>Sally is negotiating the purchase of a condo.  The condos are under construction; the architect and developer is Ed, and this project is his first construction project. Sally and Ed sign a written contract under which Sally agrees to purchase and Ed agrees to build the condo and transfer ownership to Sally in six months. About a month later, Ed discovers that the four-story condo structure he designed and is building violates city zoning ordinances.  In a completely unexpected move, the city passed an ordinance that limits condo buildings to three stories in the particular residential area in which Ed is building. The city passed this ordinance just before Ed started building, and Ed was unaware of it. It takes Ed three months to secure a variance from the zoning regulations that allows him to construct his four-story building. There is no way he could have gotten it faster. As a result, he is two months late completing Sally’s unit.</a:t>
            </a:r>
          </a:p>
          <a:p>
            <a:pPr marL="0" indent="0">
              <a:buNone/>
            </a:pPr>
            <a:r>
              <a:rPr lang="en-US" sz="2400" b="1" dirty="0">
                <a:cs typeface="Times New Roman" panose="02020603050405020304" pitchFamily="18" charset="0"/>
              </a:rPr>
              <a:t>Who was in a better position to take steps to avoid the delay from the change in the zoning ordinance?</a:t>
            </a:r>
          </a:p>
          <a:p>
            <a:pPr marL="0" indent="0">
              <a:buNone/>
            </a:pPr>
            <a:r>
              <a:rPr lang="en-US" sz="2400" dirty="0">
                <a:cs typeface="Times New Roman" panose="02020603050405020304" pitchFamily="18" charset="0"/>
              </a:rPr>
              <a:t>(a) Ed</a:t>
            </a:r>
          </a:p>
          <a:p>
            <a:pPr marL="0" indent="0">
              <a:buNone/>
            </a:pPr>
            <a:r>
              <a:rPr lang="en-US" sz="2400" dirty="0">
                <a:cs typeface="Times New Roman" panose="02020603050405020304" pitchFamily="18" charset="0"/>
              </a:rPr>
              <a:t>(b) Sally</a:t>
            </a:r>
          </a:p>
          <a:p>
            <a:pPr marL="0" indent="0">
              <a:buNone/>
            </a:pPr>
            <a:endParaRPr lang="en-US" sz="2400" dirty="0">
              <a:cs typeface="Times New Roman" panose="02020603050405020304" pitchFamily="18" charset="0"/>
            </a:endParaRPr>
          </a:p>
          <a:p>
            <a:pPr marL="0" indent="0">
              <a:buNone/>
            </a:pPr>
            <a:endParaRPr lang="en-US" sz="3600" dirty="0"/>
          </a:p>
        </p:txBody>
      </p:sp>
    </p:spTree>
    <p:extLst>
      <p:ext uri="{BB962C8B-B14F-4D97-AF65-F5344CB8AC3E}">
        <p14:creationId xmlns:p14="http://schemas.microsoft.com/office/powerpoint/2010/main" val="3583728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24C95-36B9-49E8-9473-814DABD4011B}"/>
              </a:ext>
            </a:extLst>
          </p:cNvPr>
          <p:cNvSpPr>
            <a:spLocks noGrp="1"/>
          </p:cNvSpPr>
          <p:nvPr>
            <p:ph type="title"/>
          </p:nvPr>
        </p:nvSpPr>
        <p:spPr/>
        <p:txBody>
          <a:bodyPr/>
          <a:lstStyle/>
          <a:p>
            <a:r>
              <a:rPr lang="en-US" dirty="0"/>
              <a:t>Tony</a:t>
            </a:r>
          </a:p>
        </p:txBody>
      </p:sp>
      <p:sp>
        <p:nvSpPr>
          <p:cNvPr id="3" name="Content Placeholder 2">
            <a:extLst>
              <a:ext uri="{FF2B5EF4-FFF2-40B4-BE49-F238E27FC236}">
                <a16:creationId xmlns:a16="http://schemas.microsoft.com/office/drawing/2014/main" id="{D353BD42-AC30-4E46-86B4-9D1B987F0F29}"/>
              </a:ext>
            </a:extLst>
          </p:cNvPr>
          <p:cNvSpPr>
            <a:spLocks noGrp="1"/>
          </p:cNvSpPr>
          <p:nvPr>
            <p:ph idx="1"/>
          </p:nvPr>
        </p:nvSpPr>
        <p:spPr>
          <a:xfrm>
            <a:off x="609600" y="1143001"/>
            <a:ext cx="10972800" cy="5437186"/>
          </a:xfrm>
        </p:spPr>
        <p:txBody>
          <a:bodyPr/>
          <a:lstStyle/>
          <a:p>
            <a:pPr marL="0" marR="0">
              <a:spcBef>
                <a:spcPts val="0"/>
              </a:spcBef>
              <a:spcAft>
                <a:spcPts val="0"/>
              </a:spcAft>
            </a:pPr>
            <a:r>
              <a:rPr lang="en-US" sz="2000" dirty="0">
                <a:effectLst/>
                <a:latin typeface="Verdana" panose="020B0604030504040204" pitchFamily="34" charset="0"/>
                <a:ea typeface="Times New Roman" panose="02020603050405020304" pitchFamily="18" charset="0"/>
              </a:rPr>
              <a:t>Tony Tenor signs a contract with a movie company for the part of "Mad Dog" in the movie "Malibu Invasion of the Frat Boys", a comedy set in Malibu.  In the contract, Tony agrees to gain 50 pounds--since the part calls for him to be fat, and he also agrees to learn to speak without his strong New York accent.  Tony hires a nutritionist and a speech therapist, and succeeds in gaining weight and losing his accent.  However, the company never makes the movie since the city of Malibu denies it a permit to film in Malibu.  The day before the company applied for the permit, the Malibu City Council passed very stringent requirements for issuing such permits.  Films showing Malibu have to be "consistent with the image of Malibu as a dignified and quiet upper class community."  The Council held that "Invasion of the Frat Boys" was not consistent with this image.  The movie industry had been aware for some time that Malibu might pass such a regulation, but no one knew when those councilpersons in favor of the requirement would secure enough votes to make it pass. No one disputes that the scenery of Malibu is essential to the film, and that the film is certain to be a box office disaster unless it is filmed in Malibu. </a:t>
            </a:r>
            <a:r>
              <a:rPr lang="en-US" sz="2000" b="1" dirty="0">
                <a:effectLst/>
                <a:latin typeface="Verdana" panose="020B0604030504040204" pitchFamily="34" charset="0"/>
                <a:ea typeface="Times New Roman" panose="02020603050405020304" pitchFamily="18" charset="0"/>
                <a:cs typeface="Times New Roman" panose="02020603050405020304" pitchFamily="18" charset="0"/>
              </a:rPr>
              <a:t>Does impracticability doctrine excuse the movie company?</a:t>
            </a:r>
            <a:r>
              <a:rPr lang="en-US" sz="2000" dirty="0">
                <a:effectLst/>
                <a:latin typeface="Verdana" panose="020B0604030504040204" pitchFamily="34"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2000" dirty="0">
                <a:latin typeface="Verdana" panose="020B0604030504040204" pitchFamily="34" charset="0"/>
                <a:cs typeface="Times New Roman" panose="02020603050405020304" pitchFamily="18" charset="0"/>
              </a:rPr>
              <a:t>(a) Yes</a:t>
            </a:r>
          </a:p>
          <a:p>
            <a:pPr marL="0" marR="0">
              <a:spcBef>
                <a:spcPts val="0"/>
              </a:spcBef>
              <a:spcAft>
                <a:spcPts val="0"/>
              </a:spcAft>
            </a:pPr>
            <a:r>
              <a:rPr lang="en-US" sz="2000" dirty="0">
                <a:latin typeface="Verdana" panose="020B0604030504040204" pitchFamily="34" charset="0"/>
                <a:cs typeface="Times New Roman" panose="02020603050405020304" pitchFamily="18" charset="0"/>
              </a:rPr>
              <a:t>(b) No</a:t>
            </a:r>
            <a:endParaRPr lang="en-US" dirty="0"/>
          </a:p>
        </p:txBody>
      </p:sp>
    </p:spTree>
    <p:extLst>
      <p:ext uri="{BB962C8B-B14F-4D97-AF65-F5344CB8AC3E}">
        <p14:creationId xmlns:p14="http://schemas.microsoft.com/office/powerpoint/2010/main" val="1240322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E1B2-BF58-4D55-A346-B19A7079C51B}"/>
              </a:ext>
            </a:extLst>
          </p:cNvPr>
          <p:cNvSpPr>
            <a:spLocks noGrp="1"/>
          </p:cNvSpPr>
          <p:nvPr>
            <p:ph type="title"/>
          </p:nvPr>
        </p:nvSpPr>
        <p:spPr/>
        <p:txBody>
          <a:bodyPr/>
          <a:lstStyle/>
          <a:p>
            <a:r>
              <a:rPr lang="en-US" dirty="0"/>
              <a:t>The Brewery</a:t>
            </a:r>
          </a:p>
        </p:txBody>
      </p:sp>
      <p:sp>
        <p:nvSpPr>
          <p:cNvPr id="3" name="Content Placeholder 2">
            <a:extLst>
              <a:ext uri="{FF2B5EF4-FFF2-40B4-BE49-F238E27FC236}">
                <a16:creationId xmlns:a16="http://schemas.microsoft.com/office/drawing/2014/main" id="{474662A9-C108-45E4-97F7-40F9D79842FF}"/>
              </a:ext>
            </a:extLst>
          </p:cNvPr>
          <p:cNvSpPr>
            <a:spLocks noGrp="1"/>
          </p:cNvSpPr>
          <p:nvPr>
            <p:ph idx="1"/>
          </p:nvPr>
        </p:nvSpPr>
        <p:spPr/>
        <p:txBody>
          <a:bodyPr/>
          <a:lstStyle/>
          <a:p>
            <a:r>
              <a:rPr lang="en-US" sz="2800" dirty="0">
                <a:effectLst/>
                <a:ea typeface="Times New Roman" panose="02020603050405020304" pitchFamily="18" charset="0"/>
              </a:rPr>
              <a:t>The architect hired to design and construct a brewery discovers, after entering the contract, that the ground at the brewery site is particularly soft and hence that much more excavation and foundation work will be required.  This greatly increases the cost of construction.  The architect claims that impracticability excuses her performance.  Can you add facts to support the architect’s claim?  Assume that the risk of loss from the soft ground is not allocated to either party by the contract or by custom.  </a:t>
            </a:r>
          </a:p>
          <a:p>
            <a:endParaRPr lang="en-US" dirty="0"/>
          </a:p>
        </p:txBody>
      </p:sp>
    </p:spTree>
    <p:extLst>
      <p:ext uri="{BB962C8B-B14F-4D97-AF65-F5344CB8AC3E}">
        <p14:creationId xmlns:p14="http://schemas.microsoft.com/office/powerpoint/2010/main" val="4188627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80553-6A5F-41A0-B8F4-562B07FA872C}"/>
              </a:ext>
            </a:extLst>
          </p:cNvPr>
          <p:cNvSpPr>
            <a:spLocks noGrp="1"/>
          </p:cNvSpPr>
          <p:nvPr>
            <p:ph type="title"/>
          </p:nvPr>
        </p:nvSpPr>
        <p:spPr/>
        <p:txBody>
          <a:bodyPr/>
          <a:lstStyle/>
          <a:p>
            <a:r>
              <a:rPr lang="en-US" dirty="0" err="1"/>
              <a:t>Sowle</a:t>
            </a:r>
            <a:r>
              <a:rPr lang="en-US" dirty="0"/>
              <a:t> and Marvell</a:t>
            </a:r>
          </a:p>
        </p:txBody>
      </p:sp>
      <p:sp>
        <p:nvSpPr>
          <p:cNvPr id="3" name="Content Placeholder 2">
            <a:extLst>
              <a:ext uri="{FF2B5EF4-FFF2-40B4-BE49-F238E27FC236}">
                <a16:creationId xmlns:a16="http://schemas.microsoft.com/office/drawing/2014/main" id="{4BCFF35F-6096-425D-9CC0-72F140CF078B}"/>
              </a:ext>
            </a:extLst>
          </p:cNvPr>
          <p:cNvSpPr>
            <a:spLocks noGrp="1"/>
          </p:cNvSpPr>
          <p:nvPr>
            <p:ph idx="1"/>
          </p:nvPr>
        </p:nvSpPr>
        <p:spPr>
          <a:xfrm>
            <a:off x="609600" y="1163637"/>
            <a:ext cx="10972800" cy="4530725"/>
          </a:xfrm>
        </p:spPr>
        <p:txBody>
          <a:bodyPr/>
          <a:lstStyle/>
          <a:p>
            <a:r>
              <a:rPr lang="en-US" sz="2000" dirty="0">
                <a:effectLst/>
                <a:latin typeface="Verdana" panose="020B0604030504040204" pitchFamily="34" charset="0"/>
                <a:ea typeface="Times New Roman" panose="02020603050405020304" pitchFamily="18" charset="0"/>
                <a:cs typeface="Times New Roman" panose="02020603050405020304" pitchFamily="18" charset="0"/>
              </a:rPr>
              <a:t>Steve </a:t>
            </a:r>
            <a:r>
              <a:rPr lang="en-US" sz="2000" dirty="0" err="1">
                <a:effectLst/>
                <a:latin typeface="Verdana" panose="020B0604030504040204" pitchFamily="34" charset="0"/>
                <a:ea typeface="Times New Roman" panose="02020603050405020304" pitchFamily="18" charset="0"/>
                <a:cs typeface="Times New Roman" panose="02020603050405020304" pitchFamily="18" charset="0"/>
              </a:rPr>
              <a:t>Sowle</a:t>
            </a:r>
            <a:r>
              <a:rPr lang="en-US" sz="2000" dirty="0">
                <a:effectLst/>
                <a:latin typeface="Verdana" panose="020B0604030504040204" pitchFamily="34" charset="0"/>
                <a:ea typeface="Times New Roman" panose="02020603050405020304" pitchFamily="18" charset="0"/>
                <a:cs typeface="Times New Roman" panose="02020603050405020304" pitchFamily="18" charset="0"/>
              </a:rPr>
              <a:t> owns and manages Vegetable </a:t>
            </a:r>
            <a:r>
              <a:rPr lang="en-US" sz="2000" dirty="0" err="1">
                <a:effectLst/>
                <a:latin typeface="Verdana" panose="020B0604030504040204" pitchFamily="34" charset="0"/>
                <a:ea typeface="Times New Roman" panose="02020603050405020304" pitchFamily="18" charset="0"/>
                <a:cs typeface="Times New Roman" panose="02020603050405020304" pitchFamily="18" charset="0"/>
              </a:rPr>
              <a:t>Sowle</a:t>
            </a:r>
            <a:r>
              <a:rPr lang="en-US" sz="2000" dirty="0">
                <a:effectLst/>
                <a:latin typeface="Verdana" panose="020B0604030504040204" pitchFamily="34" charset="0"/>
                <a:ea typeface="Times New Roman" panose="02020603050405020304" pitchFamily="18" charset="0"/>
                <a:cs typeface="Times New Roman" panose="02020603050405020304" pitchFamily="18" charset="0"/>
              </a:rPr>
              <a:t>, a restaurant. He is negotiating with the poet and master chef Andrew Marvell to be the celebrity chef for a special event </a:t>
            </a:r>
            <a:r>
              <a:rPr lang="en-US" sz="2000" dirty="0" err="1">
                <a:effectLst/>
                <a:latin typeface="Verdana" panose="020B0604030504040204" pitchFamily="34" charset="0"/>
                <a:ea typeface="Times New Roman" panose="02020603050405020304" pitchFamily="18" charset="0"/>
                <a:cs typeface="Times New Roman" panose="02020603050405020304" pitchFamily="18" charset="0"/>
              </a:rPr>
              <a:t>Sowle</a:t>
            </a:r>
            <a:r>
              <a:rPr lang="en-US" sz="2000" dirty="0">
                <a:effectLst/>
                <a:latin typeface="Verdana" panose="020B0604030504040204" pitchFamily="34" charset="0"/>
                <a:ea typeface="Times New Roman" panose="02020603050405020304" pitchFamily="18" charset="0"/>
                <a:cs typeface="Times New Roman" panose="02020603050405020304" pitchFamily="18" charset="0"/>
              </a:rPr>
              <a:t> is planning called </a:t>
            </a:r>
            <a:r>
              <a:rPr lang="en-US" sz="2000" i="1" dirty="0">
                <a:effectLst/>
                <a:latin typeface="Verdana" panose="020B0604030504040204" pitchFamily="34" charset="0"/>
                <a:ea typeface="Times New Roman" panose="02020603050405020304" pitchFamily="18" charset="0"/>
                <a:cs typeface="Times New Roman" panose="02020603050405020304" pitchFamily="18" charset="0"/>
              </a:rPr>
              <a:t>World Enough and Time: Vegetables with Soul</a:t>
            </a:r>
            <a:r>
              <a:rPr lang="en-US" sz="2000" dirty="0">
                <a:effectLst/>
                <a:latin typeface="Verdana" panose="020B0604030504040204" pitchFamily="34" charset="0"/>
                <a:ea typeface="Times New Roman" panose="02020603050405020304" pitchFamily="18" charset="0"/>
                <a:cs typeface="Times New Roman" panose="02020603050405020304" pitchFamily="18" charset="0"/>
              </a:rPr>
              <a:t>. “It’s going to be big,” </a:t>
            </a:r>
            <a:r>
              <a:rPr lang="en-US" sz="2000" dirty="0" err="1">
                <a:effectLst/>
                <a:latin typeface="Verdana" panose="020B0604030504040204" pitchFamily="34" charset="0"/>
                <a:ea typeface="Times New Roman" panose="02020603050405020304" pitchFamily="18" charset="0"/>
                <a:cs typeface="Times New Roman" panose="02020603050405020304" pitchFamily="18" charset="0"/>
              </a:rPr>
              <a:t>Sowle</a:t>
            </a:r>
            <a:r>
              <a:rPr lang="en-US" sz="2000" dirty="0">
                <a:effectLst/>
                <a:latin typeface="Verdana" panose="020B0604030504040204" pitchFamily="34" charset="0"/>
                <a:ea typeface="Times New Roman" panose="02020603050405020304" pitchFamily="18" charset="0"/>
                <a:cs typeface="Times New Roman" panose="02020603050405020304" pitchFamily="18" charset="0"/>
              </a:rPr>
              <a:t> says, “Vaster than empires!” </a:t>
            </a:r>
            <a:r>
              <a:rPr lang="en-US" sz="2000" dirty="0" err="1">
                <a:effectLst/>
                <a:latin typeface="Verdana" panose="020B0604030504040204" pitchFamily="34" charset="0"/>
                <a:ea typeface="Times New Roman" panose="02020603050405020304" pitchFamily="18" charset="0"/>
                <a:cs typeface="Times New Roman" panose="02020603050405020304" pitchFamily="18" charset="0"/>
              </a:rPr>
              <a:t>Sowle</a:t>
            </a:r>
            <a:r>
              <a:rPr lang="en-US" sz="2000" dirty="0">
                <a:effectLst/>
                <a:latin typeface="Verdana" panose="020B0604030504040204" pitchFamily="34" charset="0"/>
                <a:ea typeface="Times New Roman" panose="02020603050405020304" pitchFamily="18" charset="0"/>
                <a:cs typeface="Times New Roman" panose="02020603050405020304" pitchFamily="18" charset="0"/>
              </a:rPr>
              <a:t> knows that Marvell runs a Brussel sprout farm, and that he can supply top quality sprouts. They enter into a contract for Marvell to supply his “top quality” sprouts for the event. </a:t>
            </a:r>
          </a:p>
          <a:p>
            <a:r>
              <a:rPr lang="en-US" sz="2000" dirty="0">
                <a:effectLst/>
                <a:latin typeface="Verdana" panose="020B0604030504040204" pitchFamily="34" charset="0"/>
                <a:ea typeface="Times New Roman" panose="02020603050405020304" pitchFamily="18" charset="0"/>
                <a:cs typeface="Times New Roman" panose="02020603050405020304" pitchFamily="18" charset="0"/>
              </a:rPr>
              <a:t>Marvell grows Brussel sprouts on his farm in Monterey County, California. Unfortunately, before Marvell can harvest the sprouts to send them to </a:t>
            </a:r>
            <a:r>
              <a:rPr lang="en-US" sz="2000" dirty="0" err="1">
                <a:effectLst/>
                <a:latin typeface="Verdana" panose="020B0604030504040204" pitchFamily="34" charset="0"/>
                <a:ea typeface="Times New Roman" panose="02020603050405020304" pitchFamily="18" charset="0"/>
                <a:cs typeface="Times New Roman" panose="02020603050405020304" pitchFamily="18" charset="0"/>
              </a:rPr>
              <a:t>Sowle</a:t>
            </a:r>
            <a:r>
              <a:rPr lang="en-US" sz="2000" dirty="0">
                <a:effectLst/>
                <a:latin typeface="Verdana" panose="020B0604030504040204" pitchFamily="34" charset="0"/>
                <a:ea typeface="Times New Roman" panose="02020603050405020304" pitchFamily="18" charset="0"/>
                <a:cs typeface="Times New Roman" panose="02020603050405020304" pitchFamily="18" charset="0"/>
              </a:rPr>
              <a:t> a small private plane, suffering from engine trouble and very far off course </a:t>
            </a:r>
            <a:r>
              <a:rPr lang="en-US" sz="2000" b="1" dirty="0">
                <a:effectLst/>
                <a:latin typeface="Verdana" panose="020B0604030504040204" pitchFamily="34" charset="0"/>
                <a:ea typeface="Times New Roman" panose="02020603050405020304" pitchFamily="18" charset="0"/>
                <a:cs typeface="Times New Roman" panose="02020603050405020304" pitchFamily="18" charset="0"/>
              </a:rPr>
              <a:t>(planes do not normally fly over his fields)</a:t>
            </a:r>
            <a:r>
              <a:rPr lang="en-US" sz="2000" dirty="0">
                <a:effectLst/>
                <a:latin typeface="Verdana" panose="020B0604030504040204" pitchFamily="34" charset="0"/>
                <a:ea typeface="Times New Roman" panose="02020603050405020304" pitchFamily="18" charset="0"/>
                <a:cs typeface="Times New Roman" panose="02020603050405020304" pitchFamily="18" charset="0"/>
              </a:rPr>
              <a:t> crashes into his fields and destroys his top </a:t>
            </a:r>
            <a:r>
              <a:rPr lang="en-US" sz="2000" dirty="0">
                <a:latin typeface="Verdana" panose="020B0604030504040204" pitchFamily="34" charset="0"/>
                <a:ea typeface="Times New Roman" panose="02020603050405020304" pitchFamily="18" charset="0"/>
                <a:cs typeface="Times New Roman" panose="02020603050405020304" pitchFamily="18" charset="0"/>
              </a:rPr>
              <a:t>quality </a:t>
            </a:r>
            <a:r>
              <a:rPr lang="en-US" sz="2000" dirty="0">
                <a:effectLst/>
                <a:latin typeface="Verdana" panose="020B0604030504040204" pitchFamily="34" charset="0"/>
                <a:ea typeface="Times New Roman" panose="02020603050405020304" pitchFamily="18" charset="0"/>
                <a:cs typeface="Times New Roman" panose="02020603050405020304" pitchFamily="18" charset="0"/>
              </a:rPr>
              <a:t>sprouts. There is no other source of sprouts as good as Marvell’s </a:t>
            </a:r>
            <a:r>
              <a:rPr lang="en-US" sz="2000" dirty="0">
                <a:latin typeface="Verdana" panose="020B0604030504040204" pitchFamily="34" charset="0"/>
                <a:ea typeface="Times New Roman" panose="02020603050405020304" pitchFamily="18" charset="0"/>
                <a:cs typeface="Times New Roman" panose="02020603050405020304" pitchFamily="18" charset="0"/>
              </a:rPr>
              <a:t>top quality </a:t>
            </a:r>
            <a:r>
              <a:rPr lang="en-US" sz="2000" dirty="0">
                <a:effectLst/>
                <a:latin typeface="Verdana" panose="020B0604030504040204" pitchFamily="34" charset="0"/>
                <a:ea typeface="Times New Roman" panose="02020603050405020304" pitchFamily="18" charset="0"/>
                <a:cs typeface="Times New Roman" panose="02020603050405020304" pitchFamily="18" charset="0"/>
              </a:rPr>
              <a:t>sprouts.</a:t>
            </a:r>
          </a:p>
          <a:p>
            <a:r>
              <a:rPr lang="en-US" sz="2000" dirty="0">
                <a:latin typeface="Verdana" panose="020B0604030504040204" pitchFamily="34" charset="0"/>
                <a:cs typeface="Times New Roman" panose="02020603050405020304" pitchFamily="18" charset="0"/>
              </a:rPr>
              <a:t>Does the destruction of the sprouts excuse Marvell from delivering them to </a:t>
            </a:r>
            <a:r>
              <a:rPr lang="en-US" sz="2000" dirty="0" err="1">
                <a:latin typeface="Verdana" panose="020B0604030504040204" pitchFamily="34" charset="0"/>
                <a:cs typeface="Times New Roman" panose="02020603050405020304" pitchFamily="18" charset="0"/>
              </a:rPr>
              <a:t>Sowle</a:t>
            </a:r>
            <a:r>
              <a:rPr lang="en-US" sz="2000" dirty="0">
                <a:latin typeface="Verdana" panose="020B0604030504040204" pitchFamily="34" charset="0"/>
                <a:cs typeface="Times New Roman" panose="02020603050405020304" pitchFamily="18" charset="0"/>
              </a:rPr>
              <a:t> under impracticability doctrine?</a:t>
            </a:r>
          </a:p>
          <a:p>
            <a:r>
              <a:rPr lang="en-US" sz="2000" dirty="0">
                <a:latin typeface="Verdana" panose="020B0604030504040204" pitchFamily="34" charset="0"/>
                <a:cs typeface="Times New Roman" panose="02020603050405020304" pitchFamily="18" charset="0"/>
              </a:rPr>
              <a:t>(a) Yes</a:t>
            </a:r>
          </a:p>
          <a:p>
            <a:r>
              <a:rPr lang="en-US" sz="2000" dirty="0">
                <a:latin typeface="Verdana" panose="020B0604030504040204" pitchFamily="34" charset="0"/>
                <a:cs typeface="Times New Roman" panose="02020603050405020304" pitchFamily="18" charset="0"/>
              </a:rPr>
              <a:t>(b) No</a:t>
            </a:r>
            <a:endParaRPr lang="en-US" dirty="0"/>
          </a:p>
        </p:txBody>
      </p:sp>
    </p:spTree>
    <p:extLst>
      <p:ext uri="{BB962C8B-B14F-4D97-AF65-F5344CB8AC3E}">
        <p14:creationId xmlns:p14="http://schemas.microsoft.com/office/powerpoint/2010/main" val="3451592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2161-F589-4823-B15D-E739F994D082}"/>
              </a:ext>
            </a:extLst>
          </p:cNvPr>
          <p:cNvSpPr>
            <a:spLocks noGrp="1"/>
          </p:cNvSpPr>
          <p:nvPr>
            <p:ph type="title"/>
          </p:nvPr>
        </p:nvSpPr>
        <p:spPr/>
        <p:txBody>
          <a:bodyPr/>
          <a:lstStyle/>
          <a:p>
            <a:r>
              <a:rPr lang="en-US" dirty="0"/>
              <a:t>Frustration Doctrine</a:t>
            </a:r>
          </a:p>
        </p:txBody>
      </p:sp>
      <p:sp>
        <p:nvSpPr>
          <p:cNvPr id="3" name="Content Placeholder 2">
            <a:extLst>
              <a:ext uri="{FF2B5EF4-FFF2-40B4-BE49-F238E27FC236}">
                <a16:creationId xmlns:a16="http://schemas.microsoft.com/office/drawing/2014/main" id="{F9C4F919-BD27-46C0-AC8E-69E9F661AC83}"/>
              </a:ext>
            </a:extLst>
          </p:cNvPr>
          <p:cNvSpPr>
            <a:spLocks noGrp="1"/>
          </p:cNvSpPr>
          <p:nvPr>
            <p:ph idx="1"/>
          </p:nvPr>
        </p:nvSpPr>
        <p:spPr/>
        <p:txBody>
          <a:bodyPr/>
          <a:lstStyle/>
          <a:p>
            <a:r>
              <a:rPr lang="en-US" dirty="0"/>
              <a:t>A party seeking excuse on the basis of frustration must show:  </a:t>
            </a:r>
          </a:p>
          <a:p>
            <a:r>
              <a:rPr lang="en-US" dirty="0"/>
              <a:t>(1) that an event, unforeseen at the time of contracting made performance lose its essential point, and </a:t>
            </a:r>
          </a:p>
          <a:p>
            <a:r>
              <a:rPr lang="en-US" dirty="0"/>
              <a:t>(2) that the party ought not to bear the loss caused by the event.</a:t>
            </a:r>
          </a:p>
          <a:p>
            <a:endParaRPr lang="en-US" dirty="0"/>
          </a:p>
        </p:txBody>
      </p:sp>
    </p:spTree>
    <p:extLst>
      <p:ext uri="{BB962C8B-B14F-4D97-AF65-F5344CB8AC3E}">
        <p14:creationId xmlns:p14="http://schemas.microsoft.com/office/powerpoint/2010/main" val="1776775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9539F6-9A8F-4345-97AE-CE766785D870}"/>
              </a:ext>
            </a:extLst>
          </p:cNvPr>
          <p:cNvSpPr/>
          <p:nvPr/>
        </p:nvSpPr>
        <p:spPr>
          <a:xfrm>
            <a:off x="609600" y="457200"/>
            <a:ext cx="11049000" cy="3955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50" name="Text Box 4">
            <a:extLst>
              <a:ext uri="{FF2B5EF4-FFF2-40B4-BE49-F238E27FC236}">
                <a16:creationId xmlns:a16="http://schemas.microsoft.com/office/drawing/2014/main" id="{FEE5D777-76A7-4888-ADAA-56EB356D5E56}"/>
              </a:ext>
            </a:extLst>
          </p:cNvPr>
          <p:cNvSpPr txBox="1">
            <a:spLocks noChangeArrowheads="1"/>
          </p:cNvSpPr>
          <p:nvPr/>
        </p:nvSpPr>
        <p:spPr bwMode="auto">
          <a:xfrm>
            <a:off x="4572000" y="149225"/>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b="1"/>
              <a:t>Excuse of performance</a:t>
            </a:r>
          </a:p>
        </p:txBody>
      </p:sp>
      <p:sp>
        <p:nvSpPr>
          <p:cNvPr id="2051" name="Line 6">
            <a:extLst>
              <a:ext uri="{FF2B5EF4-FFF2-40B4-BE49-F238E27FC236}">
                <a16:creationId xmlns:a16="http://schemas.microsoft.com/office/drawing/2014/main" id="{3B72D61F-15D9-483B-B2F4-E49E33407406}"/>
              </a:ext>
            </a:extLst>
          </p:cNvPr>
          <p:cNvSpPr>
            <a:spLocks noChangeShapeType="1"/>
          </p:cNvSpPr>
          <p:nvPr/>
        </p:nvSpPr>
        <p:spPr bwMode="auto">
          <a:xfrm flipH="1">
            <a:off x="2476500" y="762000"/>
            <a:ext cx="2400300" cy="4762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 name="Text Box 10">
            <a:extLst>
              <a:ext uri="{FF2B5EF4-FFF2-40B4-BE49-F238E27FC236}">
                <a16:creationId xmlns:a16="http://schemas.microsoft.com/office/drawing/2014/main" id="{33B4DC49-6DA0-4730-8DBA-CFFE23F56099}"/>
              </a:ext>
            </a:extLst>
          </p:cNvPr>
          <p:cNvSpPr txBox="1">
            <a:spLocks noChangeArrowheads="1"/>
          </p:cNvSpPr>
          <p:nvPr/>
        </p:nvSpPr>
        <p:spPr bwMode="auto">
          <a:xfrm>
            <a:off x="1752600" y="1341438"/>
            <a:ext cx="14478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t>Material breach</a:t>
            </a:r>
          </a:p>
        </p:txBody>
      </p:sp>
      <p:sp>
        <p:nvSpPr>
          <p:cNvPr id="2053" name="Text Box 11">
            <a:extLst>
              <a:ext uri="{FF2B5EF4-FFF2-40B4-BE49-F238E27FC236}">
                <a16:creationId xmlns:a16="http://schemas.microsoft.com/office/drawing/2014/main" id="{685124FE-31F9-40DF-A9B3-1049FB78DDFB}"/>
              </a:ext>
            </a:extLst>
          </p:cNvPr>
          <p:cNvSpPr txBox="1">
            <a:spLocks noChangeArrowheads="1"/>
          </p:cNvSpPr>
          <p:nvPr/>
        </p:nvSpPr>
        <p:spPr bwMode="auto">
          <a:xfrm>
            <a:off x="8153400" y="12192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t>Events</a:t>
            </a:r>
          </a:p>
        </p:txBody>
      </p:sp>
      <p:sp>
        <p:nvSpPr>
          <p:cNvPr id="2054" name="Line 12">
            <a:extLst>
              <a:ext uri="{FF2B5EF4-FFF2-40B4-BE49-F238E27FC236}">
                <a16:creationId xmlns:a16="http://schemas.microsoft.com/office/drawing/2014/main" id="{5A6F690C-D8C4-40EE-8B23-9F4C52F6A5C1}"/>
              </a:ext>
            </a:extLst>
          </p:cNvPr>
          <p:cNvSpPr>
            <a:spLocks noChangeShapeType="1"/>
          </p:cNvSpPr>
          <p:nvPr/>
        </p:nvSpPr>
        <p:spPr bwMode="auto">
          <a:xfrm>
            <a:off x="6781800" y="838200"/>
            <a:ext cx="1143000" cy="457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5" name="Text Box 13">
            <a:extLst>
              <a:ext uri="{FF2B5EF4-FFF2-40B4-BE49-F238E27FC236}">
                <a16:creationId xmlns:a16="http://schemas.microsoft.com/office/drawing/2014/main" id="{34EA5909-9FB5-496D-AA18-14F620B584E3}"/>
              </a:ext>
            </a:extLst>
          </p:cNvPr>
          <p:cNvSpPr txBox="1">
            <a:spLocks noChangeArrowheads="1"/>
          </p:cNvSpPr>
          <p:nvPr/>
        </p:nvSpPr>
        <p:spPr bwMode="auto">
          <a:xfrm>
            <a:off x="6629400" y="2667001"/>
            <a:ext cx="1828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t>Unforeseen future event </a:t>
            </a:r>
          </a:p>
        </p:txBody>
      </p:sp>
      <p:sp>
        <p:nvSpPr>
          <p:cNvPr id="2056" name="Text Box 14">
            <a:extLst>
              <a:ext uri="{FF2B5EF4-FFF2-40B4-BE49-F238E27FC236}">
                <a16:creationId xmlns:a16="http://schemas.microsoft.com/office/drawing/2014/main" id="{304C474C-DB30-4BC2-A174-25ECFF970A81}"/>
              </a:ext>
            </a:extLst>
          </p:cNvPr>
          <p:cNvSpPr txBox="1">
            <a:spLocks noChangeArrowheads="1"/>
          </p:cNvSpPr>
          <p:nvPr/>
        </p:nvSpPr>
        <p:spPr bwMode="auto">
          <a:xfrm>
            <a:off x="4724400" y="4495801"/>
            <a:ext cx="2057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t>Commercially impracticable</a:t>
            </a:r>
          </a:p>
        </p:txBody>
      </p:sp>
      <p:sp>
        <p:nvSpPr>
          <p:cNvPr id="2057" name="Text Box 15">
            <a:extLst>
              <a:ext uri="{FF2B5EF4-FFF2-40B4-BE49-F238E27FC236}">
                <a16:creationId xmlns:a16="http://schemas.microsoft.com/office/drawing/2014/main" id="{694BAAC1-385B-4F0F-B8EE-28AA82B72075}"/>
              </a:ext>
            </a:extLst>
          </p:cNvPr>
          <p:cNvSpPr txBox="1">
            <a:spLocks noChangeArrowheads="1"/>
          </p:cNvSpPr>
          <p:nvPr/>
        </p:nvSpPr>
        <p:spPr bwMode="auto">
          <a:xfrm>
            <a:off x="8610600" y="2667001"/>
            <a:ext cx="2057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t>Mistake about past event</a:t>
            </a:r>
          </a:p>
        </p:txBody>
      </p:sp>
      <p:sp>
        <p:nvSpPr>
          <p:cNvPr id="2058" name="Line 16">
            <a:extLst>
              <a:ext uri="{FF2B5EF4-FFF2-40B4-BE49-F238E27FC236}">
                <a16:creationId xmlns:a16="http://schemas.microsoft.com/office/drawing/2014/main" id="{E4316C88-BEA1-4D25-BA0C-D3E3E9F7882C}"/>
              </a:ext>
            </a:extLst>
          </p:cNvPr>
          <p:cNvSpPr>
            <a:spLocks noChangeShapeType="1"/>
          </p:cNvSpPr>
          <p:nvPr/>
        </p:nvSpPr>
        <p:spPr bwMode="auto">
          <a:xfrm flipH="1">
            <a:off x="6096000" y="762000"/>
            <a:ext cx="0" cy="685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9" name="Line 17">
            <a:extLst>
              <a:ext uri="{FF2B5EF4-FFF2-40B4-BE49-F238E27FC236}">
                <a16:creationId xmlns:a16="http://schemas.microsoft.com/office/drawing/2014/main" id="{0DEFE360-66AD-4F8F-BEE5-21E339107711}"/>
              </a:ext>
            </a:extLst>
          </p:cNvPr>
          <p:cNvSpPr>
            <a:spLocks noChangeShapeType="1"/>
          </p:cNvSpPr>
          <p:nvPr/>
        </p:nvSpPr>
        <p:spPr bwMode="auto">
          <a:xfrm>
            <a:off x="8915400" y="1828800"/>
            <a:ext cx="914400" cy="914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0" name="Text Box 18">
            <a:extLst>
              <a:ext uri="{FF2B5EF4-FFF2-40B4-BE49-F238E27FC236}">
                <a16:creationId xmlns:a16="http://schemas.microsoft.com/office/drawing/2014/main" id="{ADAB2B15-75D9-401A-ACC1-045A58A62DEC}"/>
              </a:ext>
            </a:extLst>
          </p:cNvPr>
          <p:cNvSpPr txBox="1">
            <a:spLocks noChangeArrowheads="1"/>
          </p:cNvSpPr>
          <p:nvPr/>
        </p:nvSpPr>
        <p:spPr bwMode="auto">
          <a:xfrm>
            <a:off x="7162800" y="4495801"/>
            <a:ext cx="1828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t>Performance pointless</a:t>
            </a:r>
          </a:p>
        </p:txBody>
      </p:sp>
      <p:sp>
        <p:nvSpPr>
          <p:cNvPr id="2061" name="Text Box 19">
            <a:extLst>
              <a:ext uri="{FF2B5EF4-FFF2-40B4-BE49-F238E27FC236}">
                <a16:creationId xmlns:a16="http://schemas.microsoft.com/office/drawing/2014/main" id="{29C0997D-A0DE-4C5F-B958-533C7C4F2DA4}"/>
              </a:ext>
            </a:extLst>
          </p:cNvPr>
          <p:cNvSpPr txBox="1">
            <a:spLocks noChangeArrowheads="1"/>
          </p:cNvSpPr>
          <p:nvPr/>
        </p:nvSpPr>
        <p:spPr bwMode="auto">
          <a:xfrm>
            <a:off x="9144000" y="4495801"/>
            <a:ext cx="1828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t>Basic assumption</a:t>
            </a:r>
          </a:p>
        </p:txBody>
      </p:sp>
      <p:sp>
        <p:nvSpPr>
          <p:cNvPr id="2062" name="Line 20">
            <a:extLst>
              <a:ext uri="{FF2B5EF4-FFF2-40B4-BE49-F238E27FC236}">
                <a16:creationId xmlns:a16="http://schemas.microsoft.com/office/drawing/2014/main" id="{2361FD64-3C03-4DD7-B4DE-6B2CC7ED926B}"/>
              </a:ext>
            </a:extLst>
          </p:cNvPr>
          <p:cNvSpPr>
            <a:spLocks noChangeShapeType="1"/>
          </p:cNvSpPr>
          <p:nvPr/>
        </p:nvSpPr>
        <p:spPr bwMode="auto">
          <a:xfrm flipH="1">
            <a:off x="5791200" y="3429000"/>
            <a:ext cx="1371600" cy="990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3" name="Line 21">
            <a:extLst>
              <a:ext uri="{FF2B5EF4-FFF2-40B4-BE49-F238E27FC236}">
                <a16:creationId xmlns:a16="http://schemas.microsoft.com/office/drawing/2014/main" id="{939734F9-B4F1-488B-89F9-1B98CF3E787F}"/>
              </a:ext>
            </a:extLst>
          </p:cNvPr>
          <p:cNvSpPr>
            <a:spLocks noChangeShapeType="1"/>
          </p:cNvSpPr>
          <p:nvPr/>
        </p:nvSpPr>
        <p:spPr bwMode="auto">
          <a:xfrm>
            <a:off x="7162800" y="3429000"/>
            <a:ext cx="1066800" cy="1066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4" name="Line 22">
            <a:extLst>
              <a:ext uri="{FF2B5EF4-FFF2-40B4-BE49-F238E27FC236}">
                <a16:creationId xmlns:a16="http://schemas.microsoft.com/office/drawing/2014/main" id="{13008AE0-ACAE-4DC9-A5D2-EDB10284CF5C}"/>
              </a:ext>
            </a:extLst>
          </p:cNvPr>
          <p:cNvSpPr>
            <a:spLocks noChangeShapeType="1"/>
          </p:cNvSpPr>
          <p:nvPr/>
        </p:nvSpPr>
        <p:spPr bwMode="auto">
          <a:xfrm>
            <a:off x="9220200" y="3429000"/>
            <a:ext cx="0" cy="1143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5" name="Rectangle 24">
            <a:extLst>
              <a:ext uri="{FF2B5EF4-FFF2-40B4-BE49-F238E27FC236}">
                <a16:creationId xmlns:a16="http://schemas.microsoft.com/office/drawing/2014/main" id="{1DB3F6AD-9022-400A-A573-75E6017A3542}"/>
              </a:ext>
            </a:extLst>
          </p:cNvPr>
          <p:cNvSpPr>
            <a:spLocks noChangeArrowheads="1"/>
          </p:cNvSpPr>
          <p:nvPr/>
        </p:nvSpPr>
        <p:spPr bwMode="auto">
          <a:xfrm>
            <a:off x="4495800" y="4343400"/>
            <a:ext cx="6172200" cy="13716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066" name="AutoShape 26">
            <a:extLst>
              <a:ext uri="{FF2B5EF4-FFF2-40B4-BE49-F238E27FC236}">
                <a16:creationId xmlns:a16="http://schemas.microsoft.com/office/drawing/2014/main" id="{1772C007-187C-44EC-8B4F-7D4E31F22860}"/>
              </a:ext>
            </a:extLst>
          </p:cNvPr>
          <p:cNvSpPr>
            <a:spLocks noChangeArrowheads="1"/>
          </p:cNvSpPr>
          <p:nvPr/>
        </p:nvSpPr>
        <p:spPr bwMode="auto">
          <a:xfrm rot="5400000" flipV="1">
            <a:off x="2247900" y="4838700"/>
            <a:ext cx="1143000" cy="1828800"/>
          </a:xfrm>
          <a:prstGeom prst="wedgeRectCallout">
            <a:avLst>
              <a:gd name="adj1" fmla="val -97639"/>
              <a:gd name="adj2" fmla="val 88278"/>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67" name="Text Box 27">
            <a:extLst>
              <a:ext uri="{FF2B5EF4-FFF2-40B4-BE49-F238E27FC236}">
                <a16:creationId xmlns:a16="http://schemas.microsoft.com/office/drawing/2014/main" id="{B057DA60-8181-43E5-B305-CCF4886EE632}"/>
              </a:ext>
            </a:extLst>
          </p:cNvPr>
          <p:cNvSpPr txBox="1">
            <a:spLocks noChangeArrowheads="1"/>
          </p:cNvSpPr>
          <p:nvPr/>
        </p:nvSpPr>
        <p:spPr bwMode="auto">
          <a:xfrm>
            <a:off x="1981200" y="5410201"/>
            <a:ext cx="1600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b="1"/>
              <a:t>Threshold conditions</a:t>
            </a:r>
          </a:p>
        </p:txBody>
      </p:sp>
      <p:sp>
        <p:nvSpPr>
          <p:cNvPr id="2068" name="AutoShape 28">
            <a:extLst>
              <a:ext uri="{FF2B5EF4-FFF2-40B4-BE49-F238E27FC236}">
                <a16:creationId xmlns:a16="http://schemas.microsoft.com/office/drawing/2014/main" id="{BE6A2B1E-22E8-4306-BBDB-1DBB6D84F398}"/>
              </a:ext>
            </a:extLst>
          </p:cNvPr>
          <p:cNvSpPr>
            <a:spLocks noChangeArrowheads="1"/>
          </p:cNvSpPr>
          <p:nvPr/>
        </p:nvSpPr>
        <p:spPr bwMode="auto">
          <a:xfrm>
            <a:off x="4648200" y="5791200"/>
            <a:ext cx="6019800" cy="609600"/>
          </a:xfrm>
          <a:prstGeom prst="downArrowCallout">
            <a:avLst>
              <a:gd name="adj1" fmla="val 33374"/>
              <a:gd name="adj2" fmla="val 246875"/>
              <a:gd name="adj3" fmla="val 52602"/>
              <a:gd name="adj4" fmla="val 26824"/>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069" name="Text Box 31">
            <a:extLst>
              <a:ext uri="{FF2B5EF4-FFF2-40B4-BE49-F238E27FC236}">
                <a16:creationId xmlns:a16="http://schemas.microsoft.com/office/drawing/2014/main" id="{C1958ED6-71E2-4EDB-B4E2-C95BA04B8BD7}"/>
              </a:ext>
            </a:extLst>
          </p:cNvPr>
          <p:cNvSpPr txBox="1">
            <a:spLocks noChangeArrowheads="1"/>
          </p:cNvSpPr>
          <p:nvPr/>
        </p:nvSpPr>
        <p:spPr bwMode="auto">
          <a:xfrm>
            <a:off x="5791200" y="64008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b="1"/>
              <a:t>Who ought to bear the loss?</a:t>
            </a:r>
          </a:p>
        </p:txBody>
      </p:sp>
      <p:sp>
        <p:nvSpPr>
          <p:cNvPr id="2070" name="Line 32">
            <a:extLst>
              <a:ext uri="{FF2B5EF4-FFF2-40B4-BE49-F238E27FC236}">
                <a16:creationId xmlns:a16="http://schemas.microsoft.com/office/drawing/2014/main" id="{247D06EC-4F3E-4164-A6DA-0869526F2251}"/>
              </a:ext>
            </a:extLst>
          </p:cNvPr>
          <p:cNvSpPr>
            <a:spLocks noChangeShapeType="1"/>
          </p:cNvSpPr>
          <p:nvPr/>
        </p:nvSpPr>
        <p:spPr bwMode="auto">
          <a:xfrm flipH="1">
            <a:off x="7543800" y="1752600"/>
            <a:ext cx="1066800" cy="914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1" name="Text Box 33">
            <a:extLst>
              <a:ext uri="{FF2B5EF4-FFF2-40B4-BE49-F238E27FC236}">
                <a16:creationId xmlns:a16="http://schemas.microsoft.com/office/drawing/2014/main" id="{D40E6E49-D98B-4D9B-A32F-0A5821A354D3}"/>
              </a:ext>
            </a:extLst>
          </p:cNvPr>
          <p:cNvSpPr txBox="1">
            <a:spLocks noChangeArrowheads="1"/>
          </p:cNvSpPr>
          <p:nvPr/>
        </p:nvSpPr>
        <p:spPr bwMode="auto">
          <a:xfrm>
            <a:off x="4876800" y="131445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t>Failure of condition</a:t>
            </a:r>
          </a:p>
        </p:txBody>
      </p:sp>
      <p:sp>
        <p:nvSpPr>
          <p:cNvPr id="2072" name="Text Box 10">
            <a:extLst>
              <a:ext uri="{FF2B5EF4-FFF2-40B4-BE49-F238E27FC236}">
                <a16:creationId xmlns:a16="http://schemas.microsoft.com/office/drawing/2014/main" id="{BF8EB871-9DD8-46B6-9813-F4CD5F4A69DA}"/>
              </a:ext>
            </a:extLst>
          </p:cNvPr>
          <p:cNvSpPr txBox="1">
            <a:spLocks noChangeArrowheads="1"/>
          </p:cNvSpPr>
          <p:nvPr/>
        </p:nvSpPr>
        <p:spPr bwMode="auto">
          <a:xfrm>
            <a:off x="3070225" y="1393826"/>
            <a:ext cx="1828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t>Uncertainty</a:t>
            </a:r>
          </a:p>
        </p:txBody>
      </p:sp>
      <p:sp>
        <p:nvSpPr>
          <p:cNvPr id="2073" name="Line 16">
            <a:extLst>
              <a:ext uri="{FF2B5EF4-FFF2-40B4-BE49-F238E27FC236}">
                <a16:creationId xmlns:a16="http://schemas.microsoft.com/office/drawing/2014/main" id="{60CBFFDB-3778-46BC-8D45-7819473F5844}"/>
              </a:ext>
            </a:extLst>
          </p:cNvPr>
          <p:cNvSpPr>
            <a:spLocks noChangeShapeType="1"/>
          </p:cNvSpPr>
          <p:nvPr/>
        </p:nvSpPr>
        <p:spPr bwMode="auto">
          <a:xfrm flipH="1">
            <a:off x="4343400" y="762000"/>
            <a:ext cx="1409700" cy="685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C9DF3-1A3A-4CE7-BADD-E95315344B0B}"/>
              </a:ext>
            </a:extLst>
          </p:cNvPr>
          <p:cNvSpPr>
            <a:spLocks noGrp="1"/>
          </p:cNvSpPr>
          <p:nvPr>
            <p:ph type="title"/>
          </p:nvPr>
        </p:nvSpPr>
        <p:spPr/>
        <p:txBody>
          <a:bodyPr/>
          <a:lstStyle/>
          <a:p>
            <a:r>
              <a:rPr lang="en-US" dirty="0"/>
              <a:t>Krell v. Henry</a:t>
            </a:r>
          </a:p>
        </p:txBody>
      </p:sp>
      <p:sp>
        <p:nvSpPr>
          <p:cNvPr id="3" name="Content Placeholder 2">
            <a:extLst>
              <a:ext uri="{FF2B5EF4-FFF2-40B4-BE49-F238E27FC236}">
                <a16:creationId xmlns:a16="http://schemas.microsoft.com/office/drawing/2014/main" id="{7DA03CAD-A75D-4B3A-8458-5EABF9C1FC2C}"/>
              </a:ext>
            </a:extLst>
          </p:cNvPr>
          <p:cNvSpPr>
            <a:spLocks noGrp="1"/>
          </p:cNvSpPr>
          <p:nvPr>
            <p:ph idx="1"/>
          </p:nvPr>
        </p:nvSpPr>
        <p:spPr>
          <a:xfrm>
            <a:off x="607953" y="1295400"/>
            <a:ext cx="8229600" cy="4530725"/>
          </a:xfrm>
        </p:spPr>
        <p:txBody>
          <a:bodyPr/>
          <a:lstStyle/>
          <a:p>
            <a:r>
              <a:rPr lang="en-US" dirty="0"/>
              <a:t>Henry wanted to watch the coronation parade of King Edward VII. </a:t>
            </a:r>
          </a:p>
          <a:p>
            <a:r>
              <a:rPr lang="en-US" dirty="0"/>
              <a:t>Krell’s flat overlooked the parade route. Henry rented the flat for June 26 (the parade day) and 27 for £75 (£9000+ in 2020).</a:t>
            </a:r>
          </a:p>
          <a:p>
            <a:r>
              <a:rPr lang="en-US" dirty="0"/>
              <a:t>After they entered the contract, the parade was canceled (Edward had appendicitis). </a:t>
            </a:r>
          </a:p>
          <a:p>
            <a:endParaRPr lang="en-US" dirty="0"/>
          </a:p>
        </p:txBody>
      </p:sp>
      <p:pic>
        <p:nvPicPr>
          <p:cNvPr id="5" name="Picture 4">
            <a:extLst>
              <a:ext uri="{FF2B5EF4-FFF2-40B4-BE49-F238E27FC236}">
                <a16:creationId xmlns:a16="http://schemas.microsoft.com/office/drawing/2014/main" id="{BE566714-07EE-439A-9722-98761D81AD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0200" y="1143000"/>
            <a:ext cx="2744847" cy="4267200"/>
          </a:xfrm>
          <a:prstGeom prst="rect">
            <a:avLst/>
          </a:prstGeom>
        </p:spPr>
      </p:pic>
    </p:spTree>
    <p:extLst>
      <p:ext uri="{BB962C8B-B14F-4D97-AF65-F5344CB8AC3E}">
        <p14:creationId xmlns:p14="http://schemas.microsoft.com/office/powerpoint/2010/main" val="3000442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C295B-B94C-4769-81A6-D2A342303FE9}"/>
              </a:ext>
            </a:extLst>
          </p:cNvPr>
          <p:cNvSpPr>
            <a:spLocks noGrp="1"/>
          </p:cNvSpPr>
          <p:nvPr>
            <p:ph type="title"/>
          </p:nvPr>
        </p:nvSpPr>
        <p:spPr/>
        <p:txBody>
          <a:bodyPr/>
          <a:lstStyle/>
          <a:p>
            <a:r>
              <a:rPr lang="en-US" dirty="0"/>
              <a:t>Commercially Impracticable? </a:t>
            </a:r>
          </a:p>
        </p:txBody>
      </p:sp>
      <p:sp>
        <p:nvSpPr>
          <p:cNvPr id="3" name="Content Placeholder 2">
            <a:extLst>
              <a:ext uri="{FF2B5EF4-FFF2-40B4-BE49-F238E27FC236}">
                <a16:creationId xmlns:a16="http://schemas.microsoft.com/office/drawing/2014/main" id="{E1DED1F5-9736-48CB-9180-2307EBE2AD3C}"/>
              </a:ext>
            </a:extLst>
          </p:cNvPr>
          <p:cNvSpPr>
            <a:spLocks noGrp="1"/>
          </p:cNvSpPr>
          <p:nvPr>
            <p:ph idx="1"/>
          </p:nvPr>
        </p:nvSpPr>
        <p:spPr/>
        <p:txBody>
          <a:bodyPr/>
          <a:lstStyle/>
          <a:p>
            <a:r>
              <a:rPr lang="en-US" dirty="0"/>
              <a:t>Assume the cancelation was unforeseen at the time of contracting. </a:t>
            </a:r>
          </a:p>
          <a:p>
            <a:r>
              <a:rPr lang="en-US" dirty="0"/>
              <a:t>The contract is to rent a flat on a certain day—not a contract to rent a flat </a:t>
            </a:r>
            <a:r>
              <a:rPr lang="en-US" i="1" dirty="0"/>
              <a:t>to watch the parade</a:t>
            </a:r>
            <a:r>
              <a:rPr lang="en-US" dirty="0"/>
              <a:t>. </a:t>
            </a:r>
          </a:p>
          <a:p>
            <a:r>
              <a:rPr lang="en-US" dirty="0"/>
              <a:t>Did the cancellation make performance commercially impracticable? </a:t>
            </a:r>
          </a:p>
          <a:p>
            <a:r>
              <a:rPr lang="en-US" dirty="0"/>
              <a:t>(a) Yes</a:t>
            </a:r>
          </a:p>
          <a:p>
            <a:r>
              <a:rPr lang="en-US" dirty="0"/>
              <a:t>(b) No</a:t>
            </a:r>
          </a:p>
        </p:txBody>
      </p:sp>
    </p:spTree>
    <p:extLst>
      <p:ext uri="{BB962C8B-B14F-4D97-AF65-F5344CB8AC3E}">
        <p14:creationId xmlns:p14="http://schemas.microsoft.com/office/powerpoint/2010/main" val="2399963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F234D-7811-416C-ADE2-98FB876E5395}"/>
              </a:ext>
            </a:extLst>
          </p:cNvPr>
          <p:cNvSpPr>
            <a:spLocks noGrp="1"/>
          </p:cNvSpPr>
          <p:nvPr>
            <p:ph type="title"/>
          </p:nvPr>
        </p:nvSpPr>
        <p:spPr/>
        <p:txBody>
          <a:bodyPr/>
          <a:lstStyle/>
          <a:p>
            <a:r>
              <a:rPr lang="en-US" dirty="0"/>
              <a:t>Who Ought To Bear The Loss?</a:t>
            </a:r>
          </a:p>
        </p:txBody>
      </p:sp>
      <p:sp>
        <p:nvSpPr>
          <p:cNvPr id="3" name="Content Placeholder 2">
            <a:extLst>
              <a:ext uri="{FF2B5EF4-FFF2-40B4-BE49-F238E27FC236}">
                <a16:creationId xmlns:a16="http://schemas.microsoft.com/office/drawing/2014/main" id="{7B475CD3-1301-45EA-AF15-14DD72C84962}"/>
              </a:ext>
            </a:extLst>
          </p:cNvPr>
          <p:cNvSpPr>
            <a:spLocks noGrp="1"/>
          </p:cNvSpPr>
          <p:nvPr>
            <p:ph idx="1"/>
          </p:nvPr>
        </p:nvSpPr>
        <p:spPr/>
        <p:txBody>
          <a:bodyPr/>
          <a:lstStyle/>
          <a:p>
            <a:r>
              <a:rPr lang="en-US" dirty="0"/>
              <a:t>Assume performance loses its essential point. </a:t>
            </a:r>
          </a:p>
          <a:p>
            <a:r>
              <a:rPr lang="en-US" dirty="0"/>
              <a:t>The information and control approach does not help much here. </a:t>
            </a:r>
          </a:p>
          <a:p>
            <a:r>
              <a:rPr lang="en-US" dirty="0"/>
              <a:t>The parties has the same information about the parade (the announcement of the date), and neither party was in a position to prevent or cure King Edward’s appendicitis. </a:t>
            </a:r>
          </a:p>
          <a:p>
            <a:endParaRPr lang="en-US" dirty="0"/>
          </a:p>
        </p:txBody>
      </p:sp>
    </p:spTree>
    <p:extLst>
      <p:ext uri="{BB962C8B-B14F-4D97-AF65-F5344CB8AC3E}">
        <p14:creationId xmlns:p14="http://schemas.microsoft.com/office/powerpoint/2010/main" val="3248540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4AE57-D311-47C5-AE71-A3CC030065FB}"/>
              </a:ext>
            </a:extLst>
          </p:cNvPr>
          <p:cNvSpPr>
            <a:spLocks noGrp="1"/>
          </p:cNvSpPr>
          <p:nvPr>
            <p:ph type="title"/>
          </p:nvPr>
        </p:nvSpPr>
        <p:spPr/>
        <p:txBody>
          <a:bodyPr/>
          <a:lstStyle/>
          <a:p>
            <a:r>
              <a:rPr lang="en-US" dirty="0"/>
              <a:t>Another Approach</a:t>
            </a:r>
          </a:p>
        </p:txBody>
      </p:sp>
      <p:sp>
        <p:nvSpPr>
          <p:cNvPr id="12" name="Text Placeholder 11">
            <a:extLst>
              <a:ext uri="{FF2B5EF4-FFF2-40B4-BE49-F238E27FC236}">
                <a16:creationId xmlns:a16="http://schemas.microsoft.com/office/drawing/2014/main" id="{31527616-635B-4D0B-8E26-6A5592FFD5CE}"/>
              </a:ext>
            </a:extLst>
          </p:cNvPr>
          <p:cNvSpPr>
            <a:spLocks noGrp="1"/>
          </p:cNvSpPr>
          <p:nvPr>
            <p:ph type="body" idx="1"/>
          </p:nvPr>
        </p:nvSpPr>
        <p:spPr/>
        <p:txBody>
          <a:bodyPr/>
          <a:lstStyle/>
          <a:p>
            <a:r>
              <a:rPr lang="en-US" dirty="0"/>
              <a:t>Enforce </a:t>
            </a:r>
          </a:p>
        </p:txBody>
      </p:sp>
      <p:sp>
        <p:nvSpPr>
          <p:cNvPr id="13" name="Content Placeholder 12">
            <a:extLst>
              <a:ext uri="{FF2B5EF4-FFF2-40B4-BE49-F238E27FC236}">
                <a16:creationId xmlns:a16="http://schemas.microsoft.com/office/drawing/2014/main" id="{CFE01B0B-772D-403D-ADD7-CFDC30168E4F}"/>
              </a:ext>
            </a:extLst>
          </p:cNvPr>
          <p:cNvSpPr>
            <a:spLocks noGrp="1"/>
          </p:cNvSpPr>
          <p:nvPr>
            <p:ph sz="half" idx="2"/>
          </p:nvPr>
        </p:nvSpPr>
        <p:spPr>
          <a:xfrm>
            <a:off x="609600" y="2174875"/>
            <a:ext cx="5386917" cy="2397125"/>
          </a:xfrm>
        </p:spPr>
        <p:txBody>
          <a:bodyPr/>
          <a:lstStyle/>
          <a:p>
            <a:r>
              <a:rPr lang="en-US" dirty="0"/>
              <a:t>Krell gets rent twice</a:t>
            </a:r>
          </a:p>
          <a:p>
            <a:pPr lvl="1"/>
            <a:r>
              <a:rPr lang="en-US" dirty="0"/>
              <a:t>Rents it again when parade rescheduled</a:t>
            </a:r>
          </a:p>
          <a:p>
            <a:r>
              <a:rPr lang="en-US" dirty="0"/>
              <a:t>Henry pays for nothing </a:t>
            </a:r>
          </a:p>
        </p:txBody>
      </p:sp>
      <p:sp>
        <p:nvSpPr>
          <p:cNvPr id="14" name="Text Placeholder 13">
            <a:extLst>
              <a:ext uri="{FF2B5EF4-FFF2-40B4-BE49-F238E27FC236}">
                <a16:creationId xmlns:a16="http://schemas.microsoft.com/office/drawing/2014/main" id="{FDAABA84-7A4E-4AF3-96A3-6F09007FFAB0}"/>
              </a:ext>
            </a:extLst>
          </p:cNvPr>
          <p:cNvSpPr>
            <a:spLocks noGrp="1"/>
          </p:cNvSpPr>
          <p:nvPr>
            <p:ph type="body" sz="quarter" idx="3"/>
          </p:nvPr>
        </p:nvSpPr>
        <p:spPr/>
        <p:txBody>
          <a:bodyPr/>
          <a:lstStyle/>
          <a:p>
            <a:r>
              <a:rPr lang="en-US" dirty="0"/>
              <a:t>Not enforce</a:t>
            </a:r>
          </a:p>
        </p:txBody>
      </p:sp>
      <p:sp>
        <p:nvSpPr>
          <p:cNvPr id="15" name="Content Placeholder 14">
            <a:extLst>
              <a:ext uri="{FF2B5EF4-FFF2-40B4-BE49-F238E27FC236}">
                <a16:creationId xmlns:a16="http://schemas.microsoft.com/office/drawing/2014/main" id="{AE41D7C9-0CAD-45EC-842D-E7DE330EE5B6}"/>
              </a:ext>
            </a:extLst>
          </p:cNvPr>
          <p:cNvSpPr>
            <a:spLocks noGrp="1"/>
          </p:cNvSpPr>
          <p:nvPr>
            <p:ph sz="quarter" idx="4"/>
          </p:nvPr>
        </p:nvSpPr>
        <p:spPr>
          <a:xfrm>
            <a:off x="6193368" y="2174875"/>
            <a:ext cx="5389033" cy="2168525"/>
          </a:xfrm>
        </p:spPr>
        <p:txBody>
          <a:bodyPr/>
          <a:lstStyle/>
          <a:p>
            <a:r>
              <a:rPr lang="en-US" dirty="0"/>
              <a:t>Krell </a:t>
            </a:r>
            <a:r>
              <a:rPr lang="en-US" i="1" dirty="0"/>
              <a:t>no worse off </a:t>
            </a:r>
            <a:r>
              <a:rPr lang="en-US" dirty="0"/>
              <a:t>than if parade had not been canceled</a:t>
            </a:r>
          </a:p>
          <a:p>
            <a:pPr lvl="1"/>
            <a:r>
              <a:rPr lang="en-US" dirty="0"/>
              <a:t>Rents again when the parade is rescheduled</a:t>
            </a:r>
          </a:p>
          <a:p>
            <a:r>
              <a:rPr lang="en-US" dirty="0"/>
              <a:t>Henry does not pay for nothing</a:t>
            </a:r>
          </a:p>
        </p:txBody>
      </p:sp>
      <p:sp>
        <p:nvSpPr>
          <p:cNvPr id="16" name="TextBox 15">
            <a:extLst>
              <a:ext uri="{FF2B5EF4-FFF2-40B4-BE49-F238E27FC236}">
                <a16:creationId xmlns:a16="http://schemas.microsoft.com/office/drawing/2014/main" id="{5E41CFA1-2452-4A5C-9E6C-2C2D3AFE285F}"/>
              </a:ext>
            </a:extLst>
          </p:cNvPr>
          <p:cNvSpPr txBox="1"/>
          <p:nvPr/>
        </p:nvSpPr>
        <p:spPr>
          <a:xfrm>
            <a:off x="685800" y="4876800"/>
            <a:ext cx="10058400" cy="584775"/>
          </a:xfrm>
          <a:prstGeom prst="rect">
            <a:avLst/>
          </a:prstGeom>
          <a:noFill/>
        </p:spPr>
        <p:txBody>
          <a:bodyPr wrap="square" rtlCol="0">
            <a:spAutoFit/>
          </a:bodyPr>
          <a:lstStyle/>
          <a:p>
            <a:r>
              <a:rPr lang="en-US" sz="3200" dirty="0"/>
              <a:t>Which option do you think is better?</a:t>
            </a:r>
            <a:endParaRPr lang="en-US" dirty="0"/>
          </a:p>
        </p:txBody>
      </p:sp>
    </p:spTree>
    <p:extLst>
      <p:ext uri="{BB962C8B-B14F-4D97-AF65-F5344CB8AC3E}">
        <p14:creationId xmlns:p14="http://schemas.microsoft.com/office/powerpoint/2010/main" val="1686591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59B22-D30F-49C1-B03D-7F303DE7ABA5}"/>
              </a:ext>
            </a:extLst>
          </p:cNvPr>
          <p:cNvSpPr>
            <a:spLocks noGrp="1"/>
          </p:cNvSpPr>
          <p:nvPr>
            <p:ph type="title"/>
          </p:nvPr>
        </p:nvSpPr>
        <p:spPr/>
        <p:txBody>
          <a:bodyPr/>
          <a:lstStyle/>
          <a:p>
            <a:r>
              <a:rPr lang="en-US" dirty="0"/>
              <a:t>America’s Cup</a:t>
            </a:r>
          </a:p>
        </p:txBody>
      </p:sp>
      <p:sp>
        <p:nvSpPr>
          <p:cNvPr id="3" name="Content Placeholder 2">
            <a:extLst>
              <a:ext uri="{FF2B5EF4-FFF2-40B4-BE49-F238E27FC236}">
                <a16:creationId xmlns:a16="http://schemas.microsoft.com/office/drawing/2014/main" id="{026C84FB-27E5-4892-92CC-B8BAFC93DFE6}"/>
              </a:ext>
            </a:extLst>
          </p:cNvPr>
          <p:cNvSpPr>
            <a:spLocks noGrp="1"/>
          </p:cNvSpPr>
          <p:nvPr>
            <p:ph idx="1"/>
          </p:nvPr>
        </p:nvSpPr>
        <p:spPr/>
        <p:txBody>
          <a:bodyPr/>
          <a:lstStyle/>
          <a:p>
            <a:r>
              <a:rPr lang="en-US" sz="2400" dirty="0">
                <a:effectLst/>
                <a:ea typeface="Times New Roman" panose="02020603050405020304" pitchFamily="18" charset="0"/>
              </a:rPr>
              <a:t>I, the builder, contract with you to build a sailboat for the America's Cup.  The cost of construction is $10,000,000.  Just before the boat is completed, the America's Cup is canceled.  You, the buyer, argue that you do not have to honor the contract because your performance is now pointless; you argue that frustration of purpose excuses you.  Are you correct?  </a:t>
            </a:r>
          </a:p>
          <a:p>
            <a:pPr marL="0" marR="0">
              <a:spcBef>
                <a:spcPts val="0"/>
              </a:spcBef>
              <a:spcAft>
                <a:spcPts val="0"/>
              </a:spcAft>
            </a:pPr>
            <a:r>
              <a:rPr lang="en-US" sz="2400" dirty="0">
                <a:latin typeface="Verdana" panose="020B0604030504040204" pitchFamily="34" charset="0"/>
                <a:cs typeface="Times New Roman" panose="02020603050405020304" pitchFamily="18" charset="0"/>
              </a:rPr>
              <a:t>(a) Yes</a:t>
            </a:r>
          </a:p>
          <a:p>
            <a:pPr marL="0" marR="0">
              <a:spcBef>
                <a:spcPts val="0"/>
              </a:spcBef>
              <a:spcAft>
                <a:spcPts val="0"/>
              </a:spcAft>
            </a:pPr>
            <a:r>
              <a:rPr lang="en-US" sz="2400" dirty="0">
                <a:latin typeface="Verdana" panose="020B0604030504040204" pitchFamily="34" charset="0"/>
                <a:cs typeface="Times New Roman" panose="02020603050405020304" pitchFamily="18" charset="0"/>
              </a:rPr>
              <a:t>(b) No</a:t>
            </a:r>
            <a:endParaRPr lang="en-US" sz="2400" dirty="0"/>
          </a:p>
          <a:p>
            <a:endParaRPr lang="en-US" sz="2400" dirty="0">
              <a:effectLst/>
              <a:ea typeface="Times New Roman" panose="02020603050405020304" pitchFamily="18" charset="0"/>
            </a:endParaRPr>
          </a:p>
          <a:p>
            <a:endParaRPr lang="en-US" dirty="0"/>
          </a:p>
        </p:txBody>
      </p:sp>
    </p:spTree>
    <p:extLst>
      <p:ext uri="{BB962C8B-B14F-4D97-AF65-F5344CB8AC3E}">
        <p14:creationId xmlns:p14="http://schemas.microsoft.com/office/powerpoint/2010/main" val="1155941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4AE57-D311-47C5-AE71-A3CC030065FB}"/>
              </a:ext>
            </a:extLst>
          </p:cNvPr>
          <p:cNvSpPr>
            <a:spLocks noGrp="1"/>
          </p:cNvSpPr>
          <p:nvPr>
            <p:ph type="title"/>
          </p:nvPr>
        </p:nvSpPr>
        <p:spPr/>
        <p:txBody>
          <a:bodyPr/>
          <a:lstStyle/>
          <a:p>
            <a:r>
              <a:rPr lang="en-US" dirty="0"/>
              <a:t>A Krell v. Henry-Like Approach</a:t>
            </a:r>
          </a:p>
        </p:txBody>
      </p:sp>
      <p:sp>
        <p:nvSpPr>
          <p:cNvPr id="12" name="Text Placeholder 11">
            <a:extLst>
              <a:ext uri="{FF2B5EF4-FFF2-40B4-BE49-F238E27FC236}">
                <a16:creationId xmlns:a16="http://schemas.microsoft.com/office/drawing/2014/main" id="{31527616-635B-4D0B-8E26-6A5592FFD5CE}"/>
              </a:ext>
            </a:extLst>
          </p:cNvPr>
          <p:cNvSpPr>
            <a:spLocks noGrp="1"/>
          </p:cNvSpPr>
          <p:nvPr>
            <p:ph type="body" idx="1"/>
          </p:nvPr>
        </p:nvSpPr>
        <p:spPr/>
        <p:txBody>
          <a:bodyPr/>
          <a:lstStyle/>
          <a:p>
            <a:r>
              <a:rPr lang="en-US" dirty="0"/>
              <a:t>Enforce </a:t>
            </a:r>
          </a:p>
        </p:txBody>
      </p:sp>
      <p:sp>
        <p:nvSpPr>
          <p:cNvPr id="13" name="Content Placeholder 12">
            <a:extLst>
              <a:ext uri="{FF2B5EF4-FFF2-40B4-BE49-F238E27FC236}">
                <a16:creationId xmlns:a16="http://schemas.microsoft.com/office/drawing/2014/main" id="{CFE01B0B-772D-403D-ADD7-CFDC30168E4F}"/>
              </a:ext>
            </a:extLst>
          </p:cNvPr>
          <p:cNvSpPr>
            <a:spLocks noGrp="1"/>
          </p:cNvSpPr>
          <p:nvPr>
            <p:ph sz="half" idx="2"/>
          </p:nvPr>
        </p:nvSpPr>
        <p:spPr>
          <a:xfrm>
            <a:off x="609600" y="2174875"/>
            <a:ext cx="5386917" cy="2397125"/>
          </a:xfrm>
        </p:spPr>
        <p:txBody>
          <a:bodyPr/>
          <a:lstStyle/>
          <a:p>
            <a:r>
              <a:rPr lang="en-US" dirty="0"/>
              <a:t>Builder gets paid </a:t>
            </a:r>
          </a:p>
          <a:p>
            <a:pPr lvl="1"/>
            <a:r>
              <a:rPr lang="en-US" dirty="0"/>
              <a:t>Not clear the builder gets paid twice</a:t>
            </a:r>
          </a:p>
          <a:p>
            <a:r>
              <a:rPr lang="en-US" dirty="0"/>
              <a:t>Buyer gets the boat.</a:t>
            </a:r>
          </a:p>
          <a:p>
            <a:pPr lvl="1"/>
            <a:r>
              <a:rPr lang="en-US" dirty="0"/>
              <a:t>Does not pay for nothing.</a:t>
            </a:r>
          </a:p>
        </p:txBody>
      </p:sp>
      <p:sp>
        <p:nvSpPr>
          <p:cNvPr id="14" name="Text Placeholder 13">
            <a:extLst>
              <a:ext uri="{FF2B5EF4-FFF2-40B4-BE49-F238E27FC236}">
                <a16:creationId xmlns:a16="http://schemas.microsoft.com/office/drawing/2014/main" id="{FDAABA84-7A4E-4AF3-96A3-6F09007FFAB0}"/>
              </a:ext>
            </a:extLst>
          </p:cNvPr>
          <p:cNvSpPr>
            <a:spLocks noGrp="1"/>
          </p:cNvSpPr>
          <p:nvPr>
            <p:ph type="body" sz="quarter" idx="3"/>
          </p:nvPr>
        </p:nvSpPr>
        <p:spPr/>
        <p:txBody>
          <a:bodyPr/>
          <a:lstStyle/>
          <a:p>
            <a:r>
              <a:rPr lang="en-US" dirty="0"/>
              <a:t>Not enforce</a:t>
            </a:r>
          </a:p>
        </p:txBody>
      </p:sp>
      <p:sp>
        <p:nvSpPr>
          <p:cNvPr id="15" name="Content Placeholder 14">
            <a:extLst>
              <a:ext uri="{FF2B5EF4-FFF2-40B4-BE49-F238E27FC236}">
                <a16:creationId xmlns:a16="http://schemas.microsoft.com/office/drawing/2014/main" id="{AE41D7C9-0CAD-45EC-842D-E7DE330EE5B6}"/>
              </a:ext>
            </a:extLst>
          </p:cNvPr>
          <p:cNvSpPr>
            <a:spLocks noGrp="1"/>
          </p:cNvSpPr>
          <p:nvPr>
            <p:ph sz="quarter" idx="4"/>
          </p:nvPr>
        </p:nvSpPr>
        <p:spPr>
          <a:xfrm>
            <a:off x="6193368" y="2174875"/>
            <a:ext cx="5389033" cy="2168525"/>
          </a:xfrm>
        </p:spPr>
        <p:txBody>
          <a:bodyPr/>
          <a:lstStyle/>
          <a:p>
            <a:r>
              <a:rPr lang="en-US" dirty="0"/>
              <a:t>Builder </a:t>
            </a:r>
            <a:r>
              <a:rPr lang="en-US" b="1" dirty="0"/>
              <a:t>not</a:t>
            </a:r>
            <a:r>
              <a:rPr lang="en-US" dirty="0"/>
              <a:t> </a:t>
            </a:r>
            <a:r>
              <a:rPr lang="en-US" i="1" dirty="0"/>
              <a:t>no worse off </a:t>
            </a:r>
            <a:r>
              <a:rPr lang="en-US" dirty="0"/>
              <a:t>than if Cup had not been canceled.</a:t>
            </a:r>
          </a:p>
          <a:p>
            <a:pPr lvl="1"/>
            <a:r>
              <a:rPr lang="en-US" dirty="0"/>
              <a:t>Builder bears a big loss.</a:t>
            </a:r>
          </a:p>
          <a:p>
            <a:r>
              <a:rPr lang="en-US" dirty="0"/>
              <a:t>Buyer does not have to pay. </a:t>
            </a:r>
          </a:p>
        </p:txBody>
      </p:sp>
      <p:sp>
        <p:nvSpPr>
          <p:cNvPr id="4" name="TextBox 3">
            <a:extLst>
              <a:ext uri="{FF2B5EF4-FFF2-40B4-BE49-F238E27FC236}">
                <a16:creationId xmlns:a16="http://schemas.microsoft.com/office/drawing/2014/main" id="{C233A529-7D89-48A1-A243-94954B3C8BBD}"/>
              </a:ext>
            </a:extLst>
          </p:cNvPr>
          <p:cNvSpPr txBox="1"/>
          <p:nvPr/>
        </p:nvSpPr>
        <p:spPr>
          <a:xfrm>
            <a:off x="914400" y="4876800"/>
            <a:ext cx="9753600" cy="523220"/>
          </a:xfrm>
          <a:prstGeom prst="rect">
            <a:avLst/>
          </a:prstGeom>
          <a:noFill/>
        </p:spPr>
        <p:txBody>
          <a:bodyPr wrap="square" rtlCol="0">
            <a:spAutoFit/>
          </a:bodyPr>
          <a:lstStyle/>
          <a:p>
            <a:r>
              <a:rPr lang="en-US" sz="2800" dirty="0"/>
              <a:t>There is a significant loss to allocate. Who ought to bear it?</a:t>
            </a:r>
            <a:endParaRPr lang="en-US" dirty="0"/>
          </a:p>
        </p:txBody>
      </p:sp>
    </p:spTree>
    <p:extLst>
      <p:ext uri="{BB962C8B-B14F-4D97-AF65-F5344CB8AC3E}">
        <p14:creationId xmlns:p14="http://schemas.microsoft.com/office/powerpoint/2010/main" val="1586437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24C95-36B9-49E8-9473-814DABD4011B}"/>
              </a:ext>
            </a:extLst>
          </p:cNvPr>
          <p:cNvSpPr>
            <a:spLocks noGrp="1"/>
          </p:cNvSpPr>
          <p:nvPr>
            <p:ph type="title"/>
          </p:nvPr>
        </p:nvSpPr>
        <p:spPr/>
        <p:txBody>
          <a:bodyPr/>
          <a:lstStyle/>
          <a:p>
            <a:r>
              <a:rPr lang="en-US" dirty="0"/>
              <a:t>Tony</a:t>
            </a:r>
          </a:p>
        </p:txBody>
      </p:sp>
      <p:sp>
        <p:nvSpPr>
          <p:cNvPr id="3" name="Content Placeholder 2">
            <a:extLst>
              <a:ext uri="{FF2B5EF4-FFF2-40B4-BE49-F238E27FC236}">
                <a16:creationId xmlns:a16="http://schemas.microsoft.com/office/drawing/2014/main" id="{D353BD42-AC30-4E46-86B4-9D1B987F0F29}"/>
              </a:ext>
            </a:extLst>
          </p:cNvPr>
          <p:cNvSpPr>
            <a:spLocks noGrp="1"/>
          </p:cNvSpPr>
          <p:nvPr>
            <p:ph idx="1"/>
          </p:nvPr>
        </p:nvSpPr>
        <p:spPr>
          <a:xfrm>
            <a:off x="609600" y="1600201"/>
            <a:ext cx="10972800" cy="4979985"/>
          </a:xfrm>
        </p:spPr>
        <p:txBody>
          <a:bodyPr/>
          <a:lstStyle/>
          <a:p>
            <a:pPr marL="0" marR="0">
              <a:spcBef>
                <a:spcPts val="0"/>
              </a:spcBef>
              <a:spcAft>
                <a:spcPts val="0"/>
              </a:spcAft>
            </a:pPr>
            <a:r>
              <a:rPr lang="en-US" sz="1800" dirty="0">
                <a:effectLst/>
                <a:latin typeface="Verdana" panose="020B0604030504040204" pitchFamily="34" charset="0"/>
                <a:ea typeface="Times New Roman" panose="02020603050405020304" pitchFamily="18" charset="0"/>
              </a:rPr>
              <a:t>Tony Tenor signs a contract with a movie company for the part of "Mad Dog" in the movie "Malibu Invasion of the Frat Boys", a comedy set in Malibu.  In the contract, Tony agrees to gain 50 pounds--since the part calls for him to be fat, and he also agrees to learn to speak without his strong New York accent.  Tony hires a nutritionist and a speech therapist, and succeeds in gaining weight and losing his accent.  However, the company never makes the movie since the city of Malibu denies it a permit to film in Malibu.  The day before the company applied for the permit, the Malibu City Council passed very stringent requirements for issuing such permits.  Films showing Malibu have to be "consistent with the image of Malibu as a dignified and quiet upper class community."  The Council held that "Invasion of the Frat Boys" was not consistent with this image.  The movie industry had been aware for some time that Malibu might pass such a regulation, but no one knew when those councilpersons in favor of the requirement would secure enough votes to make it pass. No one disputes that the scenery of Malibu is essential to the film, and that the film is certain to be a box office disaster unless it is filmed in Malibu. </a:t>
            </a:r>
            <a:r>
              <a:rPr lang="en-US" sz="1800" b="1">
                <a:effectLst/>
                <a:latin typeface="Verdana" panose="020B0604030504040204" pitchFamily="34" charset="0"/>
                <a:ea typeface="Times New Roman" panose="02020603050405020304" pitchFamily="18" charset="0"/>
                <a:cs typeface="Times New Roman" panose="02020603050405020304" pitchFamily="18" charset="0"/>
              </a:rPr>
              <a:t>Does frustration </a:t>
            </a:r>
            <a:r>
              <a:rPr lang="en-US" sz="1800" b="1" dirty="0">
                <a:effectLst/>
                <a:latin typeface="Verdana" panose="020B0604030504040204" pitchFamily="34" charset="0"/>
                <a:ea typeface="Times New Roman" panose="02020603050405020304" pitchFamily="18" charset="0"/>
                <a:cs typeface="Times New Roman" panose="02020603050405020304" pitchFamily="18" charset="0"/>
              </a:rPr>
              <a:t>doctrine excuse the movie company?</a:t>
            </a:r>
            <a:r>
              <a:rPr lang="en-US" sz="1800" dirty="0">
                <a:effectLst/>
                <a:latin typeface="Verdana" panose="020B0604030504040204" pitchFamily="34"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1800" dirty="0">
                <a:latin typeface="Verdana" panose="020B0604030504040204" pitchFamily="34" charset="0"/>
                <a:cs typeface="Times New Roman" panose="02020603050405020304" pitchFamily="18" charset="0"/>
              </a:rPr>
              <a:t>(a) Yes</a:t>
            </a:r>
          </a:p>
          <a:p>
            <a:pPr marL="0" marR="0">
              <a:spcBef>
                <a:spcPts val="0"/>
              </a:spcBef>
              <a:spcAft>
                <a:spcPts val="0"/>
              </a:spcAft>
            </a:pPr>
            <a:r>
              <a:rPr lang="en-US" sz="1800" dirty="0">
                <a:latin typeface="Verdana" panose="020B0604030504040204" pitchFamily="34" charset="0"/>
                <a:cs typeface="Times New Roman" panose="02020603050405020304" pitchFamily="18" charset="0"/>
              </a:rPr>
              <a:t>(b) No</a:t>
            </a:r>
            <a:endParaRPr lang="en-US" dirty="0"/>
          </a:p>
        </p:txBody>
      </p:sp>
    </p:spTree>
    <p:extLst>
      <p:ext uri="{BB962C8B-B14F-4D97-AF65-F5344CB8AC3E}">
        <p14:creationId xmlns:p14="http://schemas.microsoft.com/office/powerpoint/2010/main" val="3442727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CB51E-0EA3-4CEC-BA04-DCC1A1EF2B30}"/>
              </a:ext>
            </a:extLst>
          </p:cNvPr>
          <p:cNvSpPr>
            <a:spLocks noGrp="1"/>
          </p:cNvSpPr>
          <p:nvPr>
            <p:ph type="title"/>
          </p:nvPr>
        </p:nvSpPr>
        <p:spPr/>
        <p:txBody>
          <a:bodyPr/>
          <a:lstStyle/>
          <a:p>
            <a:r>
              <a:rPr lang="en-US" dirty="0"/>
              <a:t>Impracticability Doctrine</a:t>
            </a:r>
          </a:p>
        </p:txBody>
      </p:sp>
      <p:sp>
        <p:nvSpPr>
          <p:cNvPr id="3" name="Content Placeholder 2">
            <a:extLst>
              <a:ext uri="{FF2B5EF4-FFF2-40B4-BE49-F238E27FC236}">
                <a16:creationId xmlns:a16="http://schemas.microsoft.com/office/drawing/2014/main" id="{7D9C1EDD-4A17-480E-AFD4-D393E95AC94B}"/>
              </a:ext>
            </a:extLst>
          </p:cNvPr>
          <p:cNvSpPr>
            <a:spLocks noGrp="1"/>
          </p:cNvSpPr>
          <p:nvPr>
            <p:ph idx="1"/>
          </p:nvPr>
        </p:nvSpPr>
        <p:spPr/>
        <p:txBody>
          <a:bodyPr/>
          <a:lstStyle/>
          <a:p>
            <a:pPr marL="0" marR="0">
              <a:spcBef>
                <a:spcPts val="0"/>
              </a:spcBef>
              <a:spcAft>
                <a:spcPts val="0"/>
              </a:spcAft>
            </a:pPr>
            <a:r>
              <a:rPr lang="en-US" sz="2800" dirty="0">
                <a:effectLst/>
                <a:ea typeface="Times New Roman" panose="02020603050405020304" pitchFamily="18" charset="0"/>
              </a:rPr>
              <a:t>A party seeking excuse on the basis of impracticability must show:   </a:t>
            </a:r>
          </a:p>
          <a:p>
            <a:pPr marL="0" marR="0">
              <a:spcBef>
                <a:spcPts val="0"/>
              </a:spcBef>
              <a:spcAft>
                <a:spcPts val="0"/>
              </a:spcAft>
            </a:pPr>
            <a:r>
              <a:rPr lang="en-US" sz="2800" dirty="0">
                <a:effectLst/>
                <a:ea typeface="Times New Roman" panose="02020603050405020304" pitchFamily="18" charset="0"/>
              </a:rPr>
              <a:t>(1) that an event, unforeseen at the time of contracting, rendered performance commercially impracticable, and </a:t>
            </a:r>
          </a:p>
          <a:p>
            <a:pPr marL="0" marR="0">
              <a:spcBef>
                <a:spcPts val="0"/>
              </a:spcBef>
              <a:spcAft>
                <a:spcPts val="0"/>
              </a:spcAft>
            </a:pPr>
            <a:r>
              <a:rPr lang="en-US" sz="1600" dirty="0">
                <a:effectLst/>
                <a:ea typeface="Times New Roman" panose="02020603050405020304" pitchFamily="18" charset="0"/>
              </a:rPr>
              <a:t>(</a:t>
            </a:r>
            <a:r>
              <a:rPr lang="en-US" sz="2800" dirty="0">
                <a:effectLst/>
                <a:ea typeface="Times New Roman" panose="02020603050405020304" pitchFamily="18" charset="0"/>
              </a:rPr>
              <a:t>2) that the party ought not to bear the loss caused by the event.</a:t>
            </a:r>
          </a:p>
          <a:p>
            <a:pPr marL="679450" lvl="2">
              <a:spcBef>
                <a:spcPts val="0"/>
              </a:spcBef>
              <a:spcAft>
                <a:spcPts val="0"/>
              </a:spcAft>
            </a:pPr>
            <a:r>
              <a:rPr lang="en-US" sz="2400" dirty="0">
                <a:ea typeface="Times New Roman" panose="02020603050405020304" pitchFamily="18" charset="0"/>
              </a:rPr>
              <a:t>Who has or is in a better position to get information relevant to avoiding the loss? </a:t>
            </a:r>
            <a:r>
              <a:rPr lang="en-US" sz="2400" b="1" dirty="0">
                <a:ea typeface="Times New Roman" panose="02020603050405020304" pitchFamily="18" charset="0"/>
              </a:rPr>
              <a:t>[You are looking for a difference between the parties.] </a:t>
            </a:r>
          </a:p>
          <a:p>
            <a:pPr marL="679450" lvl="2">
              <a:spcBef>
                <a:spcPts val="0"/>
              </a:spcBef>
              <a:spcAft>
                <a:spcPts val="0"/>
              </a:spcAft>
            </a:pPr>
            <a:r>
              <a:rPr lang="en-US" sz="2400" dirty="0">
                <a:ea typeface="Times New Roman" panose="02020603050405020304" pitchFamily="18" charset="0"/>
              </a:rPr>
              <a:t>Who is in a better position to take steps to avoid the loss?  </a:t>
            </a:r>
            <a:endParaRPr lang="en-US" sz="2400" dirty="0">
              <a:effectLst/>
              <a:ea typeface="Times New Roman" panose="02020603050405020304" pitchFamily="18" charset="0"/>
            </a:endParaRPr>
          </a:p>
          <a:p>
            <a:pPr marL="0" marR="0">
              <a:spcBef>
                <a:spcPts val="0"/>
              </a:spcBef>
              <a:spcAft>
                <a:spcPts val="0"/>
              </a:spcAft>
            </a:pPr>
            <a:endParaRPr lang="en-US" sz="2800" dirty="0">
              <a:effectLst/>
              <a:ea typeface="Times New Roman" panose="02020603050405020304" pitchFamily="18" charset="0"/>
            </a:endParaRPr>
          </a:p>
          <a:p>
            <a:endParaRPr lang="en-US" dirty="0"/>
          </a:p>
        </p:txBody>
      </p:sp>
    </p:spTree>
    <p:extLst>
      <p:ext uri="{BB962C8B-B14F-4D97-AF65-F5344CB8AC3E}">
        <p14:creationId xmlns:p14="http://schemas.microsoft.com/office/powerpoint/2010/main" val="26410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03655-9431-4FAB-B347-B75954E29530}"/>
              </a:ext>
            </a:extLst>
          </p:cNvPr>
          <p:cNvSpPr>
            <a:spLocks noGrp="1"/>
          </p:cNvSpPr>
          <p:nvPr>
            <p:ph type="title"/>
          </p:nvPr>
        </p:nvSpPr>
        <p:spPr/>
        <p:txBody>
          <a:bodyPr/>
          <a:lstStyle/>
          <a:p>
            <a:r>
              <a:rPr lang="en-US" dirty="0"/>
              <a:t>Transatlantic v. United States</a:t>
            </a:r>
          </a:p>
        </p:txBody>
      </p:sp>
      <p:sp>
        <p:nvSpPr>
          <p:cNvPr id="3" name="Content Placeholder 2">
            <a:extLst>
              <a:ext uri="{FF2B5EF4-FFF2-40B4-BE49-F238E27FC236}">
                <a16:creationId xmlns:a16="http://schemas.microsoft.com/office/drawing/2014/main" id="{C96374B9-D0CF-4864-9BC1-F977852EFC7D}"/>
              </a:ext>
            </a:extLst>
          </p:cNvPr>
          <p:cNvSpPr>
            <a:spLocks noGrp="1"/>
          </p:cNvSpPr>
          <p:nvPr>
            <p:ph idx="1"/>
          </p:nvPr>
        </p:nvSpPr>
        <p:spPr/>
        <p:txBody>
          <a:bodyPr/>
          <a:lstStyle/>
          <a:p>
            <a:r>
              <a:rPr lang="en-US" dirty="0"/>
              <a:t>The US hired Transatlantic to ship  wheat to Iran. </a:t>
            </a:r>
          </a:p>
          <a:p>
            <a:r>
              <a:rPr lang="en-US" dirty="0"/>
              <a:t>The main route to Iran is through the Mediterranean Sea to the Suez Canal. </a:t>
            </a:r>
          </a:p>
          <a:p>
            <a:r>
              <a:rPr lang="en-US" dirty="0"/>
              <a:t>After Transatlantic had set sail, the Iranians closed the Suez Canal (in a dispute with the British).</a:t>
            </a:r>
          </a:p>
          <a:p>
            <a:r>
              <a:rPr lang="en-US" dirty="0"/>
              <a:t>Transatlantic took the longer route around the Cape of Good Hope. Additional cost = $43,972. </a:t>
            </a:r>
          </a:p>
          <a:p>
            <a:r>
              <a:rPr lang="en-US" dirty="0"/>
              <a:t>There was no breach of contract: Transatlantic and the US both performed their obligations. </a:t>
            </a:r>
          </a:p>
          <a:p>
            <a:endParaRPr lang="en-US" dirty="0"/>
          </a:p>
        </p:txBody>
      </p:sp>
    </p:spTree>
    <p:extLst>
      <p:ext uri="{BB962C8B-B14F-4D97-AF65-F5344CB8AC3E}">
        <p14:creationId xmlns:p14="http://schemas.microsoft.com/office/powerpoint/2010/main" val="3697304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13756-16E3-4DEA-BF8A-C13289C60C37}"/>
              </a:ext>
            </a:extLst>
          </p:cNvPr>
          <p:cNvSpPr>
            <a:spLocks noGrp="1"/>
          </p:cNvSpPr>
          <p:nvPr>
            <p:ph type="title"/>
          </p:nvPr>
        </p:nvSpPr>
        <p:spPr/>
        <p:txBody>
          <a:bodyPr/>
          <a:lstStyle/>
          <a:p>
            <a:r>
              <a:rPr lang="en-US" dirty="0"/>
              <a:t>Restitution Available?</a:t>
            </a:r>
          </a:p>
        </p:txBody>
      </p:sp>
      <p:sp>
        <p:nvSpPr>
          <p:cNvPr id="3" name="Content Placeholder 2">
            <a:extLst>
              <a:ext uri="{FF2B5EF4-FFF2-40B4-BE49-F238E27FC236}">
                <a16:creationId xmlns:a16="http://schemas.microsoft.com/office/drawing/2014/main" id="{ACACA716-5A39-4C42-8C71-B7934B8E538A}"/>
              </a:ext>
            </a:extLst>
          </p:cNvPr>
          <p:cNvSpPr>
            <a:spLocks noGrp="1"/>
          </p:cNvSpPr>
          <p:nvPr>
            <p:ph idx="1"/>
          </p:nvPr>
        </p:nvSpPr>
        <p:spPr/>
        <p:txBody>
          <a:bodyPr/>
          <a:lstStyle/>
          <a:p>
            <a:r>
              <a:rPr lang="en-US" dirty="0"/>
              <a:t>Transatlantic would like to sue in restitution. It would like to argue that </a:t>
            </a:r>
          </a:p>
          <a:p>
            <a:pPr lvl="1"/>
            <a:r>
              <a:rPr lang="en-US" dirty="0"/>
              <a:t>it conferred a benefit on the US—delivering the wheat, valued at the contract price + $43,972, and that is unjust to let the US retain that benefit. </a:t>
            </a:r>
          </a:p>
          <a:p>
            <a:r>
              <a:rPr lang="en-US" dirty="0"/>
              <a:t>But as long as the contract is enforceable, restitution is unavailable. </a:t>
            </a:r>
          </a:p>
          <a:p>
            <a:r>
              <a:rPr lang="en-US" dirty="0"/>
              <a:t>(a) True</a:t>
            </a:r>
          </a:p>
          <a:p>
            <a:r>
              <a:rPr lang="en-US" dirty="0"/>
              <a:t>(b) False</a:t>
            </a:r>
          </a:p>
        </p:txBody>
      </p:sp>
    </p:spTree>
    <p:extLst>
      <p:ext uri="{BB962C8B-B14F-4D97-AF65-F5344CB8AC3E}">
        <p14:creationId xmlns:p14="http://schemas.microsoft.com/office/powerpoint/2010/main" val="1339150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2729B-1B61-4C4D-BC62-F61410ADE50F}"/>
              </a:ext>
            </a:extLst>
          </p:cNvPr>
          <p:cNvSpPr>
            <a:spLocks noGrp="1"/>
          </p:cNvSpPr>
          <p:nvPr>
            <p:ph type="title"/>
          </p:nvPr>
        </p:nvSpPr>
        <p:spPr/>
        <p:txBody>
          <a:bodyPr/>
          <a:lstStyle/>
          <a:p>
            <a:r>
              <a:rPr lang="en-US" dirty="0"/>
              <a:t>Material Breach</a:t>
            </a:r>
          </a:p>
        </p:txBody>
      </p:sp>
      <p:sp>
        <p:nvSpPr>
          <p:cNvPr id="3" name="Content Placeholder 2">
            <a:extLst>
              <a:ext uri="{FF2B5EF4-FFF2-40B4-BE49-F238E27FC236}">
                <a16:creationId xmlns:a16="http://schemas.microsoft.com/office/drawing/2014/main" id="{1CBF29CF-DAD5-4941-AF2B-5F1C2ADA0A86}"/>
              </a:ext>
            </a:extLst>
          </p:cNvPr>
          <p:cNvSpPr>
            <a:spLocks noGrp="1"/>
          </p:cNvSpPr>
          <p:nvPr>
            <p:ph idx="1"/>
          </p:nvPr>
        </p:nvSpPr>
        <p:spPr/>
        <p:txBody>
          <a:bodyPr/>
          <a:lstStyle/>
          <a:p>
            <a:r>
              <a:rPr lang="en-US" dirty="0"/>
              <a:t>Can Transatlantic plausible argue that there was a material breach?</a:t>
            </a:r>
          </a:p>
          <a:p>
            <a:r>
              <a:rPr lang="en-US" dirty="0"/>
              <a:t>(a) Yes</a:t>
            </a:r>
          </a:p>
          <a:p>
            <a:r>
              <a:rPr lang="en-US" dirty="0"/>
              <a:t>(b) No</a:t>
            </a:r>
          </a:p>
        </p:txBody>
      </p:sp>
    </p:spTree>
    <p:extLst>
      <p:ext uri="{BB962C8B-B14F-4D97-AF65-F5344CB8AC3E}">
        <p14:creationId xmlns:p14="http://schemas.microsoft.com/office/powerpoint/2010/main" val="1103675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C70BA-93BC-4812-88BF-1453D9D833C8}"/>
              </a:ext>
            </a:extLst>
          </p:cNvPr>
          <p:cNvSpPr>
            <a:spLocks noGrp="1"/>
          </p:cNvSpPr>
          <p:nvPr>
            <p:ph type="title"/>
          </p:nvPr>
        </p:nvSpPr>
        <p:spPr/>
        <p:txBody>
          <a:bodyPr/>
          <a:lstStyle/>
          <a:p>
            <a:r>
              <a:rPr lang="en-US" dirty="0" err="1"/>
              <a:t>Transatlantic’s</a:t>
            </a:r>
            <a:r>
              <a:rPr lang="en-US" dirty="0"/>
              <a:t> Idea</a:t>
            </a:r>
          </a:p>
        </p:txBody>
      </p:sp>
      <p:sp>
        <p:nvSpPr>
          <p:cNvPr id="3" name="Content Placeholder 2">
            <a:extLst>
              <a:ext uri="{FF2B5EF4-FFF2-40B4-BE49-F238E27FC236}">
                <a16:creationId xmlns:a16="http://schemas.microsoft.com/office/drawing/2014/main" id="{85F99EB4-2466-4B79-ABD9-C96832035C30}"/>
              </a:ext>
            </a:extLst>
          </p:cNvPr>
          <p:cNvSpPr>
            <a:spLocks noGrp="1"/>
          </p:cNvSpPr>
          <p:nvPr>
            <p:ph idx="1"/>
          </p:nvPr>
        </p:nvSpPr>
        <p:spPr/>
        <p:txBody>
          <a:bodyPr/>
          <a:lstStyle/>
          <a:p>
            <a:r>
              <a:rPr lang="en-US" dirty="0"/>
              <a:t>Argue that </a:t>
            </a:r>
            <a:r>
              <a:rPr lang="en-US" i="1" dirty="0"/>
              <a:t>impracticability</a:t>
            </a:r>
            <a:r>
              <a:rPr lang="en-US" dirty="0"/>
              <a:t> excuses its obligation to deliver the wheat. </a:t>
            </a:r>
          </a:p>
          <a:p>
            <a:endParaRPr lang="en-US" dirty="0"/>
          </a:p>
        </p:txBody>
      </p:sp>
    </p:spTree>
    <p:extLst>
      <p:ext uri="{BB962C8B-B14F-4D97-AF65-F5344CB8AC3E}">
        <p14:creationId xmlns:p14="http://schemas.microsoft.com/office/powerpoint/2010/main" val="517622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AF5C2-CA2C-4A83-A584-615FE11C6E00}"/>
              </a:ext>
            </a:extLst>
          </p:cNvPr>
          <p:cNvSpPr>
            <a:spLocks noGrp="1"/>
          </p:cNvSpPr>
          <p:nvPr>
            <p:ph type="title"/>
          </p:nvPr>
        </p:nvSpPr>
        <p:spPr/>
        <p:txBody>
          <a:bodyPr/>
          <a:lstStyle/>
          <a:p>
            <a:r>
              <a:rPr lang="en-US" dirty="0"/>
              <a:t>An Event Unforeseen At the time of Contracting</a:t>
            </a:r>
          </a:p>
        </p:txBody>
      </p:sp>
      <p:sp>
        <p:nvSpPr>
          <p:cNvPr id="3" name="Content Placeholder 2">
            <a:extLst>
              <a:ext uri="{FF2B5EF4-FFF2-40B4-BE49-F238E27FC236}">
                <a16:creationId xmlns:a16="http://schemas.microsoft.com/office/drawing/2014/main" id="{DF2ECEB8-AF98-4A49-8D25-F2C3BF0EE551}"/>
              </a:ext>
            </a:extLst>
          </p:cNvPr>
          <p:cNvSpPr>
            <a:spLocks noGrp="1"/>
          </p:cNvSpPr>
          <p:nvPr>
            <p:ph idx="1"/>
          </p:nvPr>
        </p:nvSpPr>
        <p:spPr>
          <a:xfrm>
            <a:off x="609600" y="1163637"/>
            <a:ext cx="10972800" cy="4530725"/>
          </a:xfrm>
        </p:spPr>
        <p:txBody>
          <a:bodyPr/>
          <a:lstStyle/>
          <a:p>
            <a:r>
              <a:rPr lang="en-US" sz="2800" dirty="0"/>
              <a:t>Was the closure of the canal unforeseen at the time of contracting?</a:t>
            </a:r>
          </a:p>
          <a:p>
            <a:r>
              <a:rPr lang="en-US" sz="2800" dirty="0">
                <a:solidFill>
                  <a:srgbClr val="000000"/>
                </a:solidFill>
                <a:effectLst/>
                <a:ea typeface="Times New Roman" panose="02020603050405020304" pitchFamily="18" charset="0"/>
                <a:cs typeface="Times New Roman" panose="02020603050405020304" pitchFamily="18" charset="0"/>
              </a:rPr>
              <a:t>“We know or may safely assume that the parties were aware, as were most commercial men with interests affected by the Suez situation, . . . that the Canal might become a dangerous area. No doubt the tension affected freight rates, and it is arguable that the risk of closure became part of the dickered terms . . . We do not deem the risk of closure so allocated, however.  Foreseeability or even recognition of a risk does not necessarily prove its allocation. Parties to a contract are not always able to provide for all the possibilities of which they are aware, sometimes because they cannot agree, often simply because they are too busy.”</a:t>
            </a:r>
            <a:endParaRPr lang="en-US" sz="2800" dirty="0"/>
          </a:p>
        </p:txBody>
      </p:sp>
    </p:spTree>
    <p:extLst>
      <p:ext uri="{BB962C8B-B14F-4D97-AF65-F5344CB8AC3E}">
        <p14:creationId xmlns:p14="http://schemas.microsoft.com/office/powerpoint/2010/main" val="1477218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23676-EF6B-4A0D-BB41-98CC863336F7}"/>
              </a:ext>
            </a:extLst>
          </p:cNvPr>
          <p:cNvSpPr>
            <a:spLocks noGrp="1"/>
          </p:cNvSpPr>
          <p:nvPr>
            <p:ph type="title"/>
          </p:nvPr>
        </p:nvSpPr>
        <p:spPr/>
        <p:txBody>
          <a:bodyPr/>
          <a:lstStyle/>
          <a:p>
            <a:r>
              <a:rPr lang="en-US" dirty="0"/>
              <a:t>Commercially Impracticable? </a:t>
            </a:r>
          </a:p>
        </p:txBody>
      </p:sp>
      <p:sp>
        <p:nvSpPr>
          <p:cNvPr id="3" name="Content Placeholder 2">
            <a:extLst>
              <a:ext uri="{FF2B5EF4-FFF2-40B4-BE49-F238E27FC236}">
                <a16:creationId xmlns:a16="http://schemas.microsoft.com/office/drawing/2014/main" id="{26C06F7D-CC3F-4C4D-9BD9-E7F083B93040}"/>
              </a:ext>
            </a:extLst>
          </p:cNvPr>
          <p:cNvSpPr>
            <a:spLocks noGrp="1"/>
          </p:cNvSpPr>
          <p:nvPr>
            <p:ph idx="1"/>
          </p:nvPr>
        </p:nvSpPr>
        <p:spPr/>
        <p:txBody>
          <a:bodyPr/>
          <a:lstStyle/>
          <a:p>
            <a:r>
              <a:rPr lang="en-US" dirty="0"/>
              <a:t>Performance is commercially impracticable when it is excessively difficult or excessively expensive.</a:t>
            </a:r>
          </a:p>
          <a:p>
            <a:r>
              <a:rPr lang="en-US" dirty="0"/>
              <a:t>How difficult or expensive? There is no clear standard or guidance. </a:t>
            </a:r>
          </a:p>
          <a:p>
            <a:r>
              <a:rPr lang="en-US" dirty="0"/>
              <a:t>Performance was not particularly difficult in Transatlantic. It just took longer. It was expensive. </a:t>
            </a:r>
          </a:p>
        </p:txBody>
      </p:sp>
    </p:spTree>
    <p:extLst>
      <p:ext uri="{BB962C8B-B14F-4D97-AF65-F5344CB8AC3E}">
        <p14:creationId xmlns:p14="http://schemas.microsoft.com/office/powerpoint/2010/main" val="534328640"/>
      </p:ext>
    </p:extLst>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3540</TotalTime>
  <Words>2678</Words>
  <Application>Microsoft Office PowerPoint</Application>
  <PresentationFormat>Widescreen</PresentationFormat>
  <Paragraphs>137</Paragraphs>
  <Slides>26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Garamond</vt:lpstr>
      <vt:lpstr>Times New Roman</vt:lpstr>
      <vt:lpstr>Verdana</vt:lpstr>
      <vt:lpstr>Wingdings</vt:lpstr>
      <vt:lpstr>Edge</vt:lpstr>
      <vt:lpstr>Impracticability and Frustration</vt:lpstr>
      <vt:lpstr>PowerPoint Presentation</vt:lpstr>
      <vt:lpstr>Impracticability Doctrine</vt:lpstr>
      <vt:lpstr>Transatlantic v. United States</vt:lpstr>
      <vt:lpstr>Restitution Available?</vt:lpstr>
      <vt:lpstr>Material Breach</vt:lpstr>
      <vt:lpstr>Transatlantic’s Idea</vt:lpstr>
      <vt:lpstr>An Event Unforeseen At the time of Contracting</vt:lpstr>
      <vt:lpstr>Commercially Impracticable? </vt:lpstr>
      <vt:lpstr>Who Ought to Bear the Loss?</vt:lpstr>
      <vt:lpstr>PowerPoint Presentation</vt:lpstr>
      <vt:lpstr>PowerPoint Presentation</vt:lpstr>
      <vt:lpstr>PowerPoint Presentation</vt:lpstr>
      <vt:lpstr>PowerPoint Presentation</vt:lpstr>
      <vt:lpstr>PowerPoint Presentation</vt:lpstr>
      <vt:lpstr>Tony</vt:lpstr>
      <vt:lpstr>The Brewery</vt:lpstr>
      <vt:lpstr>Sowle and Marvell</vt:lpstr>
      <vt:lpstr>Frustration Doctrine</vt:lpstr>
      <vt:lpstr>Krell v. Henry</vt:lpstr>
      <vt:lpstr>Commercially Impracticable? </vt:lpstr>
      <vt:lpstr>Who Ought To Bear The Loss?</vt:lpstr>
      <vt:lpstr>Another Approach</vt:lpstr>
      <vt:lpstr>America’s Cup</vt:lpstr>
      <vt:lpstr>A Krell v. Henry-Like Approach</vt:lpstr>
      <vt:lpstr>Tony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Wrap Contracts</dc:title>
  <dc:creator>Richard</dc:creator>
  <cp:lastModifiedBy>Richard Warner</cp:lastModifiedBy>
  <cp:revision>707</cp:revision>
  <dcterms:created xsi:type="dcterms:W3CDTF">2004-02-06T21:25:14Z</dcterms:created>
  <dcterms:modified xsi:type="dcterms:W3CDTF">2021-10-23T18:13:40Z</dcterms:modified>
</cp:coreProperties>
</file>