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9144000" cy="6858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691" y="62"/>
      </p:cViewPr>
      <p:guideLst>
        <p:guide orient="horz" pos="2160"/>
        <p:guide pos="3840"/>
      </p:guideLst>
    </p:cSldViewPr>
  </p:slideViewPr>
  <p:notesTextViewPr>
    <p:cViewPr>
      <p:scale>
        <a:sx n="100" d="100"/>
        <a:sy n="100" d="100"/>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7T15:06:35.336"/>
    </inkml:context>
    <inkml:brush xml:id="br0">
      <inkml:brushProperty name="width" value="0.35" units="cm"/>
      <inkml:brushProperty name="height" value="0.35" units="cm"/>
      <inkml:brushProperty name="color" value="#F6630D"/>
    </inkml:brush>
  </inkml:definitions>
  <inkml:trace contextRef="#ctx0" brushRef="#br0">1 1 180,'20'1'815,"1"1"0,-1 0 0,0 2 0,24 7 0,81 31-1015,-72-23 532,64 20-255,1-6 0,2-5-1,0-5 1,2-5 0,126 1 0,508-41 55,-651 16-118,678 6 173,-720 4-155,-27-1-298,0-2 1,49-4-1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7T15:06:35.805"/>
    </inkml:context>
    <inkml:brush xml:id="br0">
      <inkml:brushProperty name="width" value="0.35" units="cm"/>
      <inkml:brushProperty name="height" value="0.35" units="cm"/>
      <inkml:brushProperty name="color" value="#F6630D"/>
    </inkml:brush>
  </inkml:definitions>
  <inkml:trace contextRef="#ctx0" brushRef="#br0">16 7 140,'-16'-7'2545,"49"16"-2094,333 95 296,13 6-474,189 111 35,146 47 24,-667-255-297,-9-2 55,0 1 1,-1 1-1,38 20 0,-73-32-75,0 0-1,0 0 0,0 0 0,-1 0 0,1 1 0,0-1 0,-1 0 0,1 1 0,-1-1 0,1 1 1,-1 0-1,0 0 0,0-1 0,0 1 0,0 0 0,0 0 0,0 0 0,0 0 0,0 0 0,-1 0 0,1 0 1,-1 0-1,0 0 0,0 0 0,1 0 0,-1 0 0,0 1 0,-1-1 0,1 0 0,0 0 0,-1 0 0,0 2 1,-2 4 10,0 0 1,-1 0-1,0-1 1,0 0 0,-1 1-1,0-2 1,-9 12 0,-268 260 243,190-194-210,-440 373 141,276-245-334,-125 151-3579,332-312 2797</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7T15:08:31.650"/>
    </inkml:context>
    <inkml:brush xml:id="br0">
      <inkml:brushProperty name="width" value="0.35" units="cm"/>
      <inkml:brushProperty name="height" value="0.35" units="cm"/>
      <inkml:brushProperty name="color" value="#F6630D"/>
    </inkml:brush>
  </inkml:definitions>
  <inkml:trace contextRef="#ctx0" brushRef="#br0">66 132 184,'-52'-19'2360,"40"16"-1924,10 2-268,27 3 779,-3 2-852,0-2 0,0 0-1,1-2 1,-1 0 0,23-4 0,1 1 37,544-52 607,39-2-181,189 60-54,291 50-50,-852-30 350,-256-23-830,-1 0 1,1 0 0,0 0 0,-1 0-1,1 0 1,0 0 0,-1 1-1,1-1 1,-1 0 0,1 0-1,0 1 1,-1-1 0,1 0 0,-1 1-1,1-1 1,-1 0 0,1 1-1,-1-1 1,1 1 0,-1-1-1,1 1 1,-1-1 0,1 1-1,-1-1 1,0 1 0,1-1 0,-1 1-1,0 0 1,0-1 0,1 1-1,-1-1 1,0 1 0,0 0-1,0-1 1,0 1 0,0 0 0,0-1-1,0 1 1,0 0 0,0-1-1,0 1 1,0 0 0,0-1-1,0 1 1,-1 0 0,1-1 0,0 1-1,0-1 1,-1 1 0,1 0-1,0-1 1,-1 1 0,1-1-1,-1 1 1,1-1 0,-1 1 0,0 0-1,-28 29-3532,14-18 2541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7T15:08:32.199"/>
    </inkml:context>
    <inkml:brush xml:id="br0">
      <inkml:brushProperty name="width" value="0.35" units="cm"/>
      <inkml:brushProperty name="height" value="0.35" units="cm"/>
      <inkml:brushProperty name="color" value="#F6630D"/>
    </inkml:brush>
  </inkml:definitions>
  <inkml:trace contextRef="#ctx0" brushRef="#br0">0 0 168,'4'4'360,"8"7"-105,1 0-1,0-1 1,0-1-1,1 0 1,27 12-1,89 33 444,-77-33-467,-38-16-184,734 316 1508,-667-281-1298,-3 5-1,-1 3 0,129 105 1,-197-145-147,0 2 0,0-1 0,-1 1 0,-1 1 1,12 17-1,-16-23-57,-1 1 1,-1 0 0,1 0-1,-1 0 1,0 0-1,0 0 1,0 0 0,-1 1-1,0-1 1,0 1-1,-1-1 1,0 1 0,-1 12-1,-4 8 35,-2-1 0,0 1-1,-2-1 1,-1 0 0,-1-1-1,-1-1 1,-17 26-1,-117 155 146,127-180-200,-264 307 242,-67 90-1666,310-365-2259</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7T15:08:33.916"/>
    </inkml:context>
    <inkml:brush xml:id="br0">
      <inkml:brushProperty name="width" value="0.35" units="cm"/>
      <inkml:brushProperty name="height" value="0.35" units="cm"/>
      <inkml:brushProperty name="color" value="#F6630D"/>
    </inkml:brush>
  </inkml:definitions>
  <inkml:trace contextRef="#ctx0" brushRef="#br0">56 139 316,'-14'0'1519,"-9"-5"146,5 1-410,18 4-1234,0-1 1,0 1 0,0 0-1,0 0 1,0 0 0,0 0-1,0-1 1,0 1 0,0 0-1,0 0 1,0 0 0,0-1-1,0 1 1,0 0 0,0 0-1,0 0 1,0-1 0,0 1-1,16-9 31,0 1-1,1 0 0,0 1 1,0 1-1,22-5 0,101-16 58,378-21 187,8 46-94,346 37 61,-228-6-106,437 6 129,-984-30-243,138-1 692,-167-13-322,-63 8-364,0 0 1,0-1 0,-1 1-1,1-1 1,0 0-1,-1 0 1,0 0-1,1-1 1,-1 0 0,0 1-1,6-6 1,-10 7-40,1 0 1,0 0-1,0 1 0,0-1 1,0 0-1,-1 0 1,1 0-1,0 0 1,-1 0-1,1 0 0,-1 0 1,1 0-1,-1 0 1,1 0-1,-1 0 1,0 0-1,1 0 0,-1-1 1,0 1-1,0 0 1,0 0-1,0 0 1,0 0-1,0 0 0,0-1 1,0 1-1,-1 0 1,1 0-1,0 0 1,-1 0-1,1 0 0,-1 0 1,1 0-1,-1 0 1,1 0-1,-1 0 0,0 0 1,0 0-1,1 0 1,-1 0-1,0 1 1,0-1-1,-2-1 0,0 0-19,0 1 0,0 0 0,0-1 0,-1 1-1,1 0 1,0 1 0,-1-1 0,1 1-1,0-1 1,-1 1 0,1 0 0,-1 0-1,-4 1 1,-16 6-442,0 1 0,0 1 0,1 0 0,0 2 0,0 1 1,-36 26-1,-7 2-2429,30-20 1850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7T15:08:34.392"/>
    </inkml:context>
    <inkml:brush xml:id="br0">
      <inkml:brushProperty name="width" value="0.35" units="cm"/>
      <inkml:brushProperty name="height" value="0.35" units="cm"/>
      <inkml:brushProperty name="color" value="#F6630D"/>
    </inkml:brush>
  </inkml:definitions>
  <inkml:trace contextRef="#ctx0" brushRef="#br0">381 4 340,'22'-2'135,"1"1"-1,-1 1 1,1 1 0,-1 1-1,0 0 1,0 2 0,0 1-1,0 1 1,-1 1-1,0 0 1,0 2 0,-1 0-1,0 2 1,-1 0 0,0 1-1,0 1 1,-2 0 0,30 30-1,2 8 284,-2 3 0,74 108 0,-119-158-379,0 0-1,0 0 1,-1 0-1,1 1 1,-1-1-1,0 0 1,0 1-1,0-1 1,-1 1-1,0-1 1,0 1-1,0-1 1,0 0-1,0 1 1,-1-1-1,0 1 1,0-1-1,-3 8 1,-3 5 27,-1 1 1,0-1 0,-12 17-1,12-20-28,-33 49 46,-2-2 1,-2-2-1,-3-2 0,-86 78 1,-244 180 48,254-217-169,96-76-448,2 1 0,0 0-1,1 2 1,-25 34 0,42-45-636,9-4 342</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5179484" y="0"/>
            <a:ext cx="3962400" cy="3429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10/27/2020</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2286000" y="514350"/>
            <a:ext cx="4572000" cy="257175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5179484" y="6513910"/>
            <a:ext cx="3962400" cy="3429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xfrm>
            <a:off x="2286000" y="514350"/>
            <a:ext cx="4572000" cy="25717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2641601" y="3962400"/>
            <a:ext cx="868256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1219201" y="1524000"/>
            <a:ext cx="10164233"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customXml" Target="../ink/ink2.xml"/></Relationships>
</file>

<file path=ppt/slides/_rels/slide4.xml.rels><?xml version="1.0" encoding="UTF-8" standalone="yes"?>
<Relationships xmlns="http://schemas.openxmlformats.org/package/2006/relationships"><Relationship Id="rId8" Type="http://schemas.openxmlformats.org/officeDocument/2006/relationships/customXml" Target="../ink/ink6.xml"/><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customXml" Target="../ink/ink3.xml"/><Relationship Id="rId1" Type="http://schemas.openxmlformats.org/officeDocument/2006/relationships/slideLayout" Target="../slideLayouts/slideLayout2.xml"/><Relationship Id="rId6" Type="http://schemas.openxmlformats.org/officeDocument/2006/relationships/customXml" Target="../ink/ink5.xml"/><Relationship Id="rId5" Type="http://schemas.openxmlformats.org/officeDocument/2006/relationships/image" Target="../media/image4.png"/><Relationship Id="rId4" Type="http://schemas.openxmlformats.org/officeDocument/2006/relationships/customXml" Target="../ink/ink4.xml"/><Relationship Id="rId9"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Hochster v. De La Tour</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2402D-8F86-4FC0-9F27-F1DD14BB5FFC}"/>
              </a:ext>
            </a:extLst>
          </p:cNvPr>
          <p:cNvSpPr>
            <a:spLocks noGrp="1"/>
          </p:cNvSpPr>
          <p:nvPr>
            <p:ph type="title"/>
          </p:nvPr>
        </p:nvSpPr>
        <p:spPr/>
        <p:txBody>
          <a:bodyPr/>
          <a:lstStyle/>
          <a:p>
            <a:r>
              <a:rPr lang="en-US" dirty="0"/>
              <a:t>Hochster v. De La Tour</a:t>
            </a:r>
          </a:p>
        </p:txBody>
      </p:sp>
      <p:sp>
        <p:nvSpPr>
          <p:cNvPr id="3" name="Content Placeholder 2">
            <a:extLst>
              <a:ext uri="{FF2B5EF4-FFF2-40B4-BE49-F238E27FC236}">
                <a16:creationId xmlns:a16="http://schemas.microsoft.com/office/drawing/2014/main" id="{D1CB0B14-FA65-4838-865C-C4C7C39A7206}"/>
              </a:ext>
            </a:extLst>
          </p:cNvPr>
          <p:cNvSpPr>
            <a:spLocks noGrp="1"/>
          </p:cNvSpPr>
          <p:nvPr>
            <p:ph idx="1"/>
          </p:nvPr>
        </p:nvSpPr>
        <p:spPr/>
        <p:txBody>
          <a:bodyPr/>
          <a:lstStyle/>
          <a:p>
            <a:r>
              <a:rPr lang="en-US" sz="2600" dirty="0"/>
              <a:t>De La Tour hired Hochster as a tour guide/personal assistant for his trip to Europe starting June 1st, 1852.</a:t>
            </a:r>
          </a:p>
          <a:p>
            <a:r>
              <a:rPr lang="en-US" sz="2600" dirty="0"/>
              <a:t>On May 11th, 1852, defendant wrote to plaintiff that he had changed his mind, and declined his services. He refused to make him any compensation. The action was commenced on May 22d. The plaintiff, between the commencement of the action and June 1st, obtained an engagement with Lord Ashburton, on equally good terms, but not commencing till July 4th</a:t>
            </a:r>
          </a:p>
          <a:p>
            <a:endParaRPr lang="en-US" dirty="0"/>
          </a:p>
          <a:p>
            <a:endParaRPr lang="en-US" dirty="0"/>
          </a:p>
        </p:txBody>
      </p:sp>
    </p:spTree>
    <p:extLst>
      <p:ext uri="{BB962C8B-B14F-4D97-AF65-F5344CB8AC3E}">
        <p14:creationId xmlns:p14="http://schemas.microsoft.com/office/powerpoint/2010/main" val="2107556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D3B4E-D7C1-4240-9C53-7DDB2AE2BFD5}"/>
              </a:ext>
            </a:extLst>
          </p:cNvPr>
          <p:cNvSpPr>
            <a:spLocks noGrp="1"/>
          </p:cNvSpPr>
          <p:nvPr>
            <p:ph type="title"/>
          </p:nvPr>
        </p:nvSpPr>
        <p:spPr/>
        <p:txBody>
          <a:bodyPr/>
          <a:lstStyle/>
          <a:p>
            <a:r>
              <a:rPr lang="en-US" dirty="0"/>
              <a:t>When Can Hochster Mitigate?</a:t>
            </a:r>
          </a:p>
        </p:txBody>
      </p:sp>
      <p:sp>
        <p:nvSpPr>
          <p:cNvPr id="3" name="Content Placeholder 2">
            <a:extLst>
              <a:ext uri="{FF2B5EF4-FFF2-40B4-BE49-F238E27FC236}">
                <a16:creationId xmlns:a16="http://schemas.microsoft.com/office/drawing/2014/main" id="{F76127B7-0445-45C0-8A4A-7FA0868ACDCE}"/>
              </a:ext>
            </a:extLst>
          </p:cNvPr>
          <p:cNvSpPr>
            <a:spLocks noGrp="1"/>
          </p:cNvSpPr>
          <p:nvPr>
            <p:ph idx="1"/>
          </p:nvPr>
        </p:nvSpPr>
        <p:spPr/>
        <p:txBody>
          <a:bodyPr/>
          <a:lstStyle/>
          <a:p>
            <a:r>
              <a:rPr lang="en-US" dirty="0"/>
              <a:t>Mitigation becomes possible </a:t>
            </a:r>
            <a:r>
              <a:rPr lang="en-US" i="1" dirty="0"/>
              <a:t>after a breach</a:t>
            </a:r>
            <a:r>
              <a:rPr lang="en-US" dirty="0"/>
              <a:t>.</a:t>
            </a:r>
          </a:p>
          <a:p>
            <a:r>
              <a:rPr lang="en-US" dirty="0"/>
              <a:t>When is De La Tour required under the contract to begin performance? </a:t>
            </a:r>
          </a:p>
          <a:p>
            <a:pPr lvl="1"/>
            <a:r>
              <a:rPr lang="en-US" sz="2800" dirty="0"/>
              <a:t>June 1.</a:t>
            </a:r>
          </a:p>
          <a:p>
            <a:r>
              <a:rPr lang="en-US" sz="3200" dirty="0"/>
              <a:t>If </a:t>
            </a:r>
            <a:r>
              <a:rPr lang="en-US" dirty="0"/>
              <a:t>he does not breach until then, Hochster cannot mitigate his damages until June 1. </a:t>
            </a:r>
          </a:p>
          <a:p>
            <a:r>
              <a:rPr lang="en-US" dirty="0"/>
              <a:t>But doesn’t Hochster know that De La Tour will not perform on June 1? If so, why should he wait. </a:t>
            </a:r>
          </a:p>
        </p:txBody>
      </p:sp>
      <p:grpSp>
        <p:nvGrpSpPr>
          <p:cNvPr id="14" name="Group 13">
            <a:extLst>
              <a:ext uri="{FF2B5EF4-FFF2-40B4-BE49-F238E27FC236}">
                <a16:creationId xmlns:a16="http://schemas.microsoft.com/office/drawing/2014/main" id="{A77782C0-E0A2-421D-9C50-57788543C5E6}"/>
              </a:ext>
            </a:extLst>
          </p:cNvPr>
          <p:cNvGrpSpPr/>
          <p:nvPr/>
        </p:nvGrpSpPr>
        <p:grpSpPr>
          <a:xfrm>
            <a:off x="-15568" y="3813833"/>
            <a:ext cx="1259280" cy="853200"/>
            <a:chOff x="-15568" y="3813833"/>
            <a:chExt cx="1259280" cy="853200"/>
          </a:xfrm>
        </p:grpSpPr>
        <mc:AlternateContent xmlns:mc="http://schemas.openxmlformats.org/markup-compatibility/2006">
          <mc:Choice xmlns:p14="http://schemas.microsoft.com/office/powerpoint/2010/main" Requires="p14">
            <p:contentPart p14:bwMode="auto" r:id="rId2">
              <p14:nvContentPartPr>
                <p14:cNvPr id="12" name="Ink 11">
                  <a:extLst>
                    <a:ext uri="{FF2B5EF4-FFF2-40B4-BE49-F238E27FC236}">
                      <a16:creationId xmlns:a16="http://schemas.microsoft.com/office/drawing/2014/main" id="{82791F4B-2433-4A30-A11B-892FE8ADF111}"/>
                    </a:ext>
                  </a:extLst>
                </p14:cNvPr>
                <p14:cNvContentPartPr/>
                <p14:nvPr/>
              </p14:nvContentPartPr>
              <p14:xfrm>
                <a:off x="-15568" y="4020473"/>
                <a:ext cx="1084680" cy="87120"/>
              </p14:xfrm>
            </p:contentPart>
          </mc:Choice>
          <mc:Fallback>
            <p:pic>
              <p:nvPicPr>
                <p:cNvPr id="12" name="Ink 11">
                  <a:extLst>
                    <a:ext uri="{FF2B5EF4-FFF2-40B4-BE49-F238E27FC236}">
                      <a16:creationId xmlns:a16="http://schemas.microsoft.com/office/drawing/2014/main" id="{82791F4B-2433-4A30-A11B-892FE8ADF111}"/>
                    </a:ext>
                  </a:extLst>
                </p:cNvPr>
                <p:cNvPicPr/>
                <p:nvPr/>
              </p:nvPicPr>
              <p:blipFill>
                <a:blip r:embed="rId3"/>
                <a:stretch>
                  <a:fillRect/>
                </a:stretch>
              </p:blipFill>
              <p:spPr>
                <a:xfrm>
                  <a:off x="-78208" y="3957833"/>
                  <a:ext cx="1210320" cy="21276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13" name="Ink 12">
                  <a:extLst>
                    <a:ext uri="{FF2B5EF4-FFF2-40B4-BE49-F238E27FC236}">
                      <a16:creationId xmlns:a16="http://schemas.microsoft.com/office/drawing/2014/main" id="{2B316906-42EF-4F16-961D-50695C81A532}"/>
                    </a:ext>
                  </a:extLst>
                </p14:cNvPr>
                <p14:cNvContentPartPr/>
                <p14:nvPr/>
              </p14:nvContentPartPr>
              <p14:xfrm>
                <a:off x="406712" y="3813833"/>
                <a:ext cx="837000" cy="853200"/>
              </p14:xfrm>
            </p:contentPart>
          </mc:Choice>
          <mc:Fallback>
            <p:pic>
              <p:nvPicPr>
                <p:cNvPr id="13" name="Ink 12">
                  <a:extLst>
                    <a:ext uri="{FF2B5EF4-FFF2-40B4-BE49-F238E27FC236}">
                      <a16:creationId xmlns:a16="http://schemas.microsoft.com/office/drawing/2014/main" id="{2B316906-42EF-4F16-961D-50695C81A532}"/>
                    </a:ext>
                  </a:extLst>
                </p:cNvPr>
                <p:cNvPicPr/>
                <p:nvPr/>
              </p:nvPicPr>
              <p:blipFill>
                <a:blip r:embed="rId5"/>
                <a:stretch>
                  <a:fillRect/>
                </a:stretch>
              </p:blipFill>
              <p:spPr>
                <a:xfrm>
                  <a:off x="343712" y="3750833"/>
                  <a:ext cx="962640" cy="978840"/>
                </a:xfrm>
                <a:prstGeom prst="rect">
                  <a:avLst/>
                </a:prstGeom>
              </p:spPr>
            </p:pic>
          </mc:Fallback>
        </mc:AlternateContent>
      </p:grpSp>
    </p:spTree>
    <p:extLst>
      <p:ext uri="{BB962C8B-B14F-4D97-AF65-F5344CB8AC3E}">
        <p14:creationId xmlns:p14="http://schemas.microsoft.com/office/powerpoint/2010/main" val="1076469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7226B-2D2A-4D80-9E5F-9124188B4C12}"/>
              </a:ext>
            </a:extLst>
          </p:cNvPr>
          <p:cNvSpPr>
            <a:spLocks noGrp="1"/>
          </p:cNvSpPr>
          <p:nvPr>
            <p:ph type="title"/>
          </p:nvPr>
        </p:nvSpPr>
        <p:spPr/>
        <p:txBody>
          <a:bodyPr/>
          <a:lstStyle/>
          <a:p>
            <a:r>
              <a:rPr lang="en-US" dirty="0"/>
              <a:t>What The Court Says</a:t>
            </a:r>
          </a:p>
        </p:txBody>
      </p:sp>
      <p:sp>
        <p:nvSpPr>
          <p:cNvPr id="3" name="Content Placeholder 2">
            <a:extLst>
              <a:ext uri="{FF2B5EF4-FFF2-40B4-BE49-F238E27FC236}">
                <a16:creationId xmlns:a16="http://schemas.microsoft.com/office/drawing/2014/main" id="{71A83229-F7AC-4381-B8CB-027A07BDA652}"/>
              </a:ext>
            </a:extLst>
          </p:cNvPr>
          <p:cNvSpPr>
            <a:spLocks noGrp="1"/>
          </p:cNvSpPr>
          <p:nvPr>
            <p:ph idx="1"/>
          </p:nvPr>
        </p:nvSpPr>
        <p:spPr>
          <a:xfrm>
            <a:off x="609600" y="1295401"/>
            <a:ext cx="10820400" cy="4530725"/>
          </a:xfrm>
        </p:spPr>
        <p:txBody>
          <a:bodyPr/>
          <a:lstStyle/>
          <a:p>
            <a:pPr marL="0" indent="457200">
              <a:spcBef>
                <a:spcPts val="0"/>
              </a:spcBef>
              <a:spcAft>
                <a:spcPts val="0"/>
              </a:spcAft>
            </a:pPr>
            <a:r>
              <a:rPr lang="en-US" sz="2400" dirty="0">
                <a:solidFill>
                  <a:srgbClr val="000000"/>
                </a:solidFill>
                <a:ea typeface="Times New Roman" panose="02020603050405020304" pitchFamily="18" charset="0"/>
              </a:rPr>
              <a:t>“It seems strange that the defendant, after renouncing the contract, and absolutely declaring that he will never act under it, should be permitted to object that faith is given to his assertion, and that an opportunity is not left to him of changing his mind.”</a:t>
            </a:r>
          </a:p>
          <a:p>
            <a:pPr marL="0" indent="457200">
              <a:spcBef>
                <a:spcPts val="0"/>
              </a:spcBef>
              <a:spcAft>
                <a:spcPts val="0"/>
              </a:spcAft>
            </a:pPr>
            <a:endParaRPr lang="en-US" sz="2400" dirty="0">
              <a:ea typeface="Times New Roman" panose="02020603050405020304" pitchFamily="18" charset="0"/>
            </a:endParaRPr>
          </a:p>
          <a:p>
            <a:pPr marL="0">
              <a:spcBef>
                <a:spcPts val="0"/>
              </a:spcBef>
              <a:spcAft>
                <a:spcPts val="0"/>
              </a:spcAft>
            </a:pPr>
            <a:r>
              <a:rPr lang="en-US" sz="2400" dirty="0">
                <a:solidFill>
                  <a:srgbClr val="000000"/>
                </a:solidFill>
                <a:ea typeface="Times New Roman" panose="02020603050405020304" pitchFamily="18" charset="0"/>
              </a:rPr>
              <a:t>“If the plaintiff is barred of any remedy by entering into an engagement inconsistent with starting as a courier with the defendant on the 1st of June, he is prejudiced by putting faith in the defendant's assertion: and it would be more consonant with principle, if the defendant were precluded from saying that he had not broken the contract when he declared that he entirely renounced it.”</a:t>
            </a:r>
            <a:endParaRPr lang="en-US" sz="2400" dirty="0">
              <a:ea typeface="Times New Roman" panose="02020603050405020304" pitchFamily="18" charset="0"/>
            </a:endParaRPr>
          </a:p>
          <a:p>
            <a:pPr marL="0" indent="0">
              <a:buNone/>
            </a:pPr>
            <a:r>
              <a:rPr lang="en-US" sz="2400" dirty="0">
                <a:solidFill>
                  <a:srgbClr val="000000"/>
                </a:solidFill>
                <a:ea typeface="Times New Roman" panose="02020603050405020304" pitchFamily="18" charset="0"/>
                <a:cs typeface="Times New Roman" panose="02020603050405020304" pitchFamily="18" charset="0"/>
              </a:rPr>
              <a:t> </a:t>
            </a:r>
            <a:endParaRPr lang="en-US" dirty="0"/>
          </a:p>
        </p:txBody>
      </p:sp>
      <p:grpSp>
        <p:nvGrpSpPr>
          <p:cNvPr id="6" name="Group 5">
            <a:extLst>
              <a:ext uri="{FF2B5EF4-FFF2-40B4-BE49-F238E27FC236}">
                <a16:creationId xmlns:a16="http://schemas.microsoft.com/office/drawing/2014/main" id="{532F54BC-D33A-45BA-87CF-975577BA4FCE}"/>
              </a:ext>
            </a:extLst>
          </p:cNvPr>
          <p:cNvGrpSpPr/>
          <p:nvPr/>
        </p:nvGrpSpPr>
        <p:grpSpPr>
          <a:xfrm>
            <a:off x="-670408" y="3898793"/>
            <a:ext cx="1424880" cy="795600"/>
            <a:chOff x="-670408" y="3898793"/>
            <a:chExt cx="1424880" cy="795600"/>
          </a:xfrm>
        </p:grpSpPr>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94111275-A7FA-4551-BE2B-6D4AE5D53CC4}"/>
                    </a:ext>
                  </a:extLst>
                </p14:cNvPr>
                <p14:cNvContentPartPr/>
                <p14:nvPr/>
              </p14:nvContentPartPr>
              <p14:xfrm>
                <a:off x="-670408" y="4129553"/>
                <a:ext cx="1312920" cy="53640"/>
              </p14:xfrm>
            </p:contentPart>
          </mc:Choice>
          <mc:Fallback>
            <p:pic>
              <p:nvPicPr>
                <p:cNvPr id="4" name="Ink 3">
                  <a:extLst>
                    <a:ext uri="{FF2B5EF4-FFF2-40B4-BE49-F238E27FC236}">
                      <a16:creationId xmlns:a16="http://schemas.microsoft.com/office/drawing/2014/main" id="{94111275-A7FA-4551-BE2B-6D4AE5D53CC4}"/>
                    </a:ext>
                  </a:extLst>
                </p:cNvPr>
                <p:cNvPicPr/>
                <p:nvPr/>
              </p:nvPicPr>
              <p:blipFill>
                <a:blip r:embed="rId3"/>
                <a:stretch>
                  <a:fillRect/>
                </a:stretch>
              </p:blipFill>
              <p:spPr>
                <a:xfrm>
                  <a:off x="-733408" y="4066553"/>
                  <a:ext cx="1438560" cy="17928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5" name="Ink 4">
                  <a:extLst>
                    <a:ext uri="{FF2B5EF4-FFF2-40B4-BE49-F238E27FC236}">
                      <a16:creationId xmlns:a16="http://schemas.microsoft.com/office/drawing/2014/main" id="{97AC28F2-E6EA-41C2-9BCA-3F4EF091B30C}"/>
                    </a:ext>
                  </a:extLst>
                </p14:cNvPr>
                <p14:cNvContentPartPr/>
                <p14:nvPr/>
              </p14:nvContentPartPr>
              <p14:xfrm>
                <a:off x="180632" y="3898793"/>
                <a:ext cx="573840" cy="795600"/>
              </p14:xfrm>
            </p:contentPart>
          </mc:Choice>
          <mc:Fallback>
            <p:pic>
              <p:nvPicPr>
                <p:cNvPr id="5" name="Ink 4">
                  <a:extLst>
                    <a:ext uri="{FF2B5EF4-FFF2-40B4-BE49-F238E27FC236}">
                      <a16:creationId xmlns:a16="http://schemas.microsoft.com/office/drawing/2014/main" id="{97AC28F2-E6EA-41C2-9BCA-3F4EF091B30C}"/>
                    </a:ext>
                  </a:extLst>
                </p:cNvPr>
                <p:cNvPicPr/>
                <p:nvPr/>
              </p:nvPicPr>
              <p:blipFill>
                <a:blip r:embed="rId5"/>
                <a:stretch>
                  <a:fillRect/>
                </a:stretch>
              </p:blipFill>
              <p:spPr>
                <a:xfrm>
                  <a:off x="117632" y="3835793"/>
                  <a:ext cx="699480" cy="921240"/>
                </a:xfrm>
                <a:prstGeom prst="rect">
                  <a:avLst/>
                </a:prstGeom>
              </p:spPr>
            </p:pic>
          </mc:Fallback>
        </mc:AlternateContent>
      </p:grpSp>
      <p:grpSp>
        <p:nvGrpSpPr>
          <p:cNvPr id="9" name="Group 8">
            <a:extLst>
              <a:ext uri="{FF2B5EF4-FFF2-40B4-BE49-F238E27FC236}">
                <a16:creationId xmlns:a16="http://schemas.microsoft.com/office/drawing/2014/main" id="{9F602388-1C1B-4938-B541-BC5EA602E72D}"/>
              </a:ext>
            </a:extLst>
          </p:cNvPr>
          <p:cNvGrpSpPr/>
          <p:nvPr/>
        </p:nvGrpSpPr>
        <p:grpSpPr>
          <a:xfrm>
            <a:off x="-719728" y="1938593"/>
            <a:ext cx="1575360" cy="567720"/>
            <a:chOff x="-719728" y="1938593"/>
            <a:chExt cx="1575360" cy="567720"/>
          </a:xfrm>
        </p:grpSpPr>
        <mc:AlternateContent xmlns:mc="http://schemas.openxmlformats.org/markup-compatibility/2006">
          <mc:Choice xmlns:p14="http://schemas.microsoft.com/office/powerpoint/2010/main" Requires="p14">
            <p:contentPart p14:bwMode="auto" r:id="rId6">
              <p14:nvContentPartPr>
                <p14:cNvPr id="7" name="Ink 6">
                  <a:extLst>
                    <a:ext uri="{FF2B5EF4-FFF2-40B4-BE49-F238E27FC236}">
                      <a16:creationId xmlns:a16="http://schemas.microsoft.com/office/drawing/2014/main" id="{6332BB41-823F-4F8F-8357-ABF1F2F64AEC}"/>
                    </a:ext>
                  </a:extLst>
                </p14:cNvPr>
                <p14:cNvContentPartPr/>
                <p14:nvPr/>
              </p14:nvContentPartPr>
              <p14:xfrm>
                <a:off x="-719728" y="2091233"/>
                <a:ext cx="1575360" cy="61560"/>
              </p14:xfrm>
            </p:contentPart>
          </mc:Choice>
          <mc:Fallback>
            <p:pic>
              <p:nvPicPr>
                <p:cNvPr id="7" name="Ink 6">
                  <a:extLst>
                    <a:ext uri="{FF2B5EF4-FFF2-40B4-BE49-F238E27FC236}">
                      <a16:creationId xmlns:a16="http://schemas.microsoft.com/office/drawing/2014/main" id="{6332BB41-823F-4F8F-8357-ABF1F2F64AEC}"/>
                    </a:ext>
                  </a:extLst>
                </p:cNvPr>
                <p:cNvPicPr/>
                <p:nvPr/>
              </p:nvPicPr>
              <p:blipFill>
                <a:blip r:embed="rId7"/>
                <a:stretch>
                  <a:fillRect/>
                </a:stretch>
              </p:blipFill>
              <p:spPr>
                <a:xfrm>
                  <a:off x="-782368" y="2028233"/>
                  <a:ext cx="1701000" cy="18720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8" name="Ink 7">
                  <a:extLst>
                    <a:ext uri="{FF2B5EF4-FFF2-40B4-BE49-F238E27FC236}">
                      <a16:creationId xmlns:a16="http://schemas.microsoft.com/office/drawing/2014/main" id="{F65EDD77-9C6F-4477-A4C6-2942F299CE25}"/>
                    </a:ext>
                  </a:extLst>
                </p14:cNvPr>
                <p14:cNvContentPartPr/>
                <p14:nvPr/>
              </p14:nvContentPartPr>
              <p14:xfrm>
                <a:off x="449912" y="1938593"/>
                <a:ext cx="372960" cy="567720"/>
              </p14:xfrm>
            </p:contentPart>
          </mc:Choice>
          <mc:Fallback>
            <p:pic>
              <p:nvPicPr>
                <p:cNvPr id="8" name="Ink 7">
                  <a:extLst>
                    <a:ext uri="{FF2B5EF4-FFF2-40B4-BE49-F238E27FC236}">
                      <a16:creationId xmlns:a16="http://schemas.microsoft.com/office/drawing/2014/main" id="{F65EDD77-9C6F-4477-A4C6-2942F299CE25}"/>
                    </a:ext>
                  </a:extLst>
                </p:cNvPr>
                <p:cNvPicPr/>
                <p:nvPr/>
              </p:nvPicPr>
              <p:blipFill>
                <a:blip r:embed="rId9"/>
                <a:stretch>
                  <a:fillRect/>
                </a:stretch>
              </p:blipFill>
              <p:spPr>
                <a:xfrm>
                  <a:off x="387272" y="1875953"/>
                  <a:ext cx="498600" cy="693360"/>
                </a:xfrm>
                <a:prstGeom prst="rect">
                  <a:avLst/>
                </a:prstGeom>
              </p:spPr>
            </p:pic>
          </mc:Fallback>
        </mc:AlternateContent>
      </p:grpSp>
    </p:spTree>
    <p:extLst>
      <p:ext uri="{BB962C8B-B14F-4D97-AF65-F5344CB8AC3E}">
        <p14:creationId xmlns:p14="http://schemas.microsoft.com/office/powerpoint/2010/main" val="672730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A2E9F-D7C8-422D-9B07-0087BEFD1D45}"/>
              </a:ext>
            </a:extLst>
          </p:cNvPr>
          <p:cNvSpPr>
            <a:spLocks noGrp="1"/>
          </p:cNvSpPr>
          <p:nvPr>
            <p:ph type="title"/>
          </p:nvPr>
        </p:nvSpPr>
        <p:spPr/>
        <p:txBody>
          <a:bodyPr/>
          <a:lstStyle/>
          <a:p>
            <a:r>
              <a:rPr lang="en-US" dirty="0"/>
              <a:t>The Modern Law –</a:t>
            </a:r>
            <a:r>
              <a:rPr lang="en-US"/>
              <a:t>Anticipatory Repudiation</a:t>
            </a:r>
            <a:endParaRPr lang="en-US" dirty="0"/>
          </a:p>
        </p:txBody>
      </p:sp>
      <p:sp>
        <p:nvSpPr>
          <p:cNvPr id="3" name="Content Placeholder 2">
            <a:extLst>
              <a:ext uri="{FF2B5EF4-FFF2-40B4-BE49-F238E27FC236}">
                <a16:creationId xmlns:a16="http://schemas.microsoft.com/office/drawing/2014/main" id="{702859EC-F46D-4AAC-9183-AA25ABF6C19A}"/>
              </a:ext>
            </a:extLst>
          </p:cNvPr>
          <p:cNvSpPr>
            <a:spLocks noGrp="1"/>
          </p:cNvSpPr>
          <p:nvPr>
            <p:ph idx="1"/>
          </p:nvPr>
        </p:nvSpPr>
        <p:spPr/>
        <p:txBody>
          <a:bodyPr/>
          <a:lstStyle/>
          <a:p>
            <a:pPr marL="0">
              <a:spcBef>
                <a:spcPts val="0"/>
              </a:spcBef>
              <a:spcAft>
                <a:spcPts val="0"/>
              </a:spcAft>
            </a:pPr>
            <a:r>
              <a:rPr lang="en-US" sz="2800" dirty="0">
                <a:ea typeface="Times New Roman" panose="02020603050405020304" pitchFamily="18" charset="0"/>
                <a:cs typeface="Times New Roman" panose="02020603050405020304" pitchFamily="18" charset="0"/>
              </a:rPr>
              <a:t>A definite and unequivocal announcement of a breach is a breach. </a:t>
            </a:r>
          </a:p>
          <a:p>
            <a:pPr marL="0" indent="0">
              <a:spcBef>
                <a:spcPts val="0"/>
              </a:spcBef>
              <a:spcAft>
                <a:spcPts val="0"/>
              </a:spcAft>
              <a:buNone/>
            </a:pPr>
            <a:endParaRPr lang="en-US" sz="2800" dirty="0">
              <a:ea typeface="Times New Roman" panose="02020603050405020304" pitchFamily="18" charset="0"/>
              <a:cs typeface="Times New Roman" panose="02020603050405020304" pitchFamily="18" charset="0"/>
            </a:endParaRPr>
          </a:p>
          <a:p>
            <a:pPr marL="0">
              <a:spcBef>
                <a:spcPts val="0"/>
              </a:spcBef>
              <a:spcAft>
                <a:spcPts val="0"/>
              </a:spcAft>
            </a:pPr>
            <a:r>
              <a:rPr lang="en-US" sz="2800" dirty="0">
                <a:ea typeface="Times New Roman" panose="02020603050405020304" pitchFamily="18" charset="0"/>
                <a:cs typeface="Times New Roman" panose="02020603050405020304" pitchFamily="18" charset="0"/>
              </a:rPr>
              <a:t>The non-breacher may sue for damages and begin mitigation at the time of the announcement. </a:t>
            </a:r>
          </a:p>
          <a:p>
            <a:pPr marL="0" indent="0">
              <a:spcBef>
                <a:spcPts val="0"/>
              </a:spcBef>
              <a:spcAft>
                <a:spcPts val="0"/>
              </a:spcAft>
              <a:buNone/>
            </a:pPr>
            <a:r>
              <a:rPr lang="en-US" sz="2800" dirty="0">
                <a:ea typeface="Times New Roman" panose="02020603050405020304" pitchFamily="18" charset="0"/>
                <a:cs typeface="Times New Roman" panose="02020603050405020304" pitchFamily="18" charset="0"/>
              </a:rPr>
              <a:t> </a:t>
            </a:r>
          </a:p>
          <a:p>
            <a:pPr marL="0">
              <a:spcBef>
                <a:spcPts val="0"/>
              </a:spcBef>
              <a:spcAft>
                <a:spcPts val="0"/>
              </a:spcAft>
            </a:pPr>
            <a:r>
              <a:rPr lang="en-US" sz="2800" dirty="0">
                <a:ea typeface="Times New Roman" panose="02020603050405020304" pitchFamily="18" charset="0"/>
                <a:cs typeface="Times New Roman" panose="02020603050405020304" pitchFamily="18" charset="0"/>
              </a:rPr>
              <a:t>If the non-breacher has not relied on the announcement, the announcer may retract the repudiation. </a:t>
            </a:r>
          </a:p>
          <a:p>
            <a:endParaRPr lang="en-US" dirty="0"/>
          </a:p>
        </p:txBody>
      </p:sp>
    </p:spTree>
    <p:extLst>
      <p:ext uri="{BB962C8B-B14F-4D97-AF65-F5344CB8AC3E}">
        <p14:creationId xmlns:p14="http://schemas.microsoft.com/office/powerpoint/2010/main" val="2388161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70E0E-A5DD-4205-B37E-ACB8323CE4CC}"/>
              </a:ext>
            </a:extLst>
          </p:cNvPr>
          <p:cNvSpPr>
            <a:spLocks noGrp="1"/>
          </p:cNvSpPr>
          <p:nvPr>
            <p:ph type="title"/>
          </p:nvPr>
        </p:nvSpPr>
        <p:spPr>
          <a:xfrm>
            <a:off x="838200" y="277814"/>
            <a:ext cx="9372600" cy="788987"/>
          </a:xfrm>
        </p:spPr>
        <p:txBody>
          <a:bodyPr/>
          <a:lstStyle/>
          <a:p>
            <a:r>
              <a:rPr lang="en-US" dirty="0"/>
              <a:t>F. Lake</a:t>
            </a:r>
          </a:p>
        </p:txBody>
      </p:sp>
      <p:sp>
        <p:nvSpPr>
          <p:cNvPr id="3" name="Content Placeholder 2">
            <a:extLst>
              <a:ext uri="{FF2B5EF4-FFF2-40B4-BE49-F238E27FC236}">
                <a16:creationId xmlns:a16="http://schemas.microsoft.com/office/drawing/2014/main" id="{11DAD375-CF4A-41BA-9C66-99BB9E437BA7}"/>
              </a:ext>
            </a:extLst>
          </p:cNvPr>
          <p:cNvSpPr>
            <a:spLocks noGrp="1"/>
          </p:cNvSpPr>
          <p:nvPr>
            <p:ph idx="1"/>
          </p:nvPr>
        </p:nvSpPr>
        <p:spPr>
          <a:xfrm>
            <a:off x="533400" y="1163638"/>
            <a:ext cx="11049000" cy="5416548"/>
          </a:xfrm>
        </p:spPr>
        <p:txBody>
          <a:bodyPr/>
          <a:lstStyle/>
          <a:p>
            <a:pPr marL="114300" indent="0">
              <a:spcBef>
                <a:spcPts val="0"/>
              </a:spcBef>
              <a:spcAft>
                <a:spcPts val="0"/>
              </a:spcAft>
              <a:buNone/>
            </a:pPr>
            <a:r>
              <a:rPr lang="en-US" sz="2000" dirty="0">
                <a:ea typeface="Times New Roman" panose="02020603050405020304" pitchFamily="18" charset="0"/>
                <a:cs typeface="Times New Roman" panose="02020603050405020304" pitchFamily="18" charset="0"/>
              </a:rPr>
              <a:t>F. Lake contracts with Fly-U-There charter company to fly him from Chicago to Los Angeles.  The flight is scheduled for December 1.  On November 20th, F. Lake calls Fly-You-There and says, "Just want to let you know there is a slight possibility that I will have to cancel my reservation."  Fly-U-There does nothing in response.  </a:t>
            </a:r>
            <a:r>
              <a:rPr lang="en-US" sz="2000" b="1" dirty="0">
                <a:ea typeface="Times New Roman" panose="02020603050405020304" pitchFamily="18" charset="0"/>
                <a:cs typeface="Times New Roman" panose="02020603050405020304" pitchFamily="18" charset="0"/>
              </a:rPr>
              <a:t>On November 22nd, F. Lake calls Fly-You-There and says, "I will definitely</a:t>
            </a:r>
            <a:r>
              <a:rPr lang="en-US" sz="2000" dirty="0">
                <a:ea typeface="Times New Roman" panose="02020603050405020304" pitchFamily="18" charset="0"/>
                <a:cs typeface="Times New Roman" panose="02020603050405020304" pitchFamily="18" charset="0"/>
              </a:rPr>
              <a:t> not be able to show up for the flight on December 1."  In response, Fly-U-There cancels the reservation and immediately makes another contract with Stanley Stable; entering this means Fly-U-There cannot fly F. Lake to Los Angeles.  F. Lake calls Fly-U-There on November 23rd and says, "I have changed my mind.  Our contract is back on."  He is irate when Fly-U-There says they cannot provide him with a plane, having chartered all their available planes.  They do not fly F. Lake to Los Angeles on December 1 even though F. Lake shows up ready to fly.</a:t>
            </a:r>
          </a:p>
          <a:p>
            <a:pPr marL="457200">
              <a:spcBef>
                <a:spcPts val="0"/>
              </a:spcBef>
              <a:spcAft>
                <a:spcPts val="0"/>
              </a:spcAft>
            </a:pPr>
            <a:r>
              <a:rPr lang="en-US" sz="2000" b="1" dirty="0">
                <a:ea typeface="Times New Roman" panose="02020603050405020304" pitchFamily="18" charset="0"/>
                <a:cs typeface="Times New Roman" panose="02020603050405020304" pitchFamily="18" charset="0"/>
              </a:rPr>
              <a:t>(a) F. Lake anticipatorily repudiated his contract with Fly-U-There on November 20th.</a:t>
            </a:r>
            <a:endParaRPr lang="en-US" sz="2000" dirty="0">
              <a:ea typeface="Times New Roman" panose="02020603050405020304" pitchFamily="18" charset="0"/>
              <a:cs typeface="Times New Roman" panose="02020603050405020304" pitchFamily="18" charset="0"/>
            </a:endParaRPr>
          </a:p>
          <a:p>
            <a:pPr marL="457200">
              <a:spcBef>
                <a:spcPts val="0"/>
              </a:spcBef>
              <a:spcAft>
                <a:spcPts val="0"/>
              </a:spcAft>
            </a:pPr>
            <a:r>
              <a:rPr lang="en-US" sz="2000" b="1" dirty="0">
                <a:ea typeface="Times New Roman" panose="02020603050405020304" pitchFamily="18" charset="0"/>
                <a:cs typeface="Times New Roman" panose="02020603050405020304" pitchFamily="18" charset="0"/>
              </a:rPr>
              <a:t>(b) F. Lake anticipatorily repudiated his contract with Fly-U-There on November 22nd.</a:t>
            </a:r>
            <a:endParaRPr lang="en-US" sz="2000" dirty="0">
              <a:ea typeface="Times New Roman" panose="02020603050405020304" pitchFamily="18" charset="0"/>
              <a:cs typeface="Times New Roman" panose="02020603050405020304" pitchFamily="18" charset="0"/>
            </a:endParaRPr>
          </a:p>
          <a:p>
            <a:pPr marL="457200">
              <a:spcBef>
                <a:spcPts val="0"/>
              </a:spcBef>
              <a:spcAft>
                <a:spcPts val="0"/>
              </a:spcAft>
            </a:pPr>
            <a:r>
              <a:rPr lang="en-US" sz="2000" b="1" dirty="0">
                <a:ea typeface="Times New Roman" panose="02020603050405020304" pitchFamily="18" charset="0"/>
                <a:cs typeface="Times New Roman" panose="02020603050405020304" pitchFamily="18" charset="0"/>
              </a:rPr>
              <a:t>(c) F. Lake retracted his repudiation on November 23rd, so Fly-U-There breached on December 1 when they did not fly F. Lake to Los Angeles.</a:t>
            </a:r>
            <a:endParaRPr lang="en-US" sz="2000" dirty="0">
              <a:ea typeface="Times New Roman" panose="02020603050405020304" pitchFamily="18" charset="0"/>
              <a:cs typeface="Times New Roman" panose="02020603050405020304" pitchFamily="18" charset="0"/>
            </a:endParaRPr>
          </a:p>
          <a:p>
            <a:pPr marL="457200">
              <a:spcBef>
                <a:spcPts val="0"/>
              </a:spcBef>
              <a:spcAft>
                <a:spcPts val="0"/>
              </a:spcAft>
            </a:pPr>
            <a:r>
              <a:rPr lang="en-US" sz="2000" b="1" dirty="0">
                <a:ea typeface="Times New Roman" panose="02020603050405020304" pitchFamily="18" charset="0"/>
                <a:cs typeface="Times New Roman" panose="02020603050405020304" pitchFamily="18" charset="0"/>
              </a:rPr>
              <a:t>(d) F. Lake breached his contract with Fly-U-There.</a:t>
            </a:r>
            <a:endParaRPr lang="en-US" sz="2000" dirty="0">
              <a:ea typeface="Times New Roman" panose="02020603050405020304" pitchFamily="18" charset="0"/>
              <a:cs typeface="Times New Roman" panose="02020603050405020304" pitchFamily="18" charset="0"/>
            </a:endParaRPr>
          </a:p>
          <a:p>
            <a:pPr marL="457200">
              <a:spcBef>
                <a:spcPts val="0"/>
              </a:spcBef>
              <a:spcAft>
                <a:spcPts val="0"/>
              </a:spcAft>
            </a:pPr>
            <a:r>
              <a:rPr lang="en-US" sz="2000" b="1" dirty="0">
                <a:ea typeface="Times New Roman" panose="02020603050405020304" pitchFamily="18" charset="0"/>
                <a:cs typeface="Times New Roman" panose="02020603050405020304" pitchFamily="18" charset="0"/>
              </a:rPr>
              <a:t>(e) (b) and (d).  </a:t>
            </a:r>
            <a:endParaRPr lang="en-US" sz="2000" dirty="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68142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22CF8A5-18E8-47BB-A134-9E7844CF39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7800" y="45155"/>
            <a:ext cx="9296400" cy="6767689"/>
          </a:xfrm>
          <a:prstGeom prst="rect">
            <a:avLst/>
          </a:prstGeom>
        </p:spPr>
      </p:pic>
    </p:spTree>
    <p:extLst>
      <p:ext uri="{BB962C8B-B14F-4D97-AF65-F5344CB8AC3E}">
        <p14:creationId xmlns:p14="http://schemas.microsoft.com/office/powerpoint/2010/main" val="2951836814"/>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3395</TotalTime>
  <Words>634</Words>
  <Application>Microsoft Office PowerPoint</Application>
  <PresentationFormat>Widescreen</PresentationFormat>
  <Paragraphs>30</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Garamond</vt:lpstr>
      <vt:lpstr>Wingdings</vt:lpstr>
      <vt:lpstr>Edge</vt:lpstr>
      <vt:lpstr>Hochster v. De La Tour</vt:lpstr>
      <vt:lpstr>Hochster v. De La Tour</vt:lpstr>
      <vt:lpstr>When Can Hochster Mitigate?</vt:lpstr>
      <vt:lpstr>What The Court Says</vt:lpstr>
      <vt:lpstr>The Modern Law –Anticipatory Repudiation</vt:lpstr>
      <vt:lpstr>F. Lake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cp:lastModifiedBy>
  <cp:revision>653</cp:revision>
  <dcterms:created xsi:type="dcterms:W3CDTF">2004-02-06T21:25:14Z</dcterms:created>
  <dcterms:modified xsi:type="dcterms:W3CDTF">2020-10-27T15:21:34Z</dcterms:modified>
</cp:coreProperties>
</file>