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10"/>
  </p:notesMasterIdLst>
  <p:sldIdLst>
    <p:sldId id="256" r:id="rId2"/>
    <p:sldId id="263" r:id="rId3"/>
    <p:sldId id="257" r:id="rId4"/>
    <p:sldId id="258" r:id="rId5"/>
    <p:sldId id="259" r:id="rId6"/>
    <p:sldId id="264" r:id="rId7"/>
    <p:sldId id="260" r:id="rId8"/>
    <p:sldId id="262" r:id="rId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58"/>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38EBBE4-721B-4AE6-9483-E394C1E7FA26}"/>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defRPr>
            </a:lvl1pPr>
          </a:lstStyle>
          <a:p>
            <a:pPr>
              <a:defRPr/>
            </a:pPr>
            <a:endParaRPr lang="en-US"/>
          </a:p>
        </p:txBody>
      </p:sp>
      <p:sp>
        <p:nvSpPr>
          <p:cNvPr id="3" name="Date Placeholder 2">
            <a:extLst>
              <a:ext uri="{FF2B5EF4-FFF2-40B4-BE49-F238E27FC236}">
                <a16:creationId xmlns:a16="http://schemas.microsoft.com/office/drawing/2014/main" id="{65CF551F-52A2-425F-8BAD-DF9197465017}"/>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defRPr>
            </a:lvl1pPr>
          </a:lstStyle>
          <a:p>
            <a:pPr>
              <a:defRPr/>
            </a:pPr>
            <a:fld id="{E13C5193-9825-4404-8C47-5F23DA0411C3}" type="datetimeFigureOut">
              <a:rPr lang="en-US"/>
              <a:pPr>
                <a:defRPr/>
              </a:pPr>
              <a:t>10/8/2020</a:t>
            </a:fld>
            <a:endParaRPr lang="en-US" dirty="0"/>
          </a:p>
        </p:txBody>
      </p:sp>
      <p:sp>
        <p:nvSpPr>
          <p:cNvPr id="4" name="Slide Image Placeholder 3">
            <a:extLst>
              <a:ext uri="{FF2B5EF4-FFF2-40B4-BE49-F238E27FC236}">
                <a16:creationId xmlns:a16="http://schemas.microsoft.com/office/drawing/2014/main" id="{420549B8-5670-4AF0-9E93-C06C26453640}"/>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3A559B5F-E686-43ED-8E22-CE885BE8B3CA}"/>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FDF59AAF-D57A-41BD-BD6E-092BC347E482}"/>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987E6A93-85E7-4762-8BBD-CA63EDF0E060}"/>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D8D5C8DB-37F8-41FF-8859-553273060BF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45CA6828-F88E-44B6-857C-1B0E4442B61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a:extLst>
              <a:ext uri="{FF2B5EF4-FFF2-40B4-BE49-F238E27FC236}">
                <a16:creationId xmlns:a16="http://schemas.microsoft.com/office/drawing/2014/main" id="{851A928B-4DC9-4FAF-881C-46B266C1C4A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124" name="Slide Number Placeholder 3">
            <a:extLst>
              <a:ext uri="{FF2B5EF4-FFF2-40B4-BE49-F238E27FC236}">
                <a16:creationId xmlns:a16="http://schemas.microsoft.com/office/drawing/2014/main" id="{B7ED1AA1-5168-48AD-9EE1-4C1BD07C8EF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83E13E5-CC5E-4336-AADF-5FA2D377FB0A}" type="slidenum">
              <a:rPr lang="en-US" altLang="en-US" smtClean="0">
                <a:latin typeface="Arial" panose="020B0604020202020204" pitchFamily="34" charset="0"/>
              </a:rPr>
              <a:pPr>
                <a:spcBef>
                  <a:spcPct val="0"/>
                </a:spcBef>
              </a:pPr>
              <a:t>1</a:t>
            </a:fld>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a:extLst>
              <a:ext uri="{FF2B5EF4-FFF2-40B4-BE49-F238E27FC236}">
                <a16:creationId xmlns:a16="http://schemas.microsoft.com/office/drawing/2014/main" id="{DCDA9EC3-32F8-4495-BA55-71484A2FC8A4}"/>
              </a:ext>
            </a:extLst>
          </p:cNvPr>
          <p:cNvSpPr>
            <a:spLocks noChangeArrowheads="1"/>
          </p:cNvSpPr>
          <p:nvPr/>
        </p:nvSpPr>
        <p:spPr bwMode="auto">
          <a:xfrm>
            <a:off x="609600" y="1219200"/>
            <a:ext cx="79248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 name="Line 8">
            <a:extLst>
              <a:ext uri="{FF2B5EF4-FFF2-40B4-BE49-F238E27FC236}">
                <a16:creationId xmlns:a16="http://schemas.microsoft.com/office/drawing/2014/main" id="{8A592399-7DCC-40E6-A1ED-B1FB13C240C3}"/>
              </a:ext>
            </a:extLst>
          </p:cNvPr>
          <p:cNvSpPr>
            <a:spLocks noChangeShapeType="1"/>
          </p:cNvSpPr>
          <p:nvPr/>
        </p:nvSpPr>
        <p:spPr bwMode="auto">
          <a:xfrm>
            <a:off x="1981200" y="3962400"/>
            <a:ext cx="6511925"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986" name="Rectangle 2"/>
          <p:cNvSpPr>
            <a:spLocks noGrp="1" noChangeArrowheads="1"/>
          </p:cNvSpPr>
          <p:nvPr>
            <p:ph type="ctrTitle"/>
          </p:nvPr>
        </p:nvSpPr>
        <p:spPr>
          <a:xfrm>
            <a:off x="914400" y="1524000"/>
            <a:ext cx="7623175" cy="1752600"/>
          </a:xfrm>
        </p:spPr>
        <p:txBody>
          <a:bodyPr/>
          <a:lstStyle>
            <a:lvl1pPr>
              <a:defRPr sz="5000"/>
            </a:lvl1pPr>
          </a:lstStyle>
          <a:p>
            <a:r>
              <a:rPr lang="en-US" altLang="en-US"/>
              <a:t>Click to edit Master title style</a:t>
            </a:r>
          </a:p>
        </p:txBody>
      </p:sp>
      <p:sp>
        <p:nvSpPr>
          <p:cNvPr id="41987"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en-US" altLang="en-US"/>
              <a:t>Click to edit Master subtitle style</a:t>
            </a:r>
          </a:p>
        </p:txBody>
      </p:sp>
      <p:sp>
        <p:nvSpPr>
          <p:cNvPr id="6" name="Rectangle 4">
            <a:extLst>
              <a:ext uri="{FF2B5EF4-FFF2-40B4-BE49-F238E27FC236}">
                <a16:creationId xmlns:a16="http://schemas.microsoft.com/office/drawing/2014/main" id="{A310BAD6-0CAA-40A1-AE44-A985E8FBAC80}"/>
              </a:ext>
            </a:extLst>
          </p:cNvPr>
          <p:cNvSpPr>
            <a:spLocks noGrp="1" noChangeArrowheads="1"/>
          </p:cNvSpPr>
          <p:nvPr>
            <p:ph type="dt" sz="half" idx="10"/>
          </p:nvPr>
        </p:nvSpPr>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F401AD94-52B3-4553-AECD-4C09F4EBE299}"/>
              </a:ext>
            </a:extLst>
          </p:cNvPr>
          <p:cNvSpPr>
            <a:spLocks noGrp="1" noChangeArrowheads="1"/>
          </p:cNvSpPr>
          <p:nvPr>
            <p:ph type="ftr" sz="quarter" idx="11"/>
          </p:nvPr>
        </p:nvSpPr>
        <p:spPr>
          <a:xfrm>
            <a:off x="3124200" y="6243638"/>
            <a:ext cx="2895600" cy="457200"/>
          </a:xfrm>
        </p:spPr>
        <p:txBody>
          <a:bodyPr/>
          <a:lstStyle>
            <a:lvl1pPr>
              <a:defRPr/>
            </a:lvl1pPr>
          </a:lstStyle>
          <a:p>
            <a:pPr>
              <a:defRPr/>
            </a:pPr>
            <a:endParaRPr lang="en-US" altLang="en-US"/>
          </a:p>
        </p:txBody>
      </p:sp>
      <p:sp>
        <p:nvSpPr>
          <p:cNvPr id="8" name="Rectangle 6">
            <a:extLst>
              <a:ext uri="{FF2B5EF4-FFF2-40B4-BE49-F238E27FC236}">
                <a16:creationId xmlns:a16="http://schemas.microsoft.com/office/drawing/2014/main" id="{28372DDD-660B-4813-B0AA-B3790727BF10}"/>
              </a:ext>
            </a:extLst>
          </p:cNvPr>
          <p:cNvSpPr>
            <a:spLocks noGrp="1" noChangeArrowheads="1"/>
          </p:cNvSpPr>
          <p:nvPr>
            <p:ph type="sldNum" sz="quarter" idx="12"/>
          </p:nvPr>
        </p:nvSpPr>
        <p:spPr/>
        <p:txBody>
          <a:bodyPr/>
          <a:lstStyle>
            <a:lvl1pPr>
              <a:defRPr/>
            </a:lvl1pPr>
          </a:lstStyle>
          <a:p>
            <a:pPr>
              <a:defRPr/>
            </a:pPr>
            <a:fld id="{3A662798-7B56-4762-A172-94E46CD95939}" type="slidenum">
              <a:rPr lang="en-US" altLang="en-US"/>
              <a:pPr>
                <a:defRPr/>
              </a:pPr>
              <a:t>‹#›</a:t>
            </a:fld>
            <a:endParaRPr lang="en-US" altLang="en-US"/>
          </a:p>
        </p:txBody>
      </p:sp>
    </p:spTree>
    <p:extLst>
      <p:ext uri="{BB962C8B-B14F-4D97-AF65-F5344CB8AC3E}">
        <p14:creationId xmlns:p14="http://schemas.microsoft.com/office/powerpoint/2010/main" val="3945905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BF29F9A-EB0D-4C83-BA63-46790CD9060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18A78CB4-71C5-4304-A75B-EB951C38884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F6635233-15A4-4ED2-8410-A7D4006D75FF}"/>
              </a:ext>
            </a:extLst>
          </p:cNvPr>
          <p:cNvSpPr>
            <a:spLocks noGrp="1" noChangeArrowheads="1"/>
          </p:cNvSpPr>
          <p:nvPr>
            <p:ph type="sldNum" sz="quarter" idx="12"/>
          </p:nvPr>
        </p:nvSpPr>
        <p:spPr>
          <a:ln/>
        </p:spPr>
        <p:txBody>
          <a:bodyPr/>
          <a:lstStyle>
            <a:lvl1pPr>
              <a:defRPr/>
            </a:lvl1pPr>
          </a:lstStyle>
          <a:p>
            <a:pPr>
              <a:defRPr/>
            </a:pPr>
            <a:fld id="{7ECC4F0E-8928-42A0-A242-B00C576060BB}" type="slidenum">
              <a:rPr lang="en-US" altLang="en-US"/>
              <a:pPr>
                <a:defRPr/>
              </a:pPr>
              <a:t>‹#›</a:t>
            </a:fld>
            <a:endParaRPr lang="en-US" altLang="en-US"/>
          </a:p>
        </p:txBody>
      </p:sp>
    </p:spTree>
    <p:extLst>
      <p:ext uri="{BB962C8B-B14F-4D97-AF65-F5344CB8AC3E}">
        <p14:creationId xmlns:p14="http://schemas.microsoft.com/office/powerpoint/2010/main" val="3841317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20EA127-7BEB-49D4-AB27-2EE4FA77304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CBD1386F-FD0C-49BB-B832-D666FF832E0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893B0D43-C488-45E4-9EF5-F3C4BFE363DE}"/>
              </a:ext>
            </a:extLst>
          </p:cNvPr>
          <p:cNvSpPr>
            <a:spLocks noGrp="1" noChangeArrowheads="1"/>
          </p:cNvSpPr>
          <p:nvPr>
            <p:ph type="sldNum" sz="quarter" idx="12"/>
          </p:nvPr>
        </p:nvSpPr>
        <p:spPr>
          <a:ln/>
        </p:spPr>
        <p:txBody>
          <a:bodyPr/>
          <a:lstStyle>
            <a:lvl1pPr>
              <a:defRPr/>
            </a:lvl1pPr>
          </a:lstStyle>
          <a:p>
            <a:pPr>
              <a:defRPr/>
            </a:pPr>
            <a:fld id="{D8F21C35-9438-469A-9D4D-154DE3887F62}" type="slidenum">
              <a:rPr lang="en-US" altLang="en-US"/>
              <a:pPr>
                <a:defRPr/>
              </a:pPr>
              <a:t>‹#›</a:t>
            </a:fld>
            <a:endParaRPr lang="en-US" altLang="en-US"/>
          </a:p>
        </p:txBody>
      </p:sp>
    </p:spTree>
    <p:extLst>
      <p:ext uri="{BB962C8B-B14F-4D97-AF65-F5344CB8AC3E}">
        <p14:creationId xmlns:p14="http://schemas.microsoft.com/office/powerpoint/2010/main" val="105563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67A144B-E46C-4E2D-B8DC-4D1DD500A91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01D0F773-F9C1-4EE0-9383-FAD1DBAFA53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5B9BBF9D-0604-4E8C-9A8F-E573E4FD209D}"/>
              </a:ext>
            </a:extLst>
          </p:cNvPr>
          <p:cNvSpPr>
            <a:spLocks noGrp="1" noChangeArrowheads="1"/>
          </p:cNvSpPr>
          <p:nvPr>
            <p:ph type="sldNum" sz="quarter" idx="12"/>
          </p:nvPr>
        </p:nvSpPr>
        <p:spPr>
          <a:ln/>
        </p:spPr>
        <p:txBody>
          <a:bodyPr/>
          <a:lstStyle>
            <a:lvl1pPr>
              <a:defRPr/>
            </a:lvl1pPr>
          </a:lstStyle>
          <a:p>
            <a:pPr>
              <a:defRPr/>
            </a:pPr>
            <a:fld id="{D51AFE61-8780-460E-8E64-48B712E88F9C}" type="slidenum">
              <a:rPr lang="en-US" altLang="en-US"/>
              <a:pPr>
                <a:defRPr/>
              </a:pPr>
              <a:t>‹#›</a:t>
            </a:fld>
            <a:endParaRPr lang="en-US" altLang="en-US"/>
          </a:p>
        </p:txBody>
      </p:sp>
    </p:spTree>
    <p:extLst>
      <p:ext uri="{BB962C8B-B14F-4D97-AF65-F5344CB8AC3E}">
        <p14:creationId xmlns:p14="http://schemas.microsoft.com/office/powerpoint/2010/main" val="4178672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EBEB57C6-B190-4A4C-88D0-84038871127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7BA909B7-3E59-40E7-9BD4-00848894133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0DA49B60-8DC9-421B-B9B0-B31A5EAD953E}"/>
              </a:ext>
            </a:extLst>
          </p:cNvPr>
          <p:cNvSpPr>
            <a:spLocks noGrp="1" noChangeArrowheads="1"/>
          </p:cNvSpPr>
          <p:nvPr>
            <p:ph type="sldNum" sz="quarter" idx="12"/>
          </p:nvPr>
        </p:nvSpPr>
        <p:spPr>
          <a:ln/>
        </p:spPr>
        <p:txBody>
          <a:bodyPr/>
          <a:lstStyle>
            <a:lvl1pPr>
              <a:defRPr/>
            </a:lvl1pPr>
          </a:lstStyle>
          <a:p>
            <a:pPr>
              <a:defRPr/>
            </a:pPr>
            <a:fld id="{C1E41A25-8047-4BAF-BE80-0D5C7F9B4DBA}" type="slidenum">
              <a:rPr lang="en-US" altLang="en-US"/>
              <a:pPr>
                <a:defRPr/>
              </a:pPr>
              <a:t>‹#›</a:t>
            </a:fld>
            <a:endParaRPr lang="en-US" altLang="en-US"/>
          </a:p>
        </p:txBody>
      </p:sp>
    </p:spTree>
    <p:extLst>
      <p:ext uri="{BB962C8B-B14F-4D97-AF65-F5344CB8AC3E}">
        <p14:creationId xmlns:p14="http://schemas.microsoft.com/office/powerpoint/2010/main" val="3204989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C6EEF4B7-67FF-4358-8ED5-279C6835BD4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596D5C3A-D20C-4F1E-8C22-E016F29CEF5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F89FB1B3-6AD8-4A0A-B349-8F039384CBAC}"/>
              </a:ext>
            </a:extLst>
          </p:cNvPr>
          <p:cNvSpPr>
            <a:spLocks noGrp="1" noChangeArrowheads="1"/>
          </p:cNvSpPr>
          <p:nvPr>
            <p:ph type="sldNum" sz="quarter" idx="12"/>
          </p:nvPr>
        </p:nvSpPr>
        <p:spPr>
          <a:ln/>
        </p:spPr>
        <p:txBody>
          <a:bodyPr/>
          <a:lstStyle>
            <a:lvl1pPr>
              <a:defRPr/>
            </a:lvl1pPr>
          </a:lstStyle>
          <a:p>
            <a:pPr>
              <a:defRPr/>
            </a:pPr>
            <a:fld id="{72249FDB-D74F-4866-853C-48D48567B93A}" type="slidenum">
              <a:rPr lang="en-US" altLang="en-US"/>
              <a:pPr>
                <a:defRPr/>
              </a:pPr>
              <a:t>‹#›</a:t>
            </a:fld>
            <a:endParaRPr lang="en-US" altLang="en-US"/>
          </a:p>
        </p:txBody>
      </p:sp>
    </p:spTree>
    <p:extLst>
      <p:ext uri="{BB962C8B-B14F-4D97-AF65-F5344CB8AC3E}">
        <p14:creationId xmlns:p14="http://schemas.microsoft.com/office/powerpoint/2010/main" val="1280185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D11FF680-4A8F-48EF-9212-27EDB8FE6F5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CB7BC7EB-927F-411E-B466-B0FA3D4433B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2B9199F3-8361-40AD-84B3-5F6B370E7823}"/>
              </a:ext>
            </a:extLst>
          </p:cNvPr>
          <p:cNvSpPr>
            <a:spLocks noGrp="1" noChangeArrowheads="1"/>
          </p:cNvSpPr>
          <p:nvPr>
            <p:ph type="sldNum" sz="quarter" idx="12"/>
          </p:nvPr>
        </p:nvSpPr>
        <p:spPr>
          <a:ln/>
        </p:spPr>
        <p:txBody>
          <a:bodyPr/>
          <a:lstStyle>
            <a:lvl1pPr>
              <a:defRPr/>
            </a:lvl1pPr>
          </a:lstStyle>
          <a:p>
            <a:pPr>
              <a:defRPr/>
            </a:pPr>
            <a:fld id="{36911692-9AF5-40E0-B5F9-36D67095012A}" type="slidenum">
              <a:rPr lang="en-US" altLang="en-US"/>
              <a:pPr>
                <a:defRPr/>
              </a:pPr>
              <a:t>‹#›</a:t>
            </a:fld>
            <a:endParaRPr lang="en-US" altLang="en-US"/>
          </a:p>
        </p:txBody>
      </p:sp>
    </p:spTree>
    <p:extLst>
      <p:ext uri="{BB962C8B-B14F-4D97-AF65-F5344CB8AC3E}">
        <p14:creationId xmlns:p14="http://schemas.microsoft.com/office/powerpoint/2010/main" val="272177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7C138CFF-0F0C-43E6-A783-9E911A31148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F88FE0C8-FD8E-4E88-9EED-FC6913C099D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161616B0-7FF5-4514-952A-BD94A48974BF}"/>
              </a:ext>
            </a:extLst>
          </p:cNvPr>
          <p:cNvSpPr>
            <a:spLocks noGrp="1" noChangeArrowheads="1"/>
          </p:cNvSpPr>
          <p:nvPr>
            <p:ph type="sldNum" sz="quarter" idx="12"/>
          </p:nvPr>
        </p:nvSpPr>
        <p:spPr>
          <a:ln/>
        </p:spPr>
        <p:txBody>
          <a:bodyPr/>
          <a:lstStyle>
            <a:lvl1pPr>
              <a:defRPr/>
            </a:lvl1pPr>
          </a:lstStyle>
          <a:p>
            <a:pPr>
              <a:defRPr/>
            </a:pPr>
            <a:fld id="{3F4ACB20-DE14-4968-ADB5-899C2B65918A}" type="slidenum">
              <a:rPr lang="en-US" altLang="en-US"/>
              <a:pPr>
                <a:defRPr/>
              </a:pPr>
              <a:t>‹#›</a:t>
            </a:fld>
            <a:endParaRPr lang="en-US" altLang="en-US"/>
          </a:p>
        </p:txBody>
      </p:sp>
    </p:spTree>
    <p:extLst>
      <p:ext uri="{BB962C8B-B14F-4D97-AF65-F5344CB8AC3E}">
        <p14:creationId xmlns:p14="http://schemas.microsoft.com/office/powerpoint/2010/main" val="1048289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7D4522A2-2B6E-44F1-A498-A724ACB46DC7}"/>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B2D1F2E4-1983-4BFE-9E60-BD807C5ECBD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6FD07D15-7B4A-4C7E-A4B2-977D0DB2FE34}"/>
              </a:ext>
            </a:extLst>
          </p:cNvPr>
          <p:cNvSpPr>
            <a:spLocks noGrp="1" noChangeArrowheads="1"/>
          </p:cNvSpPr>
          <p:nvPr>
            <p:ph type="sldNum" sz="quarter" idx="12"/>
          </p:nvPr>
        </p:nvSpPr>
        <p:spPr>
          <a:ln/>
        </p:spPr>
        <p:txBody>
          <a:bodyPr/>
          <a:lstStyle>
            <a:lvl1pPr>
              <a:defRPr/>
            </a:lvl1pPr>
          </a:lstStyle>
          <a:p>
            <a:pPr>
              <a:defRPr/>
            </a:pPr>
            <a:fld id="{215A53FD-BE34-4C14-91B3-D98496C391B9}" type="slidenum">
              <a:rPr lang="en-US" altLang="en-US"/>
              <a:pPr>
                <a:defRPr/>
              </a:pPr>
              <a:t>‹#›</a:t>
            </a:fld>
            <a:endParaRPr lang="en-US" altLang="en-US"/>
          </a:p>
        </p:txBody>
      </p:sp>
    </p:spTree>
    <p:extLst>
      <p:ext uri="{BB962C8B-B14F-4D97-AF65-F5344CB8AC3E}">
        <p14:creationId xmlns:p14="http://schemas.microsoft.com/office/powerpoint/2010/main" val="3175597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39F2EAB2-3446-4468-80C4-1CF48E6FEB1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76F41B4A-D02A-4329-83F2-C72E1F23F7D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2D47E3BB-E841-4C36-9430-1F7AEE082EE9}"/>
              </a:ext>
            </a:extLst>
          </p:cNvPr>
          <p:cNvSpPr>
            <a:spLocks noGrp="1" noChangeArrowheads="1"/>
          </p:cNvSpPr>
          <p:nvPr>
            <p:ph type="sldNum" sz="quarter" idx="12"/>
          </p:nvPr>
        </p:nvSpPr>
        <p:spPr>
          <a:ln/>
        </p:spPr>
        <p:txBody>
          <a:bodyPr/>
          <a:lstStyle>
            <a:lvl1pPr>
              <a:defRPr/>
            </a:lvl1pPr>
          </a:lstStyle>
          <a:p>
            <a:pPr>
              <a:defRPr/>
            </a:pPr>
            <a:fld id="{92694AE1-B5D5-46E7-9E92-9FC73DE5B1F9}" type="slidenum">
              <a:rPr lang="en-US" altLang="en-US"/>
              <a:pPr>
                <a:defRPr/>
              </a:pPr>
              <a:t>‹#›</a:t>
            </a:fld>
            <a:endParaRPr lang="en-US" altLang="en-US"/>
          </a:p>
        </p:txBody>
      </p:sp>
    </p:spTree>
    <p:extLst>
      <p:ext uri="{BB962C8B-B14F-4D97-AF65-F5344CB8AC3E}">
        <p14:creationId xmlns:p14="http://schemas.microsoft.com/office/powerpoint/2010/main" val="1346161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C4DED409-07E0-46BB-904B-89C9D2893E9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467DF679-CE7B-48AF-8594-D8B7D70A9AB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A07B1767-D114-47FF-9DC4-3FCE8519DECE}"/>
              </a:ext>
            </a:extLst>
          </p:cNvPr>
          <p:cNvSpPr>
            <a:spLocks noGrp="1" noChangeArrowheads="1"/>
          </p:cNvSpPr>
          <p:nvPr>
            <p:ph type="sldNum" sz="quarter" idx="12"/>
          </p:nvPr>
        </p:nvSpPr>
        <p:spPr>
          <a:ln/>
        </p:spPr>
        <p:txBody>
          <a:bodyPr/>
          <a:lstStyle>
            <a:lvl1pPr>
              <a:defRPr/>
            </a:lvl1pPr>
          </a:lstStyle>
          <a:p>
            <a:pPr>
              <a:defRPr/>
            </a:pPr>
            <a:fld id="{304D1A95-98A5-4E50-8CC0-26A9A69C34F8}" type="slidenum">
              <a:rPr lang="en-US" altLang="en-US"/>
              <a:pPr>
                <a:defRPr/>
              </a:pPr>
              <a:t>‹#›</a:t>
            </a:fld>
            <a:endParaRPr lang="en-US" altLang="en-US"/>
          </a:p>
        </p:txBody>
      </p:sp>
    </p:spTree>
    <p:extLst>
      <p:ext uri="{BB962C8B-B14F-4D97-AF65-F5344CB8AC3E}">
        <p14:creationId xmlns:p14="http://schemas.microsoft.com/office/powerpoint/2010/main" val="1156002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1D97469-2CE1-4A27-8765-56E6977C373A}"/>
              </a:ext>
            </a:extLst>
          </p:cNvPr>
          <p:cNvSpPr>
            <a:spLocks noGrp="1" noChangeArrowheads="1"/>
          </p:cNvSpPr>
          <p:nvPr>
            <p:ph type="title"/>
          </p:nvPr>
        </p:nvSpPr>
        <p:spPr bwMode="auto">
          <a:xfrm>
            <a:off x="457200" y="277813"/>
            <a:ext cx="82296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31D58CFB-9EEC-4FBB-B00B-210274E5BEDB}"/>
              </a:ext>
            </a:extLst>
          </p:cNvPr>
          <p:cNvSpPr>
            <a:spLocks noGrp="1" noChangeArrowheads="1"/>
          </p:cNvSpPr>
          <p:nvPr>
            <p:ph type="body" idx="1"/>
          </p:nvPr>
        </p:nvSpPr>
        <p:spPr bwMode="auto">
          <a:xfrm>
            <a:off x="457200" y="1600200"/>
            <a:ext cx="82296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0964" name="Rectangle 4">
            <a:extLst>
              <a:ext uri="{FF2B5EF4-FFF2-40B4-BE49-F238E27FC236}">
                <a16:creationId xmlns:a16="http://schemas.microsoft.com/office/drawing/2014/main" id="{CB078780-1C7D-45B0-9044-4599CAF2A831}"/>
              </a:ext>
            </a:extLst>
          </p:cNvPr>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mj-lt"/>
              </a:defRPr>
            </a:lvl1pPr>
          </a:lstStyle>
          <a:p>
            <a:pPr>
              <a:defRPr/>
            </a:pPr>
            <a:endParaRPr lang="en-US" altLang="en-US"/>
          </a:p>
        </p:txBody>
      </p:sp>
      <p:sp>
        <p:nvSpPr>
          <p:cNvPr id="40965" name="Rectangle 5">
            <a:extLst>
              <a:ext uri="{FF2B5EF4-FFF2-40B4-BE49-F238E27FC236}">
                <a16:creationId xmlns:a16="http://schemas.microsoft.com/office/drawing/2014/main" id="{C7A9CD17-1602-4635-A2B5-8F623268F98C}"/>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mj-lt"/>
              </a:defRPr>
            </a:lvl1pPr>
          </a:lstStyle>
          <a:p>
            <a:pPr>
              <a:defRPr/>
            </a:pPr>
            <a:endParaRPr lang="en-US" altLang="en-US"/>
          </a:p>
        </p:txBody>
      </p:sp>
      <p:sp>
        <p:nvSpPr>
          <p:cNvPr id="40966" name="Rectangle 6">
            <a:extLst>
              <a:ext uri="{FF2B5EF4-FFF2-40B4-BE49-F238E27FC236}">
                <a16:creationId xmlns:a16="http://schemas.microsoft.com/office/drawing/2014/main" id="{8DC01966-5668-4516-9B68-FBCC0383E684}"/>
              </a:ext>
            </a:extLst>
          </p:cNvPr>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Garamond" panose="02020404030301010803" pitchFamily="18" charset="0"/>
              </a:defRPr>
            </a:lvl1pPr>
          </a:lstStyle>
          <a:p>
            <a:pPr>
              <a:defRPr/>
            </a:pPr>
            <a:fld id="{8C7DFC41-51B3-4AAC-B9B9-8A5165C658CD}" type="slidenum">
              <a:rPr lang="en-US" altLang="en-US"/>
              <a:pPr>
                <a:defRPr/>
              </a:pPr>
              <a:t>‹#›</a:t>
            </a:fld>
            <a:endParaRPr lang="en-US" altLang="en-US"/>
          </a:p>
        </p:txBody>
      </p:sp>
      <p:sp>
        <p:nvSpPr>
          <p:cNvPr id="1031" name="Freeform 7">
            <a:extLst>
              <a:ext uri="{FF2B5EF4-FFF2-40B4-BE49-F238E27FC236}">
                <a16:creationId xmlns:a16="http://schemas.microsoft.com/office/drawing/2014/main" id="{7120117D-0F32-42E1-A716-FE6813A877B3}"/>
              </a:ext>
            </a:extLst>
          </p:cNvPr>
          <p:cNvSpPr>
            <a:spLocks noChangeArrowheads="1"/>
          </p:cNvSpPr>
          <p:nvPr/>
        </p:nvSpPr>
        <p:spPr bwMode="auto">
          <a:xfrm>
            <a:off x="381000" y="228600"/>
            <a:ext cx="82296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4046" r:id="rId1"/>
    <p:sldLayoutId id="2147484036" r:id="rId2"/>
    <p:sldLayoutId id="2147484037" r:id="rId3"/>
    <p:sldLayoutId id="2147484038" r:id="rId4"/>
    <p:sldLayoutId id="2147484039" r:id="rId5"/>
    <p:sldLayoutId id="2147484040" r:id="rId6"/>
    <p:sldLayoutId id="2147484041" r:id="rId7"/>
    <p:sldLayoutId id="2147484042" r:id="rId8"/>
    <p:sldLayoutId id="2147484043" r:id="rId9"/>
    <p:sldLayoutId id="2147484044" r:id="rId10"/>
    <p:sldLayoutId id="2147484045" r:id="rId11"/>
  </p:sldLayoutIdLst>
  <p:txStyles>
    <p:titleStyle>
      <a:lvl1pPr algn="l" rtl="0" eaLnBrk="0" fontAlgn="base" hangingPunct="0">
        <a:spcBef>
          <a:spcPct val="0"/>
        </a:spcBef>
        <a:spcAft>
          <a:spcPct val="0"/>
        </a:spcAft>
        <a:defRPr sz="4200">
          <a:solidFill>
            <a:schemeClr val="tx1"/>
          </a:solidFill>
          <a:latin typeface="+mj-lt"/>
          <a:ea typeface="+mj-ea"/>
          <a:cs typeface="+mj-cs"/>
        </a:defRPr>
      </a:lvl1pPr>
      <a:lvl2pPr algn="l" rtl="0" eaLnBrk="0" fontAlgn="base" hangingPunct="0">
        <a:spcBef>
          <a:spcPct val="0"/>
        </a:spcBef>
        <a:spcAft>
          <a:spcPct val="0"/>
        </a:spcAft>
        <a:defRPr sz="4200">
          <a:solidFill>
            <a:schemeClr val="tx1"/>
          </a:solidFill>
          <a:latin typeface="Garamond" pitchFamily="18" charset="0"/>
        </a:defRPr>
      </a:lvl2pPr>
      <a:lvl3pPr algn="l" rtl="0" eaLnBrk="0" fontAlgn="base" hangingPunct="0">
        <a:spcBef>
          <a:spcPct val="0"/>
        </a:spcBef>
        <a:spcAft>
          <a:spcPct val="0"/>
        </a:spcAft>
        <a:defRPr sz="4200">
          <a:solidFill>
            <a:schemeClr val="tx1"/>
          </a:solidFill>
          <a:latin typeface="Garamond" pitchFamily="18" charset="0"/>
        </a:defRPr>
      </a:lvl3pPr>
      <a:lvl4pPr algn="l" rtl="0" eaLnBrk="0" fontAlgn="base" hangingPunct="0">
        <a:spcBef>
          <a:spcPct val="0"/>
        </a:spcBef>
        <a:spcAft>
          <a:spcPct val="0"/>
        </a:spcAft>
        <a:defRPr sz="4200">
          <a:solidFill>
            <a:schemeClr val="tx1"/>
          </a:solidFill>
          <a:latin typeface="Garamond" pitchFamily="18" charset="0"/>
        </a:defRPr>
      </a:lvl4pPr>
      <a:lvl5pPr algn="l" rtl="0" eaLnBrk="0" fontAlgn="base" hangingPunct="0">
        <a:spcBef>
          <a:spcPct val="0"/>
        </a:spcBef>
        <a:spcAft>
          <a:spcPct val="0"/>
        </a:spcAft>
        <a:defRPr sz="4200">
          <a:solidFill>
            <a:schemeClr val="tx1"/>
          </a:solidFill>
          <a:latin typeface="Garamond" pitchFamily="18" charset="0"/>
        </a:defRPr>
      </a:lvl5pPr>
      <a:lvl6pPr marL="457200" algn="l" rtl="0" fontAlgn="base">
        <a:spcBef>
          <a:spcPct val="0"/>
        </a:spcBef>
        <a:spcAft>
          <a:spcPct val="0"/>
        </a:spcAft>
        <a:defRPr sz="4200">
          <a:solidFill>
            <a:schemeClr val="tx1"/>
          </a:solidFill>
          <a:latin typeface="Garamond" pitchFamily="18" charset="0"/>
        </a:defRPr>
      </a:lvl6pPr>
      <a:lvl7pPr marL="914400" algn="l" rtl="0" fontAlgn="base">
        <a:spcBef>
          <a:spcPct val="0"/>
        </a:spcBef>
        <a:spcAft>
          <a:spcPct val="0"/>
        </a:spcAft>
        <a:defRPr sz="4200">
          <a:solidFill>
            <a:schemeClr val="tx1"/>
          </a:solidFill>
          <a:latin typeface="Garamond" pitchFamily="18" charset="0"/>
        </a:defRPr>
      </a:lvl7pPr>
      <a:lvl8pPr marL="1371600" algn="l" rtl="0" fontAlgn="base">
        <a:spcBef>
          <a:spcPct val="0"/>
        </a:spcBef>
        <a:spcAft>
          <a:spcPct val="0"/>
        </a:spcAft>
        <a:defRPr sz="4200">
          <a:solidFill>
            <a:schemeClr val="tx1"/>
          </a:solidFill>
          <a:latin typeface="Garamond" pitchFamily="18" charset="0"/>
        </a:defRPr>
      </a:lvl8pPr>
      <a:lvl9pPr marL="1828800" algn="l" rtl="0" fontAlgn="base">
        <a:spcBef>
          <a:spcPct val="0"/>
        </a:spcBef>
        <a:spcAft>
          <a:spcPct val="0"/>
        </a:spcAft>
        <a:defRPr sz="4200">
          <a:solidFill>
            <a:schemeClr val="tx1"/>
          </a:solidFill>
          <a:latin typeface="Garamond" pitchFamily="18" charset="0"/>
        </a:defRPr>
      </a:lvl9pPr>
    </p:titleStyle>
    <p:bodyStyle>
      <a:lvl1pPr marL="342900" indent="-342900" algn="l" rtl="0" eaLnBrk="0" fontAlgn="base" hangingPunct="0">
        <a:spcBef>
          <a:spcPct val="20000"/>
        </a:spcBef>
        <a:spcAft>
          <a:spcPct val="0"/>
        </a:spcAft>
        <a:buClr>
          <a:schemeClr val="bg2"/>
        </a:buClr>
        <a:buSzPct val="45000"/>
        <a:buFont typeface="Wingdings" panose="05000000000000000000"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bg2"/>
        </a:buClr>
        <a:buSzPct val="45000"/>
        <a:buFont typeface="Wingdings" panose="05000000000000000000"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bg2"/>
        </a:buClr>
        <a:buSzPct val="45000"/>
        <a:buFont typeface="Wingdings" panose="05000000000000000000"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bg2"/>
        </a:buClr>
        <a:buSzPct val="45000"/>
        <a:buFont typeface="Wingdings" panose="05000000000000000000"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mn-lt"/>
        </a:defRPr>
      </a:lvl5pPr>
      <a:lvl6pPr marL="21383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0B2F531C-D4E4-434D-91BE-C1087EF36262}"/>
              </a:ext>
            </a:extLst>
          </p:cNvPr>
          <p:cNvSpPr>
            <a:spLocks noGrp="1" noChangeArrowheads="1"/>
          </p:cNvSpPr>
          <p:nvPr>
            <p:ph type="ctrTitle"/>
          </p:nvPr>
        </p:nvSpPr>
        <p:spPr/>
        <p:txBody>
          <a:bodyPr/>
          <a:lstStyle/>
          <a:p>
            <a:pPr eaLnBrk="1" hangingPunct="1"/>
            <a:r>
              <a:rPr lang="en-US" altLang="en-US" dirty="0"/>
              <a:t>EVRA</a:t>
            </a:r>
          </a:p>
        </p:txBody>
      </p:sp>
      <p:sp>
        <p:nvSpPr>
          <p:cNvPr id="4099" name="Rectangle 3">
            <a:extLst>
              <a:ext uri="{FF2B5EF4-FFF2-40B4-BE49-F238E27FC236}">
                <a16:creationId xmlns:a16="http://schemas.microsoft.com/office/drawing/2014/main" id="{C8FADFA6-2792-4A1D-BF22-64384BAC33E1}"/>
              </a:ext>
            </a:extLst>
          </p:cNvPr>
          <p:cNvSpPr>
            <a:spLocks noGrp="1" noChangeArrowheads="1"/>
          </p:cNvSpPr>
          <p:nvPr>
            <p:ph type="subTitle" idx="1"/>
          </p:nvPr>
        </p:nvSpPr>
        <p:spPr/>
        <p:txBody>
          <a:bodyPr/>
          <a:lstStyle/>
          <a:p>
            <a:pPr eaLnBrk="1" hangingPunct="1"/>
            <a:r>
              <a:rPr lang="en-US" altLang="en-US"/>
              <a:t>Richard Warner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90301EB-9605-428D-90A0-2B3FFCE34892}"/>
              </a:ext>
            </a:extLst>
          </p:cNvPr>
          <p:cNvSpPr/>
          <p:nvPr/>
        </p:nvSpPr>
        <p:spPr>
          <a:xfrm>
            <a:off x="13996" y="1190575"/>
            <a:ext cx="9144000" cy="3105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2" name="Text Box 4">
            <a:extLst>
              <a:ext uri="{FF2B5EF4-FFF2-40B4-BE49-F238E27FC236}">
                <a16:creationId xmlns:a16="http://schemas.microsoft.com/office/drawing/2014/main" id="{E2D762C8-CA24-4C9C-AA48-3A1E5A3F9443}"/>
              </a:ext>
            </a:extLst>
          </p:cNvPr>
          <p:cNvSpPr txBox="1">
            <a:spLocks noChangeArrowheads="1"/>
          </p:cNvSpPr>
          <p:nvPr/>
        </p:nvSpPr>
        <p:spPr bwMode="auto">
          <a:xfrm>
            <a:off x="609600" y="304800"/>
            <a:ext cx="762000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First, calculate the result-of-the-breach-proper-mitigation position.  Then with regard to each element of damage in that position, ask the following questions.</a:t>
            </a:r>
          </a:p>
        </p:txBody>
      </p:sp>
      <p:sp>
        <p:nvSpPr>
          <p:cNvPr id="2059" name="Line 11">
            <a:extLst>
              <a:ext uri="{FF2B5EF4-FFF2-40B4-BE49-F238E27FC236}">
                <a16:creationId xmlns:a16="http://schemas.microsoft.com/office/drawing/2014/main" id="{3F8B1E2D-22C2-4DC3-A15B-DBEF2FBADB9C}"/>
              </a:ext>
            </a:extLst>
          </p:cNvPr>
          <p:cNvSpPr>
            <a:spLocks noChangeShapeType="1"/>
          </p:cNvSpPr>
          <p:nvPr/>
        </p:nvSpPr>
        <p:spPr bwMode="auto">
          <a:xfrm>
            <a:off x="5105400" y="2057400"/>
            <a:ext cx="106680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0" name="Text Box 12">
            <a:extLst>
              <a:ext uri="{FF2B5EF4-FFF2-40B4-BE49-F238E27FC236}">
                <a16:creationId xmlns:a16="http://schemas.microsoft.com/office/drawing/2014/main" id="{CE20AB34-471D-4D34-B75E-F3A1BE4E80A4}"/>
              </a:ext>
            </a:extLst>
          </p:cNvPr>
          <p:cNvSpPr txBox="1">
            <a:spLocks noChangeArrowheads="1"/>
          </p:cNvSpPr>
          <p:nvPr/>
        </p:nvSpPr>
        <p:spPr bwMode="auto">
          <a:xfrm>
            <a:off x="5562600" y="2133600"/>
            <a:ext cx="2743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Ordinary course of things</a:t>
            </a:r>
          </a:p>
        </p:txBody>
      </p:sp>
      <p:sp>
        <p:nvSpPr>
          <p:cNvPr id="2061" name="Text Box 13">
            <a:extLst>
              <a:ext uri="{FF2B5EF4-FFF2-40B4-BE49-F238E27FC236}">
                <a16:creationId xmlns:a16="http://schemas.microsoft.com/office/drawing/2014/main" id="{DEAE8073-C5C2-4206-970F-0B972B75564F}"/>
              </a:ext>
            </a:extLst>
          </p:cNvPr>
          <p:cNvSpPr txBox="1">
            <a:spLocks noChangeArrowheads="1"/>
          </p:cNvSpPr>
          <p:nvPr/>
        </p:nvSpPr>
        <p:spPr bwMode="auto">
          <a:xfrm>
            <a:off x="5638800" y="2743200"/>
            <a:ext cx="3124200" cy="6508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The damage was reasonably foreseeable</a:t>
            </a:r>
          </a:p>
        </p:txBody>
      </p:sp>
      <p:sp>
        <p:nvSpPr>
          <p:cNvPr id="2062" name="Line 14">
            <a:extLst>
              <a:ext uri="{FF2B5EF4-FFF2-40B4-BE49-F238E27FC236}">
                <a16:creationId xmlns:a16="http://schemas.microsoft.com/office/drawing/2014/main" id="{8541BE18-0981-4398-9CCD-46DC857862D5}"/>
              </a:ext>
            </a:extLst>
          </p:cNvPr>
          <p:cNvSpPr>
            <a:spLocks noChangeShapeType="1"/>
          </p:cNvSpPr>
          <p:nvPr/>
        </p:nvSpPr>
        <p:spPr bwMode="auto">
          <a:xfrm flipH="1">
            <a:off x="3733800" y="1981200"/>
            <a:ext cx="83820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4" name="Text Box 16">
            <a:extLst>
              <a:ext uri="{FF2B5EF4-FFF2-40B4-BE49-F238E27FC236}">
                <a16:creationId xmlns:a16="http://schemas.microsoft.com/office/drawing/2014/main" id="{1D9582AA-6822-48E9-88BE-8F531147508C}"/>
              </a:ext>
            </a:extLst>
          </p:cNvPr>
          <p:cNvSpPr txBox="1">
            <a:spLocks noChangeArrowheads="1"/>
          </p:cNvSpPr>
          <p:nvPr/>
        </p:nvSpPr>
        <p:spPr bwMode="auto">
          <a:xfrm>
            <a:off x="838200" y="2667000"/>
            <a:ext cx="4114800" cy="6508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Did the breaching party have reason to know of the special circumstances?</a:t>
            </a:r>
          </a:p>
        </p:txBody>
      </p:sp>
      <p:sp>
        <p:nvSpPr>
          <p:cNvPr id="2065" name="Line 17">
            <a:extLst>
              <a:ext uri="{FF2B5EF4-FFF2-40B4-BE49-F238E27FC236}">
                <a16:creationId xmlns:a16="http://schemas.microsoft.com/office/drawing/2014/main" id="{188908BA-54FF-4849-8A7E-3358BCFD8C37}"/>
              </a:ext>
            </a:extLst>
          </p:cNvPr>
          <p:cNvSpPr>
            <a:spLocks noChangeShapeType="1"/>
          </p:cNvSpPr>
          <p:nvPr/>
        </p:nvSpPr>
        <p:spPr bwMode="auto">
          <a:xfrm>
            <a:off x="2743200" y="3657600"/>
            <a:ext cx="106680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6" name="Text Box 18">
            <a:extLst>
              <a:ext uri="{FF2B5EF4-FFF2-40B4-BE49-F238E27FC236}">
                <a16:creationId xmlns:a16="http://schemas.microsoft.com/office/drawing/2014/main" id="{3C5501FD-9401-496C-8C04-1D50683308C2}"/>
              </a:ext>
            </a:extLst>
          </p:cNvPr>
          <p:cNvSpPr txBox="1">
            <a:spLocks noChangeArrowheads="1"/>
          </p:cNvSpPr>
          <p:nvPr/>
        </p:nvSpPr>
        <p:spPr bwMode="auto">
          <a:xfrm>
            <a:off x="3200400" y="3733800"/>
            <a:ext cx="60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No</a:t>
            </a:r>
          </a:p>
        </p:txBody>
      </p:sp>
      <p:sp>
        <p:nvSpPr>
          <p:cNvPr id="2067" name="Text Box 19">
            <a:extLst>
              <a:ext uri="{FF2B5EF4-FFF2-40B4-BE49-F238E27FC236}">
                <a16:creationId xmlns:a16="http://schemas.microsoft.com/office/drawing/2014/main" id="{A7594D21-5512-4346-AD16-924F20F1941B}"/>
              </a:ext>
            </a:extLst>
          </p:cNvPr>
          <p:cNvSpPr txBox="1">
            <a:spLocks noChangeArrowheads="1"/>
          </p:cNvSpPr>
          <p:nvPr/>
        </p:nvSpPr>
        <p:spPr bwMode="auto">
          <a:xfrm>
            <a:off x="3048000" y="4495800"/>
            <a:ext cx="2057400" cy="92551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The damage was not reasonably foreseeable</a:t>
            </a:r>
          </a:p>
        </p:txBody>
      </p:sp>
      <p:sp>
        <p:nvSpPr>
          <p:cNvPr id="2068" name="Line 20">
            <a:extLst>
              <a:ext uri="{FF2B5EF4-FFF2-40B4-BE49-F238E27FC236}">
                <a16:creationId xmlns:a16="http://schemas.microsoft.com/office/drawing/2014/main" id="{D7D9CDF5-999C-4807-AA8B-7619E0479AAA}"/>
              </a:ext>
            </a:extLst>
          </p:cNvPr>
          <p:cNvSpPr>
            <a:spLocks noChangeShapeType="1"/>
          </p:cNvSpPr>
          <p:nvPr/>
        </p:nvSpPr>
        <p:spPr bwMode="auto">
          <a:xfrm flipH="1">
            <a:off x="1447800" y="3657600"/>
            <a:ext cx="1143000" cy="762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9" name="Text Box 21">
            <a:extLst>
              <a:ext uri="{FF2B5EF4-FFF2-40B4-BE49-F238E27FC236}">
                <a16:creationId xmlns:a16="http://schemas.microsoft.com/office/drawing/2014/main" id="{C4BFC616-23AA-40B0-BE85-EE6AB735BCAC}"/>
              </a:ext>
            </a:extLst>
          </p:cNvPr>
          <p:cNvSpPr txBox="1">
            <a:spLocks noChangeArrowheads="1"/>
          </p:cNvSpPr>
          <p:nvPr/>
        </p:nvSpPr>
        <p:spPr bwMode="auto">
          <a:xfrm>
            <a:off x="1371600" y="3733800"/>
            <a:ext cx="685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Yes</a:t>
            </a:r>
          </a:p>
        </p:txBody>
      </p:sp>
      <p:sp>
        <p:nvSpPr>
          <p:cNvPr id="2070" name="Text Box 22">
            <a:extLst>
              <a:ext uri="{FF2B5EF4-FFF2-40B4-BE49-F238E27FC236}">
                <a16:creationId xmlns:a16="http://schemas.microsoft.com/office/drawing/2014/main" id="{0F41014D-2418-4161-A619-D5CB56E215E3}"/>
              </a:ext>
            </a:extLst>
          </p:cNvPr>
          <p:cNvSpPr txBox="1">
            <a:spLocks noChangeArrowheads="1"/>
          </p:cNvSpPr>
          <p:nvPr/>
        </p:nvSpPr>
        <p:spPr bwMode="auto">
          <a:xfrm>
            <a:off x="381000" y="4495800"/>
            <a:ext cx="2209800" cy="92551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The damage was reasonably foreseeable</a:t>
            </a:r>
          </a:p>
        </p:txBody>
      </p:sp>
      <p:sp>
        <p:nvSpPr>
          <p:cNvPr id="2109" name="Line 61">
            <a:extLst>
              <a:ext uri="{FF2B5EF4-FFF2-40B4-BE49-F238E27FC236}">
                <a16:creationId xmlns:a16="http://schemas.microsoft.com/office/drawing/2014/main" id="{5F91A246-638B-48C9-B9B8-856826A65314}"/>
              </a:ext>
            </a:extLst>
          </p:cNvPr>
          <p:cNvSpPr>
            <a:spLocks noChangeShapeType="1"/>
          </p:cNvSpPr>
          <p:nvPr/>
        </p:nvSpPr>
        <p:spPr bwMode="auto">
          <a:xfrm>
            <a:off x="0" y="1219200"/>
            <a:ext cx="9144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10" name="Text Box 62">
            <a:extLst>
              <a:ext uri="{FF2B5EF4-FFF2-40B4-BE49-F238E27FC236}">
                <a16:creationId xmlns:a16="http://schemas.microsoft.com/office/drawing/2014/main" id="{DD331DFA-FEB0-4D1B-B82C-927AFD75CBAB}"/>
              </a:ext>
            </a:extLst>
          </p:cNvPr>
          <p:cNvSpPr txBox="1">
            <a:spLocks noChangeArrowheads="1"/>
          </p:cNvSpPr>
          <p:nvPr/>
        </p:nvSpPr>
        <p:spPr bwMode="auto">
          <a:xfrm>
            <a:off x="1219200" y="1371600"/>
            <a:ext cx="7239000" cy="6508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Would the damage follow as the probable result of a breach in the ordinary course of things or as the result of special circumstances?</a:t>
            </a:r>
          </a:p>
        </p:txBody>
      </p:sp>
      <p:sp>
        <p:nvSpPr>
          <p:cNvPr id="2111" name="Text Box 63">
            <a:extLst>
              <a:ext uri="{FF2B5EF4-FFF2-40B4-BE49-F238E27FC236}">
                <a16:creationId xmlns:a16="http://schemas.microsoft.com/office/drawing/2014/main" id="{D2EAF3EE-6240-4FCD-A039-7B052F6BE541}"/>
              </a:ext>
            </a:extLst>
          </p:cNvPr>
          <p:cNvSpPr txBox="1">
            <a:spLocks noChangeArrowheads="1"/>
          </p:cNvSpPr>
          <p:nvPr/>
        </p:nvSpPr>
        <p:spPr bwMode="auto">
          <a:xfrm>
            <a:off x="1524000" y="2133600"/>
            <a:ext cx="2590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Special circumstances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B31E7-6BED-4130-9C8F-DBE6D95D339D}"/>
              </a:ext>
            </a:extLst>
          </p:cNvPr>
          <p:cNvSpPr>
            <a:spLocks noGrp="1"/>
          </p:cNvSpPr>
          <p:nvPr>
            <p:ph type="title"/>
          </p:nvPr>
        </p:nvSpPr>
        <p:spPr/>
        <p:txBody>
          <a:bodyPr/>
          <a:lstStyle/>
          <a:p>
            <a:r>
              <a:rPr lang="en-US" dirty="0"/>
              <a:t>The Underlying Contract</a:t>
            </a:r>
          </a:p>
        </p:txBody>
      </p:sp>
      <p:sp>
        <p:nvSpPr>
          <p:cNvPr id="3" name="Content Placeholder 2">
            <a:extLst>
              <a:ext uri="{FF2B5EF4-FFF2-40B4-BE49-F238E27FC236}">
                <a16:creationId xmlns:a16="http://schemas.microsoft.com/office/drawing/2014/main" id="{ABA8B3F3-5F33-4D97-8544-D9494CDE393F}"/>
              </a:ext>
            </a:extLst>
          </p:cNvPr>
          <p:cNvSpPr>
            <a:spLocks noGrp="1"/>
          </p:cNvSpPr>
          <p:nvPr>
            <p:ph idx="1"/>
          </p:nvPr>
        </p:nvSpPr>
        <p:spPr/>
        <p:txBody>
          <a:bodyPr/>
          <a:lstStyle/>
          <a:p>
            <a:pPr marL="0" marR="0">
              <a:spcBef>
                <a:spcPts val="0"/>
              </a:spcBef>
              <a:spcAft>
                <a:spcPts val="0"/>
              </a:spcAft>
            </a:pPr>
            <a:r>
              <a:rPr lang="en-US" dirty="0">
                <a:solidFill>
                  <a:srgbClr val="333333"/>
                </a:solidFill>
                <a:effectLst/>
                <a:latin typeface="Helvetica" panose="020B0604020202020204" pitchFamily="34" charset="0"/>
              </a:rPr>
              <a:t>The underlying contract was between Hyman-Michaels Co. (predecessor co. to EVRA) and an unnamed ship owner. H-M chartered the ship for two years. Charter rates increased significantly after the contract, so the ship owner will be looking for any way to rescind the contract (to recharter the ship at a higher rate).</a:t>
            </a:r>
          </a:p>
          <a:p>
            <a:endParaRPr lang="en-US" dirty="0"/>
          </a:p>
        </p:txBody>
      </p:sp>
    </p:spTree>
    <p:extLst>
      <p:ext uri="{BB962C8B-B14F-4D97-AF65-F5344CB8AC3E}">
        <p14:creationId xmlns:p14="http://schemas.microsoft.com/office/powerpoint/2010/main" val="36024077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C85DCB-09E9-4135-BF96-5320127CE3D6}"/>
              </a:ext>
            </a:extLst>
          </p:cNvPr>
          <p:cNvSpPr>
            <a:spLocks noGrp="1"/>
          </p:cNvSpPr>
          <p:nvPr>
            <p:ph type="title"/>
          </p:nvPr>
        </p:nvSpPr>
        <p:spPr/>
        <p:txBody>
          <a:bodyPr/>
          <a:lstStyle/>
          <a:p>
            <a:r>
              <a:rPr lang="en-US" dirty="0"/>
              <a:t>The First Delayed Wire Transfer</a:t>
            </a:r>
          </a:p>
        </p:txBody>
      </p:sp>
      <p:sp>
        <p:nvSpPr>
          <p:cNvPr id="3" name="Content Placeholder 2">
            <a:extLst>
              <a:ext uri="{FF2B5EF4-FFF2-40B4-BE49-F238E27FC236}">
                <a16:creationId xmlns:a16="http://schemas.microsoft.com/office/drawing/2014/main" id="{1DD51D81-56B3-4AA9-A5EE-F268860737B1}"/>
              </a:ext>
            </a:extLst>
          </p:cNvPr>
          <p:cNvSpPr>
            <a:spLocks noGrp="1"/>
          </p:cNvSpPr>
          <p:nvPr>
            <p:ph idx="1"/>
          </p:nvPr>
        </p:nvSpPr>
        <p:spPr>
          <a:xfrm>
            <a:off x="457200" y="1295400"/>
            <a:ext cx="8229600" cy="5181600"/>
          </a:xfrm>
        </p:spPr>
        <p:txBody>
          <a:bodyPr/>
          <a:lstStyle/>
          <a:p>
            <a:r>
              <a:rPr lang="en-US" dirty="0">
                <a:solidFill>
                  <a:srgbClr val="333333"/>
                </a:solidFill>
                <a:effectLst/>
                <a:latin typeface="Helvetica" panose="020B0604020202020204" pitchFamily="34" charset="0"/>
              </a:rPr>
              <a:t>The owner got his chance in 1972. H-M breach by being late with a payment. The owner did not sue for damages, instead he claimed the right to rescind (we will cover the relevant law later in the course). The case went to arbitration and the arbitrator ruled against the ship owner, but warned H-M that if they were late again, the result might be different. They were late again in 1973, and the arbitrator held that </a:t>
            </a:r>
            <a:r>
              <a:rPr lang="en-US">
                <a:solidFill>
                  <a:srgbClr val="333333"/>
                </a:solidFill>
                <a:latin typeface="Helvetica" panose="020B0604020202020204" pitchFamily="34" charset="0"/>
              </a:rPr>
              <a:t>the owner</a:t>
            </a:r>
            <a:r>
              <a:rPr lang="en-US">
                <a:solidFill>
                  <a:srgbClr val="333333"/>
                </a:solidFill>
                <a:effectLst/>
                <a:latin typeface="Helvetica" panose="020B0604020202020204" pitchFamily="34" charset="0"/>
              </a:rPr>
              <a:t> </a:t>
            </a:r>
            <a:r>
              <a:rPr lang="en-US" dirty="0">
                <a:solidFill>
                  <a:srgbClr val="333333"/>
                </a:solidFill>
                <a:effectLst/>
                <a:latin typeface="Helvetica" panose="020B0604020202020204" pitchFamily="34" charset="0"/>
              </a:rPr>
              <a:t>could rescind the contract. </a:t>
            </a:r>
          </a:p>
          <a:p>
            <a:endParaRPr lang="en-US" dirty="0"/>
          </a:p>
        </p:txBody>
      </p:sp>
    </p:spTree>
    <p:extLst>
      <p:ext uri="{BB962C8B-B14F-4D97-AF65-F5344CB8AC3E}">
        <p14:creationId xmlns:p14="http://schemas.microsoft.com/office/powerpoint/2010/main" val="18940992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BA90F-146E-4FD2-A2A2-23504830B310}"/>
              </a:ext>
            </a:extLst>
          </p:cNvPr>
          <p:cNvSpPr>
            <a:spLocks noGrp="1"/>
          </p:cNvSpPr>
          <p:nvPr>
            <p:ph type="title"/>
          </p:nvPr>
        </p:nvSpPr>
        <p:spPr/>
        <p:txBody>
          <a:bodyPr/>
          <a:lstStyle/>
          <a:p>
            <a:r>
              <a:rPr lang="en-US" dirty="0"/>
              <a:t>The Wire Transfer In the Case</a:t>
            </a:r>
          </a:p>
        </p:txBody>
      </p:sp>
      <p:sp>
        <p:nvSpPr>
          <p:cNvPr id="3" name="Content Placeholder 2">
            <a:extLst>
              <a:ext uri="{FF2B5EF4-FFF2-40B4-BE49-F238E27FC236}">
                <a16:creationId xmlns:a16="http://schemas.microsoft.com/office/drawing/2014/main" id="{31CDDC14-B449-4EB7-906B-AB0A35096BDB}"/>
              </a:ext>
            </a:extLst>
          </p:cNvPr>
          <p:cNvSpPr>
            <a:spLocks noGrp="1"/>
          </p:cNvSpPr>
          <p:nvPr>
            <p:ph idx="1"/>
          </p:nvPr>
        </p:nvSpPr>
        <p:spPr>
          <a:xfrm>
            <a:off x="457200" y="1600200"/>
            <a:ext cx="8229600" cy="4979987"/>
          </a:xfrm>
        </p:spPr>
        <p:txBody>
          <a:bodyPr/>
          <a:lstStyle/>
          <a:p>
            <a:pPr marL="0" marR="0">
              <a:spcBef>
                <a:spcPts val="0"/>
              </a:spcBef>
              <a:spcAft>
                <a:spcPts val="0"/>
              </a:spcAft>
            </a:pPr>
            <a:r>
              <a:rPr lang="en-US" sz="2800" dirty="0">
                <a:solidFill>
                  <a:srgbClr val="333333"/>
                </a:solidFill>
                <a:effectLst/>
              </a:rPr>
              <a:t>The court explains:</a:t>
            </a:r>
          </a:p>
          <a:p>
            <a:pPr marL="679450" lvl="2">
              <a:spcBef>
                <a:spcPts val="0"/>
              </a:spcBef>
              <a:spcAft>
                <a:spcPts val="0"/>
              </a:spcAft>
            </a:pPr>
            <a:r>
              <a:rPr lang="en-US" sz="2000" dirty="0">
                <a:solidFill>
                  <a:srgbClr val="333333"/>
                </a:solidFill>
                <a:effectLst/>
              </a:rPr>
              <a:t>The usual method by which Hyman-Michaels, in Chicago, got the payments to the Banque de Paris in Geneva was to request the Continental Illinois National Bank and Trust Company of Chicago, where it had an account, to make a wire transfer of funds. Continental would debit Hyman-Michaels' account by the amount of the payment and then send a telex to its London office for retransmission to its correspondent bank in Geneva-Swiss Bank Corporation--asking Swiss Bank to deposit this amount in the Banque de Paris account of the Pandora’s owner. </a:t>
            </a:r>
          </a:p>
          <a:p>
            <a:pPr marL="0" marR="0">
              <a:spcBef>
                <a:spcPts val="0"/>
              </a:spcBef>
              <a:spcAft>
                <a:spcPts val="0"/>
              </a:spcAft>
            </a:pPr>
            <a:r>
              <a:rPr lang="en-US" sz="2800" dirty="0">
                <a:solidFill>
                  <a:srgbClr val="333333"/>
                </a:solidFill>
                <a:effectLst/>
              </a:rPr>
              <a:t>To change the case into a breach of contract case, assume H-M a contract with Swiss Bank and that the contract was breached by the delay in the wire transfer.</a:t>
            </a:r>
          </a:p>
          <a:p>
            <a:endParaRPr lang="en-US" dirty="0"/>
          </a:p>
        </p:txBody>
      </p:sp>
    </p:spTree>
    <p:extLst>
      <p:ext uri="{BB962C8B-B14F-4D97-AF65-F5344CB8AC3E}">
        <p14:creationId xmlns:p14="http://schemas.microsoft.com/office/powerpoint/2010/main" val="23619814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09E979-EF8A-498A-B09A-FE0F488D4D01}"/>
              </a:ext>
            </a:extLst>
          </p:cNvPr>
          <p:cNvSpPr>
            <a:spLocks noGrp="1"/>
          </p:cNvSpPr>
          <p:nvPr>
            <p:ph type="title"/>
          </p:nvPr>
        </p:nvSpPr>
        <p:spPr/>
        <p:txBody>
          <a:bodyPr/>
          <a:lstStyle/>
          <a:p>
            <a:r>
              <a:rPr lang="en-US" dirty="0"/>
              <a:t>The Breach</a:t>
            </a:r>
          </a:p>
        </p:txBody>
      </p:sp>
      <p:sp>
        <p:nvSpPr>
          <p:cNvPr id="3" name="Content Placeholder 2">
            <a:extLst>
              <a:ext uri="{FF2B5EF4-FFF2-40B4-BE49-F238E27FC236}">
                <a16:creationId xmlns:a16="http://schemas.microsoft.com/office/drawing/2014/main" id="{C8F40664-45EF-4C93-9FD5-BD36A2114812}"/>
              </a:ext>
            </a:extLst>
          </p:cNvPr>
          <p:cNvSpPr>
            <a:spLocks noGrp="1"/>
          </p:cNvSpPr>
          <p:nvPr>
            <p:ph idx="1"/>
          </p:nvPr>
        </p:nvSpPr>
        <p:spPr/>
        <p:txBody>
          <a:bodyPr/>
          <a:lstStyle/>
          <a:p>
            <a:pPr marL="0" marR="0">
              <a:spcBef>
                <a:spcPts val="0"/>
              </a:spcBef>
              <a:spcAft>
                <a:spcPts val="0"/>
              </a:spcAft>
            </a:pPr>
            <a:r>
              <a:rPr lang="en-US" dirty="0">
                <a:solidFill>
                  <a:srgbClr val="333333"/>
                </a:solidFill>
                <a:effectLst/>
                <a:latin typeface="Helvetica" panose="020B0604020202020204" pitchFamily="34" charset="0"/>
              </a:rPr>
              <a:t>Swiss Bank breached the contract by delaying the transfer of the money by five days. That gave the owner the right to rescind the contract. H-M rented a new ship at a cost of an additional $2 million. </a:t>
            </a:r>
          </a:p>
          <a:p>
            <a:pPr marL="0" marR="0">
              <a:spcBef>
                <a:spcPts val="0"/>
              </a:spcBef>
              <a:spcAft>
                <a:spcPts val="0"/>
              </a:spcAft>
            </a:pPr>
            <a:r>
              <a:rPr lang="en-US" dirty="0">
                <a:solidFill>
                  <a:srgbClr val="333333"/>
                </a:solidFill>
                <a:effectLst/>
                <a:latin typeface="Helvetica" panose="020B0604020202020204" pitchFamily="34" charset="0"/>
              </a:rPr>
              <a:t>The question is whether the $2 million loss was reasonably foreseeable at the time of contracting by Swiss Bank.</a:t>
            </a:r>
          </a:p>
          <a:p>
            <a:endParaRPr lang="en-US" dirty="0"/>
          </a:p>
        </p:txBody>
      </p:sp>
    </p:spTree>
    <p:extLst>
      <p:ext uri="{BB962C8B-B14F-4D97-AF65-F5344CB8AC3E}">
        <p14:creationId xmlns:p14="http://schemas.microsoft.com/office/powerpoint/2010/main" val="12082157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79C0D-4C7B-460C-BE44-D6DBA48F1D1F}"/>
              </a:ext>
            </a:extLst>
          </p:cNvPr>
          <p:cNvSpPr>
            <a:spLocks noGrp="1"/>
          </p:cNvSpPr>
          <p:nvPr>
            <p:ph type="title"/>
          </p:nvPr>
        </p:nvSpPr>
        <p:spPr/>
        <p:txBody>
          <a:bodyPr/>
          <a:lstStyle/>
          <a:p>
            <a:r>
              <a:rPr lang="en-US" dirty="0"/>
              <a:t>Information and Control</a:t>
            </a:r>
          </a:p>
        </p:txBody>
      </p:sp>
      <p:graphicFrame>
        <p:nvGraphicFramePr>
          <p:cNvPr id="8" name="Table 7">
            <a:extLst>
              <a:ext uri="{FF2B5EF4-FFF2-40B4-BE49-F238E27FC236}">
                <a16:creationId xmlns:a16="http://schemas.microsoft.com/office/drawing/2014/main" id="{4AFA2D17-6F32-41A6-8BB5-6D3EA7C5736D}"/>
              </a:ext>
            </a:extLst>
          </p:cNvPr>
          <p:cNvGraphicFramePr>
            <a:graphicFrameLocks noGrp="1"/>
          </p:cNvGraphicFramePr>
          <p:nvPr>
            <p:extLst>
              <p:ext uri="{D42A27DB-BD31-4B8C-83A1-F6EECF244321}">
                <p14:modId xmlns:p14="http://schemas.microsoft.com/office/powerpoint/2010/main" val="995850196"/>
              </p:ext>
            </p:extLst>
          </p:nvPr>
        </p:nvGraphicFramePr>
        <p:xfrm>
          <a:off x="430763" y="2209800"/>
          <a:ext cx="7848600" cy="3206496"/>
        </p:xfrm>
        <a:graphic>
          <a:graphicData uri="http://schemas.openxmlformats.org/drawingml/2006/table">
            <a:tbl>
              <a:tblPr firstRow="1" firstCol="1" bandRow="1">
                <a:tableStyleId>{5C22544A-7EE6-4342-B048-85BDC9FD1C3A}</a:tableStyleId>
              </a:tblPr>
              <a:tblGrid>
                <a:gridCol w="2615640">
                  <a:extLst>
                    <a:ext uri="{9D8B030D-6E8A-4147-A177-3AD203B41FA5}">
                      <a16:colId xmlns:a16="http://schemas.microsoft.com/office/drawing/2014/main" val="3854749697"/>
                    </a:ext>
                  </a:extLst>
                </a:gridCol>
                <a:gridCol w="2616480">
                  <a:extLst>
                    <a:ext uri="{9D8B030D-6E8A-4147-A177-3AD203B41FA5}">
                      <a16:colId xmlns:a16="http://schemas.microsoft.com/office/drawing/2014/main" val="3269429675"/>
                    </a:ext>
                  </a:extLst>
                </a:gridCol>
                <a:gridCol w="2616480">
                  <a:extLst>
                    <a:ext uri="{9D8B030D-6E8A-4147-A177-3AD203B41FA5}">
                      <a16:colId xmlns:a16="http://schemas.microsoft.com/office/drawing/2014/main" val="675625974"/>
                    </a:ext>
                  </a:extLst>
                </a:gridCol>
              </a:tblGrid>
              <a:tr h="1041400">
                <a:tc>
                  <a:txBody>
                    <a:bodyPr/>
                    <a:lstStyle/>
                    <a:p>
                      <a:pPr marL="0" marR="0">
                        <a:lnSpc>
                          <a:spcPct val="200000"/>
                        </a:lnSpc>
                        <a:spcBef>
                          <a:spcPts val="0"/>
                        </a:spcBef>
                        <a:spcAft>
                          <a:spcPts val="0"/>
                        </a:spcAft>
                      </a:pPr>
                      <a:r>
                        <a:rPr lang="en-US" sz="2000" dirty="0">
                          <a:effectLst/>
                        </a:rPr>
                        <a:t> </a:t>
                      </a:r>
                      <a:endParaRPr lang="en-US" sz="2000" dirty="0">
                        <a:solidFill>
                          <a:srgbClr val="000000"/>
                        </a:solidFill>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n-US" sz="2000" dirty="0">
                          <a:effectLst/>
                        </a:rPr>
                        <a:t>Information</a:t>
                      </a:r>
                      <a:endParaRPr lang="en-US" sz="2000" dirty="0">
                        <a:solidFill>
                          <a:srgbClr val="000000"/>
                        </a:solidFill>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n-US" sz="2000">
                          <a:effectLst/>
                        </a:rPr>
                        <a:t>Control</a:t>
                      </a:r>
                      <a:endParaRPr lang="en-US" sz="2000">
                        <a:solidFill>
                          <a:srgbClr val="000000"/>
                        </a:solidFill>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1227534"/>
                  </a:ext>
                </a:extLst>
              </a:tr>
              <a:tr h="1041400">
                <a:tc>
                  <a:txBody>
                    <a:bodyPr/>
                    <a:lstStyle/>
                    <a:p>
                      <a:pPr marL="0" marR="0">
                        <a:lnSpc>
                          <a:spcPct val="200000"/>
                        </a:lnSpc>
                        <a:spcBef>
                          <a:spcPts val="0"/>
                        </a:spcBef>
                        <a:spcAft>
                          <a:spcPts val="0"/>
                        </a:spcAft>
                      </a:pPr>
                      <a:r>
                        <a:rPr lang="en-US" sz="2000">
                          <a:effectLst/>
                        </a:rPr>
                        <a:t>Swiss Bank</a:t>
                      </a:r>
                      <a:endParaRPr lang="en-US" sz="2000">
                        <a:solidFill>
                          <a:srgbClr val="000000"/>
                        </a:solidFill>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n-US" sz="2000" dirty="0">
                          <a:effectLst/>
                        </a:rPr>
                        <a:t>Some</a:t>
                      </a:r>
                      <a:endParaRPr lang="en-US" sz="2000" dirty="0">
                        <a:solidFill>
                          <a:srgbClr val="000000"/>
                        </a:solidFill>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n-US" sz="2000">
                          <a:effectLst/>
                        </a:rPr>
                        <a:t>Had less than they should </a:t>
                      </a:r>
                      <a:endParaRPr lang="en-US" sz="2000">
                        <a:solidFill>
                          <a:srgbClr val="000000"/>
                        </a:solidFill>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86942532"/>
                  </a:ext>
                </a:extLst>
              </a:tr>
              <a:tr h="1041400">
                <a:tc>
                  <a:txBody>
                    <a:bodyPr/>
                    <a:lstStyle/>
                    <a:p>
                      <a:pPr marL="0" marR="0">
                        <a:lnSpc>
                          <a:spcPct val="200000"/>
                        </a:lnSpc>
                        <a:spcBef>
                          <a:spcPts val="0"/>
                        </a:spcBef>
                        <a:spcAft>
                          <a:spcPts val="0"/>
                        </a:spcAft>
                      </a:pPr>
                      <a:r>
                        <a:rPr lang="en-US" sz="2000">
                          <a:effectLst/>
                        </a:rPr>
                        <a:t>Hyman-Michaels</a:t>
                      </a:r>
                      <a:endParaRPr lang="en-US" sz="2000">
                        <a:solidFill>
                          <a:srgbClr val="000000"/>
                        </a:solidFill>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n-US" sz="2000" dirty="0">
                          <a:effectLst/>
                        </a:rPr>
                        <a:t>More than enough</a:t>
                      </a:r>
                      <a:endParaRPr lang="en-US" sz="2000" dirty="0">
                        <a:solidFill>
                          <a:srgbClr val="000000"/>
                        </a:solidFill>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n-US" sz="2000" dirty="0">
                          <a:effectLst/>
                        </a:rPr>
                        <a:t>More than enough </a:t>
                      </a:r>
                      <a:endParaRPr lang="en-US" sz="2000" dirty="0">
                        <a:solidFill>
                          <a:srgbClr val="000000"/>
                        </a:solidFill>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18751936"/>
                  </a:ext>
                </a:extLst>
              </a:tr>
            </a:tbl>
          </a:graphicData>
        </a:graphic>
      </p:graphicFrame>
    </p:spTree>
    <p:extLst>
      <p:ext uri="{BB962C8B-B14F-4D97-AF65-F5344CB8AC3E}">
        <p14:creationId xmlns:p14="http://schemas.microsoft.com/office/powerpoint/2010/main" val="11834909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3">
            <a:extLst>
              <a:ext uri="{FF2B5EF4-FFF2-40B4-BE49-F238E27FC236}">
                <a16:creationId xmlns:a16="http://schemas.microsoft.com/office/drawing/2014/main" id="{FBE70B52-F2BF-4701-B424-79BCE4C2D2F0}"/>
              </a:ext>
            </a:extLst>
          </p:cNvPr>
          <p:cNvSpPr>
            <a:spLocks noGrp="1"/>
          </p:cNvSpPr>
          <p:nvPr>
            <p:ph type="title"/>
          </p:nvPr>
        </p:nvSpPr>
        <p:spPr>
          <a:xfrm>
            <a:off x="457200" y="304800"/>
            <a:ext cx="8458200" cy="1139825"/>
          </a:xfrm>
        </p:spPr>
        <p:txBody>
          <a:bodyPr/>
          <a:lstStyle/>
          <a:p>
            <a:pPr eaLnBrk="1" hangingPunct="1"/>
            <a:r>
              <a:rPr lang="en-US" altLang="en-US" sz="3200" dirty="0"/>
              <a:t>Liability on Swiss Bank Versus Hyman-Michaels</a:t>
            </a:r>
            <a:endParaRPr lang="en-US" altLang="en-US" sz="4000" dirty="0"/>
          </a:p>
        </p:txBody>
      </p:sp>
      <p:sp>
        <p:nvSpPr>
          <p:cNvPr id="2051" name="Content Placeholder 4">
            <a:extLst>
              <a:ext uri="{FF2B5EF4-FFF2-40B4-BE49-F238E27FC236}">
                <a16:creationId xmlns:a16="http://schemas.microsoft.com/office/drawing/2014/main" id="{63368F61-47F7-4A96-B9FC-1B9EC824B16E}"/>
              </a:ext>
            </a:extLst>
          </p:cNvPr>
          <p:cNvSpPr>
            <a:spLocks noGrp="1"/>
          </p:cNvSpPr>
          <p:nvPr>
            <p:ph sz="half" idx="1"/>
          </p:nvPr>
        </p:nvSpPr>
        <p:spPr/>
        <p:txBody>
          <a:bodyPr/>
          <a:lstStyle/>
          <a:p>
            <a:pPr eaLnBrk="1" hangingPunct="1"/>
            <a:r>
              <a:rPr lang="en-US" altLang="en-US" dirty="0"/>
              <a:t>Swiss Bank</a:t>
            </a:r>
          </a:p>
          <a:p>
            <a:pPr lvl="1" eaLnBrk="1" hangingPunct="1"/>
            <a:r>
              <a:rPr lang="en-US" altLang="en-US" sz="2800" dirty="0"/>
              <a:t>Large (?) aggregate loss avoided</a:t>
            </a:r>
          </a:p>
          <a:p>
            <a:pPr lvl="1" eaLnBrk="1" hangingPunct="1"/>
            <a:r>
              <a:rPr lang="en-US" altLang="en-US" sz="2800" dirty="0"/>
              <a:t>High cost precaution</a:t>
            </a:r>
          </a:p>
          <a:p>
            <a:pPr lvl="1" eaLnBrk="1" hangingPunct="1"/>
            <a:r>
              <a:rPr lang="en-US" altLang="en-US" sz="3200" dirty="0"/>
              <a:t>Low risk users subsidize high risk users</a:t>
            </a:r>
          </a:p>
        </p:txBody>
      </p:sp>
      <p:sp>
        <p:nvSpPr>
          <p:cNvPr id="2052" name="Content Placeholder 5">
            <a:extLst>
              <a:ext uri="{FF2B5EF4-FFF2-40B4-BE49-F238E27FC236}">
                <a16:creationId xmlns:a16="http://schemas.microsoft.com/office/drawing/2014/main" id="{09902440-A3A5-4C79-AF67-1A25815F1739}"/>
              </a:ext>
            </a:extLst>
          </p:cNvPr>
          <p:cNvSpPr>
            <a:spLocks noGrp="1"/>
          </p:cNvSpPr>
          <p:nvPr>
            <p:ph sz="half" idx="2"/>
          </p:nvPr>
        </p:nvSpPr>
        <p:spPr/>
        <p:txBody>
          <a:bodyPr/>
          <a:lstStyle/>
          <a:p>
            <a:pPr eaLnBrk="1" hangingPunct="1"/>
            <a:r>
              <a:rPr lang="en-US" altLang="en-US" dirty="0"/>
              <a:t>Hyman-Michaels</a:t>
            </a:r>
          </a:p>
          <a:p>
            <a:pPr lvl="1" eaLnBrk="1" hangingPunct="1"/>
            <a:r>
              <a:rPr lang="en-US" altLang="en-US" sz="2800" dirty="0"/>
              <a:t>Can—and should-- take steps to avoid the loss</a:t>
            </a:r>
          </a:p>
          <a:p>
            <a:pPr lvl="1" eaLnBrk="1" hangingPunct="1"/>
            <a:r>
              <a:rPr lang="en-US" altLang="en-US" sz="2800" dirty="0"/>
              <a:t>Low risk users do not subsidize high risk users</a:t>
            </a:r>
          </a:p>
          <a:p>
            <a:pPr lvl="1" eaLnBrk="1" hangingPunct="1"/>
            <a:endParaRPr lang="en-US" altLang="en-US" sz="2800" dirty="0"/>
          </a:p>
          <a:p>
            <a:pPr lvl="1" eaLnBrk="1" hangingPunct="1"/>
            <a:endParaRPr lang="en-US" altLang="en-US" sz="2800" dirty="0"/>
          </a:p>
        </p:txBody>
      </p:sp>
    </p:spTree>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3164</TotalTime>
  <Words>522</Words>
  <Application>Microsoft Office PowerPoint</Application>
  <PresentationFormat>On-screen Show (4:3)</PresentationFormat>
  <Paragraphs>42</Paragraphs>
  <Slides>8</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Garamond</vt:lpstr>
      <vt:lpstr>Helvetica</vt:lpstr>
      <vt:lpstr>Verdana</vt:lpstr>
      <vt:lpstr>Wingdings</vt:lpstr>
      <vt:lpstr>Edge</vt:lpstr>
      <vt:lpstr>EVRA</vt:lpstr>
      <vt:lpstr>PowerPoint Presentation</vt:lpstr>
      <vt:lpstr>The Underlying Contract</vt:lpstr>
      <vt:lpstr>The First Delayed Wire Transfer</vt:lpstr>
      <vt:lpstr>The Wire Transfer In the Case</vt:lpstr>
      <vt:lpstr>The Breach</vt:lpstr>
      <vt:lpstr>Information and Control</vt:lpstr>
      <vt:lpstr>Liability on Swiss Bank Versus Hyman-Michaels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Click Wrap Contracts</dc:title>
  <dc:creator>Richard</dc:creator>
  <cp:lastModifiedBy>Richard Warner</cp:lastModifiedBy>
  <cp:revision>565</cp:revision>
  <dcterms:created xsi:type="dcterms:W3CDTF">2004-02-06T21:25:14Z</dcterms:created>
  <dcterms:modified xsi:type="dcterms:W3CDTF">2020-10-08T15:58:49Z</dcterms:modified>
</cp:coreProperties>
</file>