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24"/>
  </p:notesMasterIdLst>
  <p:sldIdLst>
    <p:sldId id="256" r:id="rId2"/>
    <p:sldId id="303" r:id="rId3"/>
    <p:sldId id="305" r:id="rId4"/>
    <p:sldId id="295" r:id="rId5"/>
    <p:sldId id="259" r:id="rId6"/>
    <p:sldId id="304" r:id="rId7"/>
    <p:sldId id="296" r:id="rId8"/>
    <p:sldId id="307" r:id="rId9"/>
    <p:sldId id="297" r:id="rId10"/>
    <p:sldId id="277" r:id="rId11"/>
    <p:sldId id="306" r:id="rId12"/>
    <p:sldId id="298" r:id="rId13"/>
    <p:sldId id="294" r:id="rId14"/>
    <p:sldId id="283" r:id="rId15"/>
    <p:sldId id="284" r:id="rId16"/>
    <p:sldId id="287" r:id="rId17"/>
    <p:sldId id="299" r:id="rId18"/>
    <p:sldId id="300" r:id="rId19"/>
    <p:sldId id="301" r:id="rId20"/>
    <p:sldId id="302" r:id="rId21"/>
    <p:sldId id="258" r:id="rId22"/>
    <p:sldId id="257" r:id="rId23"/>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5" d="100"/>
          <a:sy n="55" d="100"/>
        </p:scale>
        <p:origin x="1600" y="40"/>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38EBBE4-721B-4AE6-9483-E394C1E7FA26}"/>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defRPr>
            </a:lvl1pPr>
          </a:lstStyle>
          <a:p>
            <a:pPr>
              <a:defRPr/>
            </a:pPr>
            <a:endParaRPr lang="en-US"/>
          </a:p>
        </p:txBody>
      </p:sp>
      <p:sp>
        <p:nvSpPr>
          <p:cNvPr id="3" name="Date Placeholder 2">
            <a:extLst>
              <a:ext uri="{FF2B5EF4-FFF2-40B4-BE49-F238E27FC236}">
                <a16:creationId xmlns:a16="http://schemas.microsoft.com/office/drawing/2014/main" id="{65CF551F-52A2-425F-8BAD-DF9197465017}"/>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defRPr>
            </a:lvl1pPr>
          </a:lstStyle>
          <a:p>
            <a:pPr>
              <a:defRPr/>
            </a:pPr>
            <a:fld id="{E13C5193-9825-4404-8C47-5F23DA0411C3}" type="datetimeFigureOut">
              <a:rPr lang="en-US"/>
              <a:pPr>
                <a:defRPr/>
              </a:pPr>
              <a:t>8/21/2025</a:t>
            </a:fld>
            <a:endParaRPr lang="en-US" dirty="0"/>
          </a:p>
        </p:txBody>
      </p:sp>
      <p:sp>
        <p:nvSpPr>
          <p:cNvPr id="4" name="Slide Image Placeholder 3">
            <a:extLst>
              <a:ext uri="{FF2B5EF4-FFF2-40B4-BE49-F238E27FC236}">
                <a16:creationId xmlns:a16="http://schemas.microsoft.com/office/drawing/2014/main" id="{420549B8-5670-4AF0-9E93-C06C26453640}"/>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a:extLst>
              <a:ext uri="{FF2B5EF4-FFF2-40B4-BE49-F238E27FC236}">
                <a16:creationId xmlns:a16="http://schemas.microsoft.com/office/drawing/2014/main" id="{3A559B5F-E686-43ED-8E22-CE885BE8B3CA}"/>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FDF59AAF-D57A-41BD-BD6E-092BC347E482}"/>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987E6A93-85E7-4762-8BBD-CA63EDF0E060}"/>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D8D5C8DB-37F8-41FF-8859-553273060BF7}"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a:extLst>
              <a:ext uri="{FF2B5EF4-FFF2-40B4-BE49-F238E27FC236}">
                <a16:creationId xmlns:a16="http://schemas.microsoft.com/office/drawing/2014/main" id="{45CA6828-F88E-44B6-857C-1B0E4442B61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a:extLst>
              <a:ext uri="{FF2B5EF4-FFF2-40B4-BE49-F238E27FC236}">
                <a16:creationId xmlns:a16="http://schemas.microsoft.com/office/drawing/2014/main" id="{851A928B-4DC9-4FAF-881C-46B266C1C4A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124" name="Slide Number Placeholder 3">
            <a:extLst>
              <a:ext uri="{FF2B5EF4-FFF2-40B4-BE49-F238E27FC236}">
                <a16:creationId xmlns:a16="http://schemas.microsoft.com/office/drawing/2014/main" id="{B7ED1AA1-5168-48AD-9EE1-4C1BD07C8EF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83E13E5-CC5E-4336-AADF-5FA2D377FB0A}" type="slidenum">
              <a:rPr lang="en-US" altLang="en-US" smtClean="0">
                <a:latin typeface="Arial" panose="020B0604020202020204" pitchFamily="34" charset="0"/>
              </a:rPr>
              <a:pPr>
                <a:spcBef>
                  <a:spcPct val="0"/>
                </a:spcBef>
              </a:pPr>
              <a:t>1</a:t>
            </a:fld>
            <a:endParaRPr lang="en-US" altLang="en-US">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813505A7-44CE-4752-98E9-6B609EAE479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5508C888-52EB-4D12-90DA-F3283664FCC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4340" name="Slide Number Placeholder 3">
            <a:extLst>
              <a:ext uri="{FF2B5EF4-FFF2-40B4-BE49-F238E27FC236}">
                <a16:creationId xmlns:a16="http://schemas.microsoft.com/office/drawing/2014/main" id="{9952BEC7-3391-4211-96C8-77201FFCD6C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D864890-3F0B-4380-9A1D-C40618F5BE3A}" type="slidenum">
              <a:rPr lang="en-US" altLang="en-US" smtClean="0">
                <a:latin typeface="Arial" panose="020B0604020202020204" pitchFamily="34" charset="0"/>
              </a:rPr>
              <a:pPr>
                <a:spcBef>
                  <a:spcPct val="0"/>
                </a:spcBef>
              </a:pPr>
              <a:t>22</a:t>
            </a:fld>
            <a:endParaRPr lang="en-US" altLang="en-US">
              <a:latin typeface="Arial" panose="020B0604020202020204" pitchFamily="34" charset="0"/>
            </a:endParaRPr>
          </a:p>
        </p:txBody>
      </p:sp>
    </p:spTree>
    <p:extLst>
      <p:ext uri="{BB962C8B-B14F-4D97-AF65-F5344CB8AC3E}">
        <p14:creationId xmlns:p14="http://schemas.microsoft.com/office/powerpoint/2010/main" val="39913720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a:extLst>
              <a:ext uri="{FF2B5EF4-FFF2-40B4-BE49-F238E27FC236}">
                <a16:creationId xmlns:a16="http://schemas.microsoft.com/office/drawing/2014/main" id="{AB8DD3EE-2AF5-4747-B2DC-C35DECA7595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a:extLst>
              <a:ext uri="{FF2B5EF4-FFF2-40B4-BE49-F238E27FC236}">
                <a16:creationId xmlns:a16="http://schemas.microsoft.com/office/drawing/2014/main" id="{B7B6619C-948F-4918-9210-FA7546DAF72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172" name="Slide Number Placeholder 3">
            <a:extLst>
              <a:ext uri="{FF2B5EF4-FFF2-40B4-BE49-F238E27FC236}">
                <a16:creationId xmlns:a16="http://schemas.microsoft.com/office/drawing/2014/main" id="{BA81BDE2-E8FA-4E46-BE51-7074D08016B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3F99CCD5-D4E5-4487-98A7-D1647DFD0D57}" type="slidenum">
              <a:rPr lang="en-US" altLang="en-US"/>
              <a:pPr eaLnBrk="1" hangingPunct="1"/>
              <a:t>3</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a:extLst>
              <a:ext uri="{FF2B5EF4-FFF2-40B4-BE49-F238E27FC236}">
                <a16:creationId xmlns:a16="http://schemas.microsoft.com/office/drawing/2014/main" id="{AB8DD3EE-2AF5-4747-B2DC-C35DECA7595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a:extLst>
              <a:ext uri="{FF2B5EF4-FFF2-40B4-BE49-F238E27FC236}">
                <a16:creationId xmlns:a16="http://schemas.microsoft.com/office/drawing/2014/main" id="{B7B6619C-948F-4918-9210-FA7546DAF72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172" name="Slide Number Placeholder 3">
            <a:extLst>
              <a:ext uri="{FF2B5EF4-FFF2-40B4-BE49-F238E27FC236}">
                <a16:creationId xmlns:a16="http://schemas.microsoft.com/office/drawing/2014/main" id="{BA81BDE2-E8FA-4E46-BE51-7074D08016B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3F99CCD5-D4E5-4487-98A7-D1647DFD0D57}" type="slidenum">
              <a:rPr lang="en-US" altLang="en-US"/>
              <a:pPr eaLnBrk="1" hangingPunct="1"/>
              <a:t>11</a:t>
            </a:fld>
            <a:endParaRPr lang="en-US" altLang="en-US"/>
          </a:p>
        </p:txBody>
      </p:sp>
    </p:spTree>
    <p:extLst>
      <p:ext uri="{BB962C8B-B14F-4D97-AF65-F5344CB8AC3E}">
        <p14:creationId xmlns:p14="http://schemas.microsoft.com/office/powerpoint/2010/main" val="12887944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432BEDEC-33DB-4EED-9375-C2E550E7F65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F54F6AFD-C813-4B2A-B32B-C8A95D46044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6388" name="Slide Number Placeholder 3">
            <a:extLst>
              <a:ext uri="{FF2B5EF4-FFF2-40B4-BE49-F238E27FC236}">
                <a16:creationId xmlns:a16="http://schemas.microsoft.com/office/drawing/2014/main" id="{BB2C1866-2DC9-4A73-9811-4F6BA5E5A72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A83FE3F-E966-44D2-912E-F1CF00FA0AC9}" type="slidenum">
              <a:rPr lang="en-US" altLang="en-US" smtClean="0">
                <a:latin typeface="Arial" panose="020B0604020202020204" pitchFamily="34" charset="0"/>
              </a:rPr>
              <a:pPr>
                <a:spcBef>
                  <a:spcPct val="0"/>
                </a:spcBef>
              </a:pPr>
              <a:t>13</a:t>
            </a:fld>
            <a:endParaRPr lang="en-US" altLang="en-US">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id="{06EEDF42-21BE-47E8-842F-0E8C60924C5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a:extLst>
              <a:ext uri="{FF2B5EF4-FFF2-40B4-BE49-F238E27FC236}">
                <a16:creationId xmlns:a16="http://schemas.microsoft.com/office/drawing/2014/main" id="{7BDD5E46-79F5-4DED-8775-ECFCAAD49F2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8436" name="Slide Number Placeholder 3">
            <a:extLst>
              <a:ext uri="{FF2B5EF4-FFF2-40B4-BE49-F238E27FC236}">
                <a16:creationId xmlns:a16="http://schemas.microsoft.com/office/drawing/2014/main" id="{49801F59-A087-4396-A61F-6EC4013DECE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304C93B-3EA8-4701-99EA-EA3073527EED}" type="slidenum">
              <a:rPr lang="en-US" altLang="en-US" smtClean="0">
                <a:latin typeface="Arial" panose="020B0604020202020204" pitchFamily="34" charset="0"/>
              </a:rPr>
              <a:pPr>
                <a:spcBef>
                  <a:spcPct val="0"/>
                </a:spcBef>
              </a:pPr>
              <a:t>14</a:t>
            </a:fld>
            <a:endParaRPr lang="en-US" altLang="en-US">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2794AA43-0F97-4B19-843C-49A360CD0E6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0F072B42-CA06-47FB-93B5-CDD3BC6BAF5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0484" name="Slide Number Placeholder 3">
            <a:extLst>
              <a:ext uri="{FF2B5EF4-FFF2-40B4-BE49-F238E27FC236}">
                <a16:creationId xmlns:a16="http://schemas.microsoft.com/office/drawing/2014/main" id="{32A608A3-0369-40C8-BC55-BD119AD486D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E9B98F4-7498-432E-A92F-25114BDBB62E}" type="slidenum">
              <a:rPr lang="en-US" altLang="en-US" smtClean="0">
                <a:latin typeface="Arial" panose="020B0604020202020204" pitchFamily="34" charset="0"/>
              </a:rPr>
              <a:pPr>
                <a:spcBef>
                  <a:spcPct val="0"/>
                </a:spcBef>
              </a:pPr>
              <a:t>15</a:t>
            </a:fld>
            <a:endParaRPr lang="en-US" altLang="en-US">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a:extLst>
              <a:ext uri="{FF2B5EF4-FFF2-40B4-BE49-F238E27FC236}">
                <a16:creationId xmlns:a16="http://schemas.microsoft.com/office/drawing/2014/main" id="{1083B59A-0C19-4A76-BC1F-B89FB34586B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a:extLst>
              <a:ext uri="{FF2B5EF4-FFF2-40B4-BE49-F238E27FC236}">
                <a16:creationId xmlns:a16="http://schemas.microsoft.com/office/drawing/2014/main" id="{801D96D9-2B36-4108-814C-8190F1F77C5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2532" name="Slide Number Placeholder 3">
            <a:extLst>
              <a:ext uri="{FF2B5EF4-FFF2-40B4-BE49-F238E27FC236}">
                <a16:creationId xmlns:a16="http://schemas.microsoft.com/office/drawing/2014/main" id="{309C0CB7-7134-4C9A-BB1D-2B26ADEA944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DA1F51A-148B-4C5F-9A2F-4A7A5C4688E3}" type="slidenum">
              <a:rPr lang="en-US" altLang="en-US" smtClean="0">
                <a:latin typeface="Arial" panose="020B0604020202020204" pitchFamily="34" charset="0"/>
              </a:rPr>
              <a:pPr>
                <a:spcBef>
                  <a:spcPct val="0"/>
                </a:spcBef>
              </a:pPr>
              <a:t>16</a:t>
            </a:fld>
            <a:endParaRPr lang="en-US" altLang="en-US">
              <a:latin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A3C9AE8B-A262-4CE8-B169-71E2F20AD4D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3A9F6060-7E45-4042-B3B5-1C4FF588048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7652" name="Slide Number Placeholder 3">
            <a:extLst>
              <a:ext uri="{FF2B5EF4-FFF2-40B4-BE49-F238E27FC236}">
                <a16:creationId xmlns:a16="http://schemas.microsoft.com/office/drawing/2014/main" id="{CB08B26A-4BE0-4A06-91BB-E65D7BB3BDA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E953151-2306-46A4-B591-529AD3C7E72E}" type="slidenum">
              <a:rPr lang="en-US" altLang="en-US">
                <a:latin typeface="Arial" panose="020B0604020202020204" pitchFamily="34" charset="0"/>
              </a:rPr>
              <a:pPr>
                <a:spcBef>
                  <a:spcPct val="0"/>
                </a:spcBef>
              </a:pPr>
              <a:t>17</a:t>
            </a:fld>
            <a:endParaRPr lang="en-US" altLang="en-US">
              <a:latin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C15D6F03-B512-4B17-804C-C26393CC118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F91C8811-7C73-433C-A47C-DD1858F8756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2292" name="Slide Number Placeholder 3">
            <a:extLst>
              <a:ext uri="{FF2B5EF4-FFF2-40B4-BE49-F238E27FC236}">
                <a16:creationId xmlns:a16="http://schemas.microsoft.com/office/drawing/2014/main" id="{522E81BE-C13E-43E1-AD73-93B76DC053E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3A1C214-8769-4A56-A2DA-559459F07129}" type="slidenum">
              <a:rPr lang="en-US" altLang="en-US" smtClean="0">
                <a:latin typeface="Arial" panose="020B0604020202020204" pitchFamily="34" charset="0"/>
              </a:rPr>
              <a:pPr>
                <a:spcBef>
                  <a:spcPct val="0"/>
                </a:spcBef>
              </a:pPr>
              <a:t>21</a:t>
            </a:fld>
            <a:endParaRPr lang="en-US" altLang="en-US">
              <a:latin typeface="Arial" panose="020B0604020202020204" pitchFamily="34" charset="0"/>
            </a:endParaRPr>
          </a:p>
        </p:txBody>
      </p:sp>
    </p:spTree>
    <p:extLst>
      <p:ext uri="{BB962C8B-B14F-4D97-AF65-F5344CB8AC3E}">
        <p14:creationId xmlns:p14="http://schemas.microsoft.com/office/powerpoint/2010/main" val="13906348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7">
            <a:extLst>
              <a:ext uri="{FF2B5EF4-FFF2-40B4-BE49-F238E27FC236}">
                <a16:creationId xmlns:a16="http://schemas.microsoft.com/office/drawing/2014/main" id="{DCDA9EC3-32F8-4495-BA55-71484A2FC8A4}"/>
              </a:ext>
            </a:extLst>
          </p:cNvPr>
          <p:cNvSpPr>
            <a:spLocks noChangeArrowheads="1"/>
          </p:cNvSpPr>
          <p:nvPr/>
        </p:nvSpPr>
        <p:spPr bwMode="auto">
          <a:xfrm>
            <a:off x="609600" y="1219200"/>
            <a:ext cx="7924800" cy="9144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 name="Line 8">
            <a:extLst>
              <a:ext uri="{FF2B5EF4-FFF2-40B4-BE49-F238E27FC236}">
                <a16:creationId xmlns:a16="http://schemas.microsoft.com/office/drawing/2014/main" id="{8A592399-7DCC-40E6-A1ED-B1FB13C240C3}"/>
              </a:ext>
            </a:extLst>
          </p:cNvPr>
          <p:cNvSpPr>
            <a:spLocks noChangeShapeType="1"/>
          </p:cNvSpPr>
          <p:nvPr/>
        </p:nvSpPr>
        <p:spPr bwMode="auto">
          <a:xfrm>
            <a:off x="1981200" y="3962400"/>
            <a:ext cx="6511925"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986" name="Rectangle 2"/>
          <p:cNvSpPr>
            <a:spLocks noGrp="1" noChangeArrowheads="1"/>
          </p:cNvSpPr>
          <p:nvPr>
            <p:ph type="ctrTitle"/>
          </p:nvPr>
        </p:nvSpPr>
        <p:spPr>
          <a:xfrm>
            <a:off x="914400" y="1524000"/>
            <a:ext cx="7623175" cy="1752600"/>
          </a:xfrm>
        </p:spPr>
        <p:txBody>
          <a:bodyPr/>
          <a:lstStyle>
            <a:lvl1pPr>
              <a:defRPr sz="5000"/>
            </a:lvl1pPr>
          </a:lstStyle>
          <a:p>
            <a:r>
              <a:rPr lang="en-US" altLang="en-US"/>
              <a:t>Click to edit Master title style</a:t>
            </a:r>
          </a:p>
        </p:txBody>
      </p:sp>
      <p:sp>
        <p:nvSpPr>
          <p:cNvPr id="41987"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r>
              <a:rPr lang="en-US" altLang="en-US"/>
              <a:t>Click to edit Master subtitle style</a:t>
            </a:r>
          </a:p>
        </p:txBody>
      </p:sp>
      <p:sp>
        <p:nvSpPr>
          <p:cNvPr id="6" name="Rectangle 4">
            <a:extLst>
              <a:ext uri="{FF2B5EF4-FFF2-40B4-BE49-F238E27FC236}">
                <a16:creationId xmlns:a16="http://schemas.microsoft.com/office/drawing/2014/main" id="{A310BAD6-0CAA-40A1-AE44-A985E8FBAC80}"/>
              </a:ext>
            </a:extLst>
          </p:cNvPr>
          <p:cNvSpPr>
            <a:spLocks noGrp="1" noChangeArrowheads="1"/>
          </p:cNvSpPr>
          <p:nvPr>
            <p:ph type="dt" sz="half" idx="10"/>
          </p:nvPr>
        </p:nvSpPr>
        <p:spPr/>
        <p:txBody>
          <a:bodyPr/>
          <a:lstStyle>
            <a:lvl1pPr>
              <a:defRPr/>
            </a:lvl1pPr>
          </a:lstStyle>
          <a:p>
            <a:pPr>
              <a:defRPr/>
            </a:pPr>
            <a:endParaRPr lang="en-US" altLang="en-US"/>
          </a:p>
        </p:txBody>
      </p:sp>
      <p:sp>
        <p:nvSpPr>
          <p:cNvPr id="7" name="Rectangle 5">
            <a:extLst>
              <a:ext uri="{FF2B5EF4-FFF2-40B4-BE49-F238E27FC236}">
                <a16:creationId xmlns:a16="http://schemas.microsoft.com/office/drawing/2014/main" id="{F401AD94-52B3-4553-AECD-4C09F4EBE299}"/>
              </a:ext>
            </a:extLst>
          </p:cNvPr>
          <p:cNvSpPr>
            <a:spLocks noGrp="1" noChangeArrowheads="1"/>
          </p:cNvSpPr>
          <p:nvPr>
            <p:ph type="ftr" sz="quarter" idx="11"/>
          </p:nvPr>
        </p:nvSpPr>
        <p:spPr>
          <a:xfrm>
            <a:off x="3124200" y="6243638"/>
            <a:ext cx="2895600" cy="457200"/>
          </a:xfrm>
        </p:spPr>
        <p:txBody>
          <a:bodyPr/>
          <a:lstStyle>
            <a:lvl1pPr>
              <a:defRPr/>
            </a:lvl1pPr>
          </a:lstStyle>
          <a:p>
            <a:pPr>
              <a:defRPr/>
            </a:pPr>
            <a:endParaRPr lang="en-US" altLang="en-US"/>
          </a:p>
        </p:txBody>
      </p:sp>
      <p:sp>
        <p:nvSpPr>
          <p:cNvPr id="8" name="Rectangle 6">
            <a:extLst>
              <a:ext uri="{FF2B5EF4-FFF2-40B4-BE49-F238E27FC236}">
                <a16:creationId xmlns:a16="http://schemas.microsoft.com/office/drawing/2014/main" id="{28372DDD-660B-4813-B0AA-B3790727BF10}"/>
              </a:ext>
            </a:extLst>
          </p:cNvPr>
          <p:cNvSpPr>
            <a:spLocks noGrp="1" noChangeArrowheads="1"/>
          </p:cNvSpPr>
          <p:nvPr>
            <p:ph type="sldNum" sz="quarter" idx="12"/>
          </p:nvPr>
        </p:nvSpPr>
        <p:spPr/>
        <p:txBody>
          <a:bodyPr/>
          <a:lstStyle>
            <a:lvl1pPr>
              <a:defRPr/>
            </a:lvl1pPr>
          </a:lstStyle>
          <a:p>
            <a:pPr>
              <a:defRPr/>
            </a:pPr>
            <a:fld id="{3A662798-7B56-4762-A172-94E46CD95939}" type="slidenum">
              <a:rPr lang="en-US" altLang="en-US"/>
              <a:pPr>
                <a:defRPr/>
              </a:pPr>
              <a:t>‹#›</a:t>
            </a:fld>
            <a:endParaRPr lang="en-US" altLang="en-US"/>
          </a:p>
        </p:txBody>
      </p:sp>
    </p:spTree>
    <p:extLst>
      <p:ext uri="{BB962C8B-B14F-4D97-AF65-F5344CB8AC3E}">
        <p14:creationId xmlns:p14="http://schemas.microsoft.com/office/powerpoint/2010/main" val="39459057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BF29F9A-EB0D-4C83-BA63-46790CD9060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18A78CB4-71C5-4304-A75B-EB951C388846}"/>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F6635233-15A4-4ED2-8410-A7D4006D75FF}"/>
              </a:ext>
            </a:extLst>
          </p:cNvPr>
          <p:cNvSpPr>
            <a:spLocks noGrp="1" noChangeArrowheads="1"/>
          </p:cNvSpPr>
          <p:nvPr>
            <p:ph type="sldNum" sz="quarter" idx="12"/>
          </p:nvPr>
        </p:nvSpPr>
        <p:spPr>
          <a:ln/>
        </p:spPr>
        <p:txBody>
          <a:bodyPr/>
          <a:lstStyle>
            <a:lvl1pPr>
              <a:defRPr/>
            </a:lvl1pPr>
          </a:lstStyle>
          <a:p>
            <a:pPr>
              <a:defRPr/>
            </a:pPr>
            <a:fld id="{7ECC4F0E-8928-42A0-A242-B00C576060BB}" type="slidenum">
              <a:rPr lang="en-US" altLang="en-US"/>
              <a:pPr>
                <a:defRPr/>
              </a:pPr>
              <a:t>‹#›</a:t>
            </a:fld>
            <a:endParaRPr lang="en-US" altLang="en-US"/>
          </a:p>
        </p:txBody>
      </p:sp>
    </p:spTree>
    <p:extLst>
      <p:ext uri="{BB962C8B-B14F-4D97-AF65-F5344CB8AC3E}">
        <p14:creationId xmlns:p14="http://schemas.microsoft.com/office/powerpoint/2010/main" val="38413177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20EA127-7BEB-49D4-AB27-2EE4FA77304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CBD1386F-FD0C-49BB-B832-D666FF832E0E}"/>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893B0D43-C488-45E4-9EF5-F3C4BFE363DE}"/>
              </a:ext>
            </a:extLst>
          </p:cNvPr>
          <p:cNvSpPr>
            <a:spLocks noGrp="1" noChangeArrowheads="1"/>
          </p:cNvSpPr>
          <p:nvPr>
            <p:ph type="sldNum" sz="quarter" idx="12"/>
          </p:nvPr>
        </p:nvSpPr>
        <p:spPr>
          <a:ln/>
        </p:spPr>
        <p:txBody>
          <a:bodyPr/>
          <a:lstStyle>
            <a:lvl1pPr>
              <a:defRPr/>
            </a:lvl1pPr>
          </a:lstStyle>
          <a:p>
            <a:pPr>
              <a:defRPr/>
            </a:pPr>
            <a:fld id="{D8F21C35-9438-469A-9D4D-154DE3887F62}" type="slidenum">
              <a:rPr lang="en-US" altLang="en-US"/>
              <a:pPr>
                <a:defRPr/>
              </a:pPr>
              <a:t>‹#›</a:t>
            </a:fld>
            <a:endParaRPr lang="en-US" altLang="en-US"/>
          </a:p>
        </p:txBody>
      </p:sp>
    </p:spTree>
    <p:extLst>
      <p:ext uri="{BB962C8B-B14F-4D97-AF65-F5344CB8AC3E}">
        <p14:creationId xmlns:p14="http://schemas.microsoft.com/office/powerpoint/2010/main" val="1055637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67A144B-E46C-4E2D-B8DC-4D1DD500A91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01D0F773-F9C1-4EE0-9383-FAD1DBAFA53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5B9BBF9D-0604-4E8C-9A8F-E573E4FD209D}"/>
              </a:ext>
            </a:extLst>
          </p:cNvPr>
          <p:cNvSpPr>
            <a:spLocks noGrp="1" noChangeArrowheads="1"/>
          </p:cNvSpPr>
          <p:nvPr>
            <p:ph type="sldNum" sz="quarter" idx="12"/>
          </p:nvPr>
        </p:nvSpPr>
        <p:spPr>
          <a:ln/>
        </p:spPr>
        <p:txBody>
          <a:bodyPr/>
          <a:lstStyle>
            <a:lvl1pPr>
              <a:defRPr/>
            </a:lvl1pPr>
          </a:lstStyle>
          <a:p>
            <a:pPr>
              <a:defRPr/>
            </a:pPr>
            <a:fld id="{D51AFE61-8780-460E-8E64-48B712E88F9C}" type="slidenum">
              <a:rPr lang="en-US" altLang="en-US"/>
              <a:pPr>
                <a:defRPr/>
              </a:pPr>
              <a:t>‹#›</a:t>
            </a:fld>
            <a:endParaRPr lang="en-US" altLang="en-US"/>
          </a:p>
        </p:txBody>
      </p:sp>
    </p:spTree>
    <p:extLst>
      <p:ext uri="{BB962C8B-B14F-4D97-AF65-F5344CB8AC3E}">
        <p14:creationId xmlns:p14="http://schemas.microsoft.com/office/powerpoint/2010/main" val="4178672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EBEB57C6-B190-4A4C-88D0-84038871127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7BA909B7-3E59-40E7-9BD4-00848894133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0DA49B60-8DC9-421B-B9B0-B31A5EAD953E}"/>
              </a:ext>
            </a:extLst>
          </p:cNvPr>
          <p:cNvSpPr>
            <a:spLocks noGrp="1" noChangeArrowheads="1"/>
          </p:cNvSpPr>
          <p:nvPr>
            <p:ph type="sldNum" sz="quarter" idx="12"/>
          </p:nvPr>
        </p:nvSpPr>
        <p:spPr>
          <a:ln/>
        </p:spPr>
        <p:txBody>
          <a:bodyPr/>
          <a:lstStyle>
            <a:lvl1pPr>
              <a:defRPr/>
            </a:lvl1pPr>
          </a:lstStyle>
          <a:p>
            <a:pPr>
              <a:defRPr/>
            </a:pPr>
            <a:fld id="{C1E41A25-8047-4BAF-BE80-0D5C7F9B4DBA}" type="slidenum">
              <a:rPr lang="en-US" altLang="en-US"/>
              <a:pPr>
                <a:defRPr/>
              </a:pPr>
              <a:t>‹#›</a:t>
            </a:fld>
            <a:endParaRPr lang="en-US" altLang="en-US"/>
          </a:p>
        </p:txBody>
      </p:sp>
    </p:spTree>
    <p:extLst>
      <p:ext uri="{BB962C8B-B14F-4D97-AF65-F5344CB8AC3E}">
        <p14:creationId xmlns:p14="http://schemas.microsoft.com/office/powerpoint/2010/main" val="32049895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C6EEF4B7-67FF-4358-8ED5-279C6835BD42}"/>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596D5C3A-D20C-4F1E-8C22-E016F29CEF5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F89FB1B3-6AD8-4A0A-B349-8F039384CBAC}"/>
              </a:ext>
            </a:extLst>
          </p:cNvPr>
          <p:cNvSpPr>
            <a:spLocks noGrp="1" noChangeArrowheads="1"/>
          </p:cNvSpPr>
          <p:nvPr>
            <p:ph type="sldNum" sz="quarter" idx="12"/>
          </p:nvPr>
        </p:nvSpPr>
        <p:spPr>
          <a:ln/>
        </p:spPr>
        <p:txBody>
          <a:bodyPr/>
          <a:lstStyle>
            <a:lvl1pPr>
              <a:defRPr/>
            </a:lvl1pPr>
          </a:lstStyle>
          <a:p>
            <a:pPr>
              <a:defRPr/>
            </a:pPr>
            <a:fld id="{72249FDB-D74F-4866-853C-48D48567B93A}" type="slidenum">
              <a:rPr lang="en-US" altLang="en-US"/>
              <a:pPr>
                <a:defRPr/>
              </a:pPr>
              <a:t>‹#›</a:t>
            </a:fld>
            <a:endParaRPr lang="en-US" altLang="en-US"/>
          </a:p>
        </p:txBody>
      </p:sp>
    </p:spTree>
    <p:extLst>
      <p:ext uri="{BB962C8B-B14F-4D97-AF65-F5344CB8AC3E}">
        <p14:creationId xmlns:p14="http://schemas.microsoft.com/office/powerpoint/2010/main" val="12801850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D11FF680-4A8F-48EF-9212-27EDB8FE6F5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CB7BC7EB-927F-411E-B466-B0FA3D4433B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2B9199F3-8361-40AD-84B3-5F6B370E7823}"/>
              </a:ext>
            </a:extLst>
          </p:cNvPr>
          <p:cNvSpPr>
            <a:spLocks noGrp="1" noChangeArrowheads="1"/>
          </p:cNvSpPr>
          <p:nvPr>
            <p:ph type="sldNum" sz="quarter" idx="12"/>
          </p:nvPr>
        </p:nvSpPr>
        <p:spPr>
          <a:ln/>
        </p:spPr>
        <p:txBody>
          <a:bodyPr/>
          <a:lstStyle>
            <a:lvl1pPr>
              <a:defRPr/>
            </a:lvl1pPr>
          </a:lstStyle>
          <a:p>
            <a:pPr>
              <a:defRPr/>
            </a:pPr>
            <a:fld id="{36911692-9AF5-40E0-B5F9-36D67095012A}" type="slidenum">
              <a:rPr lang="en-US" altLang="en-US"/>
              <a:pPr>
                <a:defRPr/>
              </a:pPr>
              <a:t>‹#›</a:t>
            </a:fld>
            <a:endParaRPr lang="en-US" altLang="en-US"/>
          </a:p>
        </p:txBody>
      </p:sp>
    </p:spTree>
    <p:extLst>
      <p:ext uri="{BB962C8B-B14F-4D97-AF65-F5344CB8AC3E}">
        <p14:creationId xmlns:p14="http://schemas.microsoft.com/office/powerpoint/2010/main" val="272177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7C138CFF-0F0C-43E6-A783-9E911A31148D}"/>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F88FE0C8-FD8E-4E88-9EED-FC6913C099D8}"/>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161616B0-7FF5-4514-952A-BD94A48974BF}"/>
              </a:ext>
            </a:extLst>
          </p:cNvPr>
          <p:cNvSpPr>
            <a:spLocks noGrp="1" noChangeArrowheads="1"/>
          </p:cNvSpPr>
          <p:nvPr>
            <p:ph type="sldNum" sz="quarter" idx="12"/>
          </p:nvPr>
        </p:nvSpPr>
        <p:spPr>
          <a:ln/>
        </p:spPr>
        <p:txBody>
          <a:bodyPr/>
          <a:lstStyle>
            <a:lvl1pPr>
              <a:defRPr/>
            </a:lvl1pPr>
          </a:lstStyle>
          <a:p>
            <a:pPr>
              <a:defRPr/>
            </a:pPr>
            <a:fld id="{3F4ACB20-DE14-4968-ADB5-899C2B65918A}" type="slidenum">
              <a:rPr lang="en-US" altLang="en-US"/>
              <a:pPr>
                <a:defRPr/>
              </a:pPr>
              <a:t>‹#›</a:t>
            </a:fld>
            <a:endParaRPr lang="en-US" altLang="en-US"/>
          </a:p>
        </p:txBody>
      </p:sp>
    </p:spTree>
    <p:extLst>
      <p:ext uri="{BB962C8B-B14F-4D97-AF65-F5344CB8AC3E}">
        <p14:creationId xmlns:p14="http://schemas.microsoft.com/office/powerpoint/2010/main" val="1048289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7D4522A2-2B6E-44F1-A498-A724ACB46DC7}"/>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B2D1F2E4-1983-4BFE-9E60-BD807C5ECBD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6FD07D15-7B4A-4C7E-A4B2-977D0DB2FE34}"/>
              </a:ext>
            </a:extLst>
          </p:cNvPr>
          <p:cNvSpPr>
            <a:spLocks noGrp="1" noChangeArrowheads="1"/>
          </p:cNvSpPr>
          <p:nvPr>
            <p:ph type="sldNum" sz="quarter" idx="12"/>
          </p:nvPr>
        </p:nvSpPr>
        <p:spPr>
          <a:ln/>
        </p:spPr>
        <p:txBody>
          <a:bodyPr/>
          <a:lstStyle>
            <a:lvl1pPr>
              <a:defRPr/>
            </a:lvl1pPr>
          </a:lstStyle>
          <a:p>
            <a:pPr>
              <a:defRPr/>
            </a:pPr>
            <a:fld id="{215A53FD-BE34-4C14-91B3-D98496C391B9}" type="slidenum">
              <a:rPr lang="en-US" altLang="en-US"/>
              <a:pPr>
                <a:defRPr/>
              </a:pPr>
              <a:t>‹#›</a:t>
            </a:fld>
            <a:endParaRPr lang="en-US" altLang="en-US"/>
          </a:p>
        </p:txBody>
      </p:sp>
    </p:spTree>
    <p:extLst>
      <p:ext uri="{BB962C8B-B14F-4D97-AF65-F5344CB8AC3E}">
        <p14:creationId xmlns:p14="http://schemas.microsoft.com/office/powerpoint/2010/main" val="31755975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39F2EAB2-3446-4468-80C4-1CF48E6FEB1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76F41B4A-D02A-4329-83F2-C72E1F23F7D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2D47E3BB-E841-4C36-9430-1F7AEE082EE9}"/>
              </a:ext>
            </a:extLst>
          </p:cNvPr>
          <p:cNvSpPr>
            <a:spLocks noGrp="1" noChangeArrowheads="1"/>
          </p:cNvSpPr>
          <p:nvPr>
            <p:ph type="sldNum" sz="quarter" idx="12"/>
          </p:nvPr>
        </p:nvSpPr>
        <p:spPr>
          <a:ln/>
        </p:spPr>
        <p:txBody>
          <a:bodyPr/>
          <a:lstStyle>
            <a:lvl1pPr>
              <a:defRPr/>
            </a:lvl1pPr>
          </a:lstStyle>
          <a:p>
            <a:pPr>
              <a:defRPr/>
            </a:pPr>
            <a:fld id="{92694AE1-B5D5-46E7-9E92-9FC73DE5B1F9}" type="slidenum">
              <a:rPr lang="en-US" altLang="en-US"/>
              <a:pPr>
                <a:defRPr/>
              </a:pPr>
              <a:t>‹#›</a:t>
            </a:fld>
            <a:endParaRPr lang="en-US" altLang="en-US"/>
          </a:p>
        </p:txBody>
      </p:sp>
    </p:spTree>
    <p:extLst>
      <p:ext uri="{BB962C8B-B14F-4D97-AF65-F5344CB8AC3E}">
        <p14:creationId xmlns:p14="http://schemas.microsoft.com/office/powerpoint/2010/main" val="13461614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C4DED409-07E0-46BB-904B-89C9D2893E9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467DF679-CE7B-48AF-8594-D8B7D70A9AB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A07B1767-D114-47FF-9DC4-3FCE8519DECE}"/>
              </a:ext>
            </a:extLst>
          </p:cNvPr>
          <p:cNvSpPr>
            <a:spLocks noGrp="1" noChangeArrowheads="1"/>
          </p:cNvSpPr>
          <p:nvPr>
            <p:ph type="sldNum" sz="quarter" idx="12"/>
          </p:nvPr>
        </p:nvSpPr>
        <p:spPr>
          <a:ln/>
        </p:spPr>
        <p:txBody>
          <a:bodyPr/>
          <a:lstStyle>
            <a:lvl1pPr>
              <a:defRPr/>
            </a:lvl1pPr>
          </a:lstStyle>
          <a:p>
            <a:pPr>
              <a:defRPr/>
            </a:pPr>
            <a:fld id="{304D1A95-98A5-4E50-8CC0-26A9A69C34F8}" type="slidenum">
              <a:rPr lang="en-US" altLang="en-US"/>
              <a:pPr>
                <a:defRPr/>
              </a:pPr>
              <a:t>‹#›</a:t>
            </a:fld>
            <a:endParaRPr lang="en-US" altLang="en-US"/>
          </a:p>
        </p:txBody>
      </p:sp>
    </p:spTree>
    <p:extLst>
      <p:ext uri="{BB962C8B-B14F-4D97-AF65-F5344CB8AC3E}">
        <p14:creationId xmlns:p14="http://schemas.microsoft.com/office/powerpoint/2010/main" val="11560021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1D97469-2CE1-4A27-8765-56E6977C373A}"/>
              </a:ext>
            </a:extLst>
          </p:cNvPr>
          <p:cNvSpPr>
            <a:spLocks noGrp="1" noChangeArrowheads="1"/>
          </p:cNvSpPr>
          <p:nvPr>
            <p:ph type="title"/>
          </p:nvPr>
        </p:nvSpPr>
        <p:spPr bwMode="auto">
          <a:xfrm>
            <a:off x="457200" y="277813"/>
            <a:ext cx="82296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31D58CFB-9EEC-4FBB-B00B-210274E5BEDB}"/>
              </a:ext>
            </a:extLst>
          </p:cNvPr>
          <p:cNvSpPr>
            <a:spLocks noGrp="1" noChangeArrowheads="1"/>
          </p:cNvSpPr>
          <p:nvPr>
            <p:ph type="body" idx="1"/>
          </p:nvPr>
        </p:nvSpPr>
        <p:spPr bwMode="auto">
          <a:xfrm>
            <a:off x="457200" y="1600200"/>
            <a:ext cx="82296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0964" name="Rectangle 4">
            <a:extLst>
              <a:ext uri="{FF2B5EF4-FFF2-40B4-BE49-F238E27FC236}">
                <a16:creationId xmlns:a16="http://schemas.microsoft.com/office/drawing/2014/main" id="{CB078780-1C7D-45B0-9044-4599CAF2A831}"/>
              </a:ext>
            </a:extLst>
          </p:cNvPr>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mj-lt"/>
              </a:defRPr>
            </a:lvl1pPr>
          </a:lstStyle>
          <a:p>
            <a:pPr>
              <a:defRPr/>
            </a:pPr>
            <a:endParaRPr lang="en-US" altLang="en-US"/>
          </a:p>
        </p:txBody>
      </p:sp>
      <p:sp>
        <p:nvSpPr>
          <p:cNvPr id="40965" name="Rectangle 5">
            <a:extLst>
              <a:ext uri="{FF2B5EF4-FFF2-40B4-BE49-F238E27FC236}">
                <a16:creationId xmlns:a16="http://schemas.microsoft.com/office/drawing/2014/main" id="{C7A9CD17-1602-4635-A2B5-8F623268F98C}"/>
              </a:ext>
            </a:extLst>
          </p:cNvPr>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mj-lt"/>
              </a:defRPr>
            </a:lvl1pPr>
          </a:lstStyle>
          <a:p>
            <a:pPr>
              <a:defRPr/>
            </a:pPr>
            <a:endParaRPr lang="en-US" altLang="en-US"/>
          </a:p>
        </p:txBody>
      </p:sp>
      <p:sp>
        <p:nvSpPr>
          <p:cNvPr id="40966" name="Rectangle 6">
            <a:extLst>
              <a:ext uri="{FF2B5EF4-FFF2-40B4-BE49-F238E27FC236}">
                <a16:creationId xmlns:a16="http://schemas.microsoft.com/office/drawing/2014/main" id="{8DC01966-5668-4516-9B68-FBCC0383E684}"/>
              </a:ext>
            </a:extLst>
          </p:cNvPr>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Garamond" panose="02020404030301010803" pitchFamily="18" charset="0"/>
              </a:defRPr>
            </a:lvl1pPr>
          </a:lstStyle>
          <a:p>
            <a:pPr>
              <a:defRPr/>
            </a:pPr>
            <a:fld id="{8C7DFC41-51B3-4AAC-B9B9-8A5165C658CD}" type="slidenum">
              <a:rPr lang="en-US" altLang="en-US"/>
              <a:pPr>
                <a:defRPr/>
              </a:pPr>
              <a:t>‹#›</a:t>
            </a:fld>
            <a:endParaRPr lang="en-US" altLang="en-US"/>
          </a:p>
        </p:txBody>
      </p:sp>
      <p:sp>
        <p:nvSpPr>
          <p:cNvPr id="1031" name="Freeform 7">
            <a:extLst>
              <a:ext uri="{FF2B5EF4-FFF2-40B4-BE49-F238E27FC236}">
                <a16:creationId xmlns:a16="http://schemas.microsoft.com/office/drawing/2014/main" id="{7120117D-0F32-42E1-A716-FE6813A877B3}"/>
              </a:ext>
            </a:extLst>
          </p:cNvPr>
          <p:cNvSpPr>
            <a:spLocks noChangeArrowheads="1"/>
          </p:cNvSpPr>
          <p:nvPr/>
        </p:nvSpPr>
        <p:spPr bwMode="auto">
          <a:xfrm>
            <a:off x="381000" y="228600"/>
            <a:ext cx="8229600" cy="6096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4046" r:id="rId1"/>
    <p:sldLayoutId id="2147484036" r:id="rId2"/>
    <p:sldLayoutId id="2147484037" r:id="rId3"/>
    <p:sldLayoutId id="2147484038" r:id="rId4"/>
    <p:sldLayoutId id="2147484039" r:id="rId5"/>
    <p:sldLayoutId id="2147484040" r:id="rId6"/>
    <p:sldLayoutId id="2147484041" r:id="rId7"/>
    <p:sldLayoutId id="2147484042" r:id="rId8"/>
    <p:sldLayoutId id="2147484043" r:id="rId9"/>
    <p:sldLayoutId id="2147484044" r:id="rId10"/>
    <p:sldLayoutId id="2147484045" r:id="rId11"/>
  </p:sldLayoutIdLst>
  <p:txStyles>
    <p:titleStyle>
      <a:lvl1pPr algn="l" rtl="0" eaLnBrk="0" fontAlgn="base" hangingPunct="0">
        <a:spcBef>
          <a:spcPct val="0"/>
        </a:spcBef>
        <a:spcAft>
          <a:spcPct val="0"/>
        </a:spcAft>
        <a:defRPr sz="4200">
          <a:solidFill>
            <a:schemeClr val="tx1"/>
          </a:solidFill>
          <a:latin typeface="+mj-lt"/>
          <a:ea typeface="+mj-ea"/>
          <a:cs typeface="+mj-cs"/>
        </a:defRPr>
      </a:lvl1pPr>
      <a:lvl2pPr algn="l" rtl="0" eaLnBrk="0" fontAlgn="base" hangingPunct="0">
        <a:spcBef>
          <a:spcPct val="0"/>
        </a:spcBef>
        <a:spcAft>
          <a:spcPct val="0"/>
        </a:spcAft>
        <a:defRPr sz="4200">
          <a:solidFill>
            <a:schemeClr val="tx1"/>
          </a:solidFill>
          <a:latin typeface="Garamond" pitchFamily="18" charset="0"/>
        </a:defRPr>
      </a:lvl2pPr>
      <a:lvl3pPr algn="l" rtl="0" eaLnBrk="0" fontAlgn="base" hangingPunct="0">
        <a:spcBef>
          <a:spcPct val="0"/>
        </a:spcBef>
        <a:spcAft>
          <a:spcPct val="0"/>
        </a:spcAft>
        <a:defRPr sz="4200">
          <a:solidFill>
            <a:schemeClr val="tx1"/>
          </a:solidFill>
          <a:latin typeface="Garamond" pitchFamily="18" charset="0"/>
        </a:defRPr>
      </a:lvl3pPr>
      <a:lvl4pPr algn="l" rtl="0" eaLnBrk="0" fontAlgn="base" hangingPunct="0">
        <a:spcBef>
          <a:spcPct val="0"/>
        </a:spcBef>
        <a:spcAft>
          <a:spcPct val="0"/>
        </a:spcAft>
        <a:defRPr sz="4200">
          <a:solidFill>
            <a:schemeClr val="tx1"/>
          </a:solidFill>
          <a:latin typeface="Garamond" pitchFamily="18" charset="0"/>
        </a:defRPr>
      </a:lvl4pPr>
      <a:lvl5pPr algn="l" rtl="0" eaLnBrk="0" fontAlgn="base" hangingPunct="0">
        <a:spcBef>
          <a:spcPct val="0"/>
        </a:spcBef>
        <a:spcAft>
          <a:spcPct val="0"/>
        </a:spcAft>
        <a:defRPr sz="4200">
          <a:solidFill>
            <a:schemeClr val="tx1"/>
          </a:solidFill>
          <a:latin typeface="Garamond" pitchFamily="18" charset="0"/>
        </a:defRPr>
      </a:lvl5pPr>
      <a:lvl6pPr marL="457200" algn="l" rtl="0" fontAlgn="base">
        <a:spcBef>
          <a:spcPct val="0"/>
        </a:spcBef>
        <a:spcAft>
          <a:spcPct val="0"/>
        </a:spcAft>
        <a:defRPr sz="4200">
          <a:solidFill>
            <a:schemeClr val="tx1"/>
          </a:solidFill>
          <a:latin typeface="Garamond" pitchFamily="18" charset="0"/>
        </a:defRPr>
      </a:lvl6pPr>
      <a:lvl7pPr marL="914400" algn="l" rtl="0" fontAlgn="base">
        <a:spcBef>
          <a:spcPct val="0"/>
        </a:spcBef>
        <a:spcAft>
          <a:spcPct val="0"/>
        </a:spcAft>
        <a:defRPr sz="4200">
          <a:solidFill>
            <a:schemeClr val="tx1"/>
          </a:solidFill>
          <a:latin typeface="Garamond" pitchFamily="18" charset="0"/>
        </a:defRPr>
      </a:lvl7pPr>
      <a:lvl8pPr marL="1371600" algn="l" rtl="0" fontAlgn="base">
        <a:spcBef>
          <a:spcPct val="0"/>
        </a:spcBef>
        <a:spcAft>
          <a:spcPct val="0"/>
        </a:spcAft>
        <a:defRPr sz="4200">
          <a:solidFill>
            <a:schemeClr val="tx1"/>
          </a:solidFill>
          <a:latin typeface="Garamond" pitchFamily="18" charset="0"/>
        </a:defRPr>
      </a:lvl8pPr>
      <a:lvl9pPr marL="1828800" algn="l" rtl="0" fontAlgn="base">
        <a:spcBef>
          <a:spcPct val="0"/>
        </a:spcBef>
        <a:spcAft>
          <a:spcPct val="0"/>
        </a:spcAft>
        <a:defRPr sz="4200">
          <a:solidFill>
            <a:schemeClr val="tx1"/>
          </a:solidFill>
          <a:latin typeface="Garamond" pitchFamily="18" charset="0"/>
        </a:defRPr>
      </a:lvl9pPr>
    </p:titleStyle>
    <p:bodyStyle>
      <a:lvl1pPr marL="342900" indent="-342900" algn="l" rtl="0" eaLnBrk="0" fontAlgn="base" hangingPunct="0">
        <a:spcBef>
          <a:spcPct val="20000"/>
        </a:spcBef>
        <a:spcAft>
          <a:spcPct val="0"/>
        </a:spcAft>
        <a:buClr>
          <a:schemeClr val="bg2"/>
        </a:buClr>
        <a:buSzPct val="45000"/>
        <a:buFont typeface="Wingdings" panose="05000000000000000000"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bg2"/>
        </a:buClr>
        <a:buSzPct val="45000"/>
        <a:buFont typeface="Wingdings" panose="05000000000000000000"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chemeClr val="bg2"/>
        </a:buClr>
        <a:buSzPct val="45000"/>
        <a:buFont typeface="Wingdings" panose="05000000000000000000"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chemeClr val="bg2"/>
        </a:buClr>
        <a:buSzPct val="45000"/>
        <a:buFont typeface="Wingdings" panose="05000000000000000000"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mn-lt"/>
        </a:defRPr>
      </a:lvl5pPr>
      <a:lvl6pPr marL="21383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0B2F531C-D4E4-434D-91BE-C1087EF36262}"/>
              </a:ext>
            </a:extLst>
          </p:cNvPr>
          <p:cNvSpPr>
            <a:spLocks noGrp="1" noChangeArrowheads="1"/>
          </p:cNvSpPr>
          <p:nvPr>
            <p:ph type="ctrTitle"/>
          </p:nvPr>
        </p:nvSpPr>
        <p:spPr/>
        <p:txBody>
          <a:bodyPr/>
          <a:lstStyle/>
          <a:p>
            <a:pPr eaLnBrk="1" hangingPunct="1"/>
            <a:r>
              <a:rPr lang="en-US" altLang="en-US"/>
              <a:t>Nominal Consideration</a:t>
            </a:r>
          </a:p>
        </p:txBody>
      </p:sp>
      <p:sp>
        <p:nvSpPr>
          <p:cNvPr id="4099" name="Rectangle 3">
            <a:extLst>
              <a:ext uri="{FF2B5EF4-FFF2-40B4-BE49-F238E27FC236}">
                <a16:creationId xmlns:a16="http://schemas.microsoft.com/office/drawing/2014/main" id="{C8FADFA6-2792-4A1D-BF22-64384BAC33E1}"/>
              </a:ext>
            </a:extLst>
          </p:cNvPr>
          <p:cNvSpPr>
            <a:spLocks noGrp="1" noChangeArrowheads="1"/>
          </p:cNvSpPr>
          <p:nvPr>
            <p:ph type="subTitle" idx="1"/>
          </p:nvPr>
        </p:nvSpPr>
        <p:spPr/>
        <p:txBody>
          <a:bodyPr/>
          <a:lstStyle/>
          <a:p>
            <a:pPr eaLnBrk="1" hangingPunct="1"/>
            <a:r>
              <a:rPr lang="en-US" altLang="en-US"/>
              <a:t>Richard Warner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A01B0B-EAB9-452D-8F20-0988B0B6B681}"/>
              </a:ext>
            </a:extLst>
          </p:cNvPr>
          <p:cNvSpPr>
            <a:spLocks noGrp="1"/>
          </p:cNvSpPr>
          <p:nvPr>
            <p:ph type="title"/>
          </p:nvPr>
        </p:nvSpPr>
        <p:spPr/>
        <p:txBody>
          <a:bodyPr/>
          <a:lstStyle/>
          <a:p>
            <a:r>
              <a:rPr lang="en-US"/>
              <a:t>Rules+</a:t>
            </a:r>
            <a:endParaRPr lang="en-US" dirty="0"/>
          </a:p>
        </p:txBody>
      </p:sp>
      <p:sp>
        <p:nvSpPr>
          <p:cNvPr id="3" name="Content Placeholder 2">
            <a:extLst>
              <a:ext uri="{FF2B5EF4-FFF2-40B4-BE49-F238E27FC236}">
                <a16:creationId xmlns:a16="http://schemas.microsoft.com/office/drawing/2014/main" id="{E6E1237E-25D6-45C3-99FA-8491D018DB9E}"/>
              </a:ext>
            </a:extLst>
          </p:cNvPr>
          <p:cNvSpPr>
            <a:spLocks noGrp="1"/>
          </p:cNvSpPr>
          <p:nvPr>
            <p:ph idx="1"/>
          </p:nvPr>
        </p:nvSpPr>
        <p:spPr/>
        <p:txBody>
          <a:bodyPr/>
          <a:lstStyle/>
          <a:p>
            <a:pPr marL="0" indent="0">
              <a:buNone/>
            </a:pPr>
            <a:endParaRPr lang="en-US" dirty="0"/>
          </a:p>
          <a:p>
            <a:pPr marL="0" indent="0" algn="ctr">
              <a:buNone/>
            </a:pPr>
            <a:r>
              <a:rPr lang="en-US" dirty="0"/>
              <a:t>rules + facts + culture</a:t>
            </a:r>
          </a:p>
          <a:p>
            <a:pPr marL="0" indent="0" algn="ctr">
              <a:buNone/>
            </a:pPr>
            <a:endParaRPr lang="en-US" dirty="0"/>
          </a:p>
          <a:p>
            <a:pPr marL="0" indent="0">
              <a:buNone/>
            </a:pPr>
            <a:r>
              <a:rPr lang="en-US" dirty="0"/>
              <a:t>		  	    reasoning</a:t>
            </a:r>
          </a:p>
          <a:p>
            <a:pPr marL="0" indent="0" algn="ctr">
              <a:buNone/>
            </a:pPr>
            <a:endParaRPr lang="en-US" dirty="0"/>
          </a:p>
          <a:p>
            <a:pPr marL="0" indent="0" algn="ctr">
              <a:buNone/>
            </a:pPr>
            <a:r>
              <a:rPr lang="en-US" dirty="0"/>
              <a:t>decision </a:t>
            </a:r>
          </a:p>
        </p:txBody>
      </p:sp>
      <p:cxnSp>
        <p:nvCxnSpPr>
          <p:cNvPr id="5" name="Straight Arrow Connector 4">
            <a:extLst>
              <a:ext uri="{FF2B5EF4-FFF2-40B4-BE49-F238E27FC236}">
                <a16:creationId xmlns:a16="http://schemas.microsoft.com/office/drawing/2014/main" id="{2D6B2CAF-9666-742E-E4FC-37DABC9A6504}"/>
              </a:ext>
            </a:extLst>
          </p:cNvPr>
          <p:cNvCxnSpPr>
            <a:cxnSpLocks/>
          </p:cNvCxnSpPr>
          <p:nvPr/>
        </p:nvCxnSpPr>
        <p:spPr>
          <a:xfrm>
            <a:off x="4495800" y="3810000"/>
            <a:ext cx="0" cy="68580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C9EA256F-7BBF-66E9-282F-6BF11BB1217E}"/>
              </a:ext>
            </a:extLst>
          </p:cNvPr>
          <p:cNvCxnSpPr>
            <a:cxnSpLocks/>
          </p:cNvCxnSpPr>
          <p:nvPr/>
        </p:nvCxnSpPr>
        <p:spPr>
          <a:xfrm>
            <a:off x="4495800" y="2743200"/>
            <a:ext cx="0" cy="533400"/>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16341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F1D7F4A-A30D-4FB5-9D6D-306DCADA09FE}"/>
              </a:ext>
            </a:extLst>
          </p:cNvPr>
          <p:cNvSpPr/>
          <p:nvPr/>
        </p:nvSpPr>
        <p:spPr>
          <a:xfrm>
            <a:off x="228600" y="609600"/>
            <a:ext cx="8381996" cy="5029200"/>
          </a:xfrm>
          <a:prstGeom prst="rect">
            <a:avLst/>
          </a:prstGeom>
          <a:ln>
            <a:solidFill>
              <a:schemeClr val="bg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2050" name="Line 6">
            <a:extLst>
              <a:ext uri="{FF2B5EF4-FFF2-40B4-BE49-F238E27FC236}">
                <a16:creationId xmlns:a16="http://schemas.microsoft.com/office/drawing/2014/main" id="{0D0526B5-94F0-41E3-A7B5-1547CA057F75}"/>
              </a:ext>
            </a:extLst>
          </p:cNvPr>
          <p:cNvSpPr>
            <a:spLocks noChangeShapeType="1"/>
          </p:cNvSpPr>
          <p:nvPr/>
        </p:nvSpPr>
        <p:spPr bwMode="auto">
          <a:xfrm>
            <a:off x="1295400" y="3352800"/>
            <a:ext cx="6629400" cy="0"/>
          </a:xfrm>
          <a:prstGeom prst="line">
            <a:avLst/>
          </a:prstGeom>
          <a:noFill/>
          <a:ln w="57150">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051" name="Line 15">
            <a:extLst>
              <a:ext uri="{FF2B5EF4-FFF2-40B4-BE49-F238E27FC236}">
                <a16:creationId xmlns:a16="http://schemas.microsoft.com/office/drawing/2014/main" id="{3D4AEE3B-FF13-4022-B6C3-928258E9044B}"/>
              </a:ext>
            </a:extLst>
          </p:cNvPr>
          <p:cNvSpPr>
            <a:spLocks noChangeShapeType="1"/>
          </p:cNvSpPr>
          <p:nvPr/>
        </p:nvSpPr>
        <p:spPr bwMode="auto">
          <a:xfrm>
            <a:off x="4419600" y="838200"/>
            <a:ext cx="0" cy="4876800"/>
          </a:xfrm>
          <a:prstGeom prst="line">
            <a:avLst/>
          </a:prstGeom>
          <a:noFill/>
          <a:ln w="38100">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052" name="Text Box 16">
            <a:extLst>
              <a:ext uri="{FF2B5EF4-FFF2-40B4-BE49-F238E27FC236}">
                <a16:creationId xmlns:a16="http://schemas.microsoft.com/office/drawing/2014/main" id="{0CEB0563-C3D5-4750-8F66-81A9A0B7A03D}"/>
              </a:ext>
            </a:extLst>
          </p:cNvPr>
          <p:cNvSpPr txBox="1">
            <a:spLocks noChangeArrowheads="1"/>
          </p:cNvSpPr>
          <p:nvPr/>
        </p:nvSpPr>
        <p:spPr bwMode="auto">
          <a:xfrm>
            <a:off x="228600" y="3048000"/>
            <a:ext cx="12192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One way exchange</a:t>
            </a:r>
          </a:p>
        </p:txBody>
      </p:sp>
      <p:sp>
        <p:nvSpPr>
          <p:cNvPr id="2053" name="Text Box 18">
            <a:extLst>
              <a:ext uri="{FF2B5EF4-FFF2-40B4-BE49-F238E27FC236}">
                <a16:creationId xmlns:a16="http://schemas.microsoft.com/office/drawing/2014/main" id="{6BF191E5-F808-4F7A-92A0-B72108628AAF}"/>
              </a:ext>
            </a:extLst>
          </p:cNvPr>
          <p:cNvSpPr txBox="1">
            <a:spLocks noChangeArrowheads="1"/>
          </p:cNvSpPr>
          <p:nvPr/>
        </p:nvSpPr>
        <p:spPr bwMode="auto">
          <a:xfrm>
            <a:off x="7924800" y="3048000"/>
            <a:ext cx="12192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Two way exchange</a:t>
            </a:r>
          </a:p>
        </p:txBody>
      </p:sp>
      <p:sp>
        <p:nvSpPr>
          <p:cNvPr id="2054" name="Text Box 19">
            <a:extLst>
              <a:ext uri="{FF2B5EF4-FFF2-40B4-BE49-F238E27FC236}">
                <a16:creationId xmlns:a16="http://schemas.microsoft.com/office/drawing/2014/main" id="{69729782-4C1A-4C5E-AE0D-51317E723619}"/>
              </a:ext>
            </a:extLst>
          </p:cNvPr>
          <p:cNvSpPr txBox="1">
            <a:spLocks noChangeArrowheads="1"/>
          </p:cNvSpPr>
          <p:nvPr/>
        </p:nvSpPr>
        <p:spPr bwMode="auto">
          <a:xfrm>
            <a:off x="3505200" y="457200"/>
            <a:ext cx="1905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Personal, private</a:t>
            </a:r>
          </a:p>
        </p:txBody>
      </p:sp>
      <p:sp>
        <p:nvSpPr>
          <p:cNvPr id="2055" name="Text Box 20">
            <a:extLst>
              <a:ext uri="{FF2B5EF4-FFF2-40B4-BE49-F238E27FC236}">
                <a16:creationId xmlns:a16="http://schemas.microsoft.com/office/drawing/2014/main" id="{56339CFC-4F66-47FA-8B42-301E9FC7FB5D}"/>
              </a:ext>
            </a:extLst>
          </p:cNvPr>
          <p:cNvSpPr txBox="1">
            <a:spLocks noChangeArrowheads="1"/>
          </p:cNvSpPr>
          <p:nvPr/>
        </p:nvSpPr>
        <p:spPr bwMode="auto">
          <a:xfrm>
            <a:off x="3657600" y="5791200"/>
            <a:ext cx="1752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Commercial</a:t>
            </a:r>
          </a:p>
        </p:txBody>
      </p:sp>
      <p:sp>
        <p:nvSpPr>
          <p:cNvPr id="2056" name="Oval 21">
            <a:extLst>
              <a:ext uri="{FF2B5EF4-FFF2-40B4-BE49-F238E27FC236}">
                <a16:creationId xmlns:a16="http://schemas.microsoft.com/office/drawing/2014/main" id="{AAA1EEF9-5B02-44B9-976D-EA0C58DED0A8}"/>
              </a:ext>
            </a:extLst>
          </p:cNvPr>
          <p:cNvSpPr>
            <a:spLocks noChangeArrowheads="1"/>
          </p:cNvSpPr>
          <p:nvPr/>
        </p:nvSpPr>
        <p:spPr bwMode="auto">
          <a:xfrm>
            <a:off x="5638800" y="3886200"/>
            <a:ext cx="2590800" cy="2209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cxnSp>
        <p:nvCxnSpPr>
          <p:cNvPr id="2057" name="AutoShape 33">
            <a:extLst>
              <a:ext uri="{FF2B5EF4-FFF2-40B4-BE49-F238E27FC236}">
                <a16:creationId xmlns:a16="http://schemas.microsoft.com/office/drawing/2014/main" id="{CA2B30D0-8EC9-466D-AEBB-27D7F2DAB371}"/>
              </a:ext>
            </a:extLst>
          </p:cNvPr>
          <p:cNvCxnSpPr>
            <a:cxnSpLocks noChangeShapeType="1"/>
            <a:endCxn id="2056" idx="3"/>
          </p:cNvCxnSpPr>
          <p:nvPr/>
        </p:nvCxnSpPr>
        <p:spPr bwMode="auto">
          <a:xfrm flipV="1">
            <a:off x="1828800" y="5791200"/>
            <a:ext cx="4189413" cy="685800"/>
          </a:xfrm>
          <a:prstGeom prst="bentConnector2">
            <a:avLst/>
          </a:prstGeom>
          <a:noFill/>
          <a:ln w="38100">
            <a:solidFill>
              <a:schemeClr val="tx1"/>
            </a:solidFill>
            <a:miter lim="800000"/>
            <a:headEnd/>
            <a:tailEnd type="triangle" w="med" len="med"/>
          </a:ln>
          <a:extLst>
            <a:ext uri="{909E8E84-426E-40DD-AFC4-6F175D3DCCD1}">
              <a14:hiddenFill xmlns:a14="http://schemas.microsoft.com/office/drawing/2010/main">
                <a:noFill/>
              </a14:hiddenFill>
            </a:ext>
          </a:extLst>
        </p:spPr>
      </p:cxnSp>
      <p:sp>
        <p:nvSpPr>
          <p:cNvPr id="2058" name="Text Box 34">
            <a:extLst>
              <a:ext uri="{FF2B5EF4-FFF2-40B4-BE49-F238E27FC236}">
                <a16:creationId xmlns:a16="http://schemas.microsoft.com/office/drawing/2014/main" id="{7E34F1E9-CE4D-4A18-A288-F318A81874AE}"/>
              </a:ext>
            </a:extLst>
          </p:cNvPr>
          <p:cNvSpPr txBox="1">
            <a:spLocks noChangeArrowheads="1"/>
          </p:cNvSpPr>
          <p:nvPr/>
        </p:nvSpPr>
        <p:spPr bwMode="auto">
          <a:xfrm>
            <a:off x="228600" y="5562600"/>
            <a:ext cx="1600200" cy="92551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Paradigm examples of consideration</a:t>
            </a:r>
          </a:p>
        </p:txBody>
      </p:sp>
      <p:sp>
        <p:nvSpPr>
          <p:cNvPr id="2059" name="TextBox 1">
            <a:extLst>
              <a:ext uri="{FF2B5EF4-FFF2-40B4-BE49-F238E27FC236}">
                <a16:creationId xmlns:a16="http://schemas.microsoft.com/office/drawing/2014/main" id="{294E9060-A91A-40E3-A290-6BDFA04CF07F}"/>
              </a:ext>
            </a:extLst>
          </p:cNvPr>
          <p:cNvSpPr txBox="1">
            <a:spLocks noChangeArrowheads="1"/>
          </p:cNvSpPr>
          <p:nvPr/>
        </p:nvSpPr>
        <p:spPr bwMode="auto">
          <a:xfrm>
            <a:off x="1447800" y="1219200"/>
            <a:ext cx="2209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Dougherty v. Salt</a:t>
            </a:r>
          </a:p>
        </p:txBody>
      </p:sp>
      <p:sp>
        <p:nvSpPr>
          <p:cNvPr id="3" name="TextBox 2">
            <a:extLst>
              <a:ext uri="{FF2B5EF4-FFF2-40B4-BE49-F238E27FC236}">
                <a16:creationId xmlns:a16="http://schemas.microsoft.com/office/drawing/2014/main" id="{03B29754-02A6-4A61-9B9B-474959BF4728}"/>
              </a:ext>
            </a:extLst>
          </p:cNvPr>
          <p:cNvSpPr txBox="1"/>
          <p:nvPr/>
        </p:nvSpPr>
        <p:spPr>
          <a:xfrm>
            <a:off x="6477000" y="4343400"/>
            <a:ext cx="1447800" cy="923330"/>
          </a:xfrm>
          <a:prstGeom prst="rect">
            <a:avLst/>
          </a:prstGeom>
          <a:noFill/>
        </p:spPr>
        <p:txBody>
          <a:bodyPr wrap="square" rtlCol="0">
            <a:spAutoFit/>
          </a:bodyPr>
          <a:lstStyle/>
          <a:p>
            <a:r>
              <a:rPr lang="en-US" i="1" dirty="0">
                <a:solidFill>
                  <a:srgbClr val="FF0000"/>
                </a:solidFill>
              </a:rPr>
              <a:t>Linder </a:t>
            </a:r>
            <a:r>
              <a:rPr lang="en-US" dirty="0">
                <a:solidFill>
                  <a:srgbClr val="FF0000"/>
                </a:solidFill>
              </a:rPr>
              <a:t>belongs here.</a:t>
            </a:r>
          </a:p>
        </p:txBody>
      </p:sp>
    </p:spTree>
    <p:extLst>
      <p:ext uri="{BB962C8B-B14F-4D97-AF65-F5344CB8AC3E}">
        <p14:creationId xmlns:p14="http://schemas.microsoft.com/office/powerpoint/2010/main" val="20462303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E5FF7D35-B6BC-4ACB-B32C-2B5D01C56213}"/>
              </a:ext>
            </a:extLst>
          </p:cNvPr>
          <p:cNvSpPr>
            <a:spLocks noGrp="1" noChangeArrowheads="1"/>
          </p:cNvSpPr>
          <p:nvPr>
            <p:ph type="title"/>
          </p:nvPr>
        </p:nvSpPr>
        <p:spPr/>
        <p:txBody>
          <a:bodyPr/>
          <a:lstStyle/>
          <a:p>
            <a:r>
              <a:rPr lang="en-US" altLang="en-US" sz="3600" dirty="0">
                <a:ea typeface="Times New Roman" panose="02020603050405020304" pitchFamily="18" charset="0"/>
                <a:cs typeface="Verdana" panose="020B0604030504040204" pitchFamily="34" charset="0"/>
              </a:rPr>
              <a:t>Building Businesses on the Web,</a:t>
            </a:r>
          </a:p>
        </p:txBody>
      </p:sp>
      <p:sp>
        <p:nvSpPr>
          <p:cNvPr id="3" name="Content Placeholder 2">
            <a:extLst>
              <a:ext uri="{FF2B5EF4-FFF2-40B4-BE49-F238E27FC236}">
                <a16:creationId xmlns:a16="http://schemas.microsoft.com/office/drawing/2014/main" id="{AD34E1A6-B447-4AD8-902F-95C83D879679}"/>
              </a:ext>
            </a:extLst>
          </p:cNvPr>
          <p:cNvSpPr>
            <a:spLocks noGrp="1"/>
          </p:cNvSpPr>
          <p:nvPr>
            <p:ph idx="1"/>
          </p:nvPr>
        </p:nvSpPr>
        <p:spPr>
          <a:xfrm>
            <a:off x="477838" y="990600"/>
            <a:ext cx="8229600" cy="5486400"/>
          </a:xfrm>
        </p:spPr>
        <p:txBody>
          <a:bodyPr/>
          <a:lstStyle/>
          <a:p>
            <a:pPr marL="0" indent="0">
              <a:spcBef>
                <a:spcPct val="0"/>
              </a:spcBef>
              <a:buFont typeface="Wingdings" panose="05000000000000000000" pitchFamily="2" charset="2"/>
              <a:buNone/>
            </a:pPr>
            <a:r>
              <a:rPr lang="en-US" altLang="en-US" sz="2300" dirty="0">
                <a:ea typeface="Times New Roman" panose="02020603050405020304" pitchFamily="18" charset="0"/>
                <a:cs typeface="Verdana" panose="020B0604030504040204" pitchFamily="34" charset="0"/>
              </a:rPr>
              <a:t>an executive training program, contracts with Cybersource.com for students to use the web site construction resources of </a:t>
            </a:r>
            <a:r>
              <a:rPr lang="en-US" altLang="en-US" sz="2300" dirty="0" err="1">
                <a:ea typeface="Times New Roman" panose="02020603050405020304" pitchFamily="18" charset="0"/>
                <a:cs typeface="Verdana" panose="020B0604030504040204" pitchFamily="34" charset="0"/>
              </a:rPr>
              <a:t>Cybersource</a:t>
            </a:r>
            <a:r>
              <a:rPr lang="en-US" altLang="en-US" sz="2300" dirty="0">
                <a:ea typeface="Times New Roman" panose="02020603050405020304" pitchFamily="18" charset="0"/>
                <a:cs typeface="Verdana" panose="020B0604030504040204" pitchFamily="34" charset="0"/>
              </a:rPr>
              <a:t>. </a:t>
            </a:r>
            <a:r>
              <a:rPr lang="en-US" altLang="en-US" sz="2300" dirty="0" err="1">
                <a:ea typeface="Times New Roman" panose="02020603050405020304" pitchFamily="18" charset="0"/>
                <a:cs typeface="Verdana" panose="020B0604030504040204" pitchFamily="34" charset="0"/>
              </a:rPr>
              <a:t>Cybersource</a:t>
            </a:r>
            <a:r>
              <a:rPr lang="en-US" altLang="en-US" sz="2300" dirty="0">
                <a:ea typeface="Times New Roman" panose="02020603050405020304" pitchFamily="18" charset="0"/>
                <a:cs typeface="Verdana" panose="020B0604030504040204" pitchFamily="34" charset="0"/>
              </a:rPr>
              <a:t> promises to provide these services for one year in exchange for Building Businesses publicizing and promoting Cybersource.com. The contract contains this clause: “Building Businesses may cancel this contract with 10 days notice.” </a:t>
            </a:r>
            <a:r>
              <a:rPr lang="en-US" altLang="en-US" sz="2300" dirty="0" err="1">
                <a:ea typeface="Times New Roman" panose="02020603050405020304" pitchFamily="18" charset="0"/>
                <a:cs typeface="Verdana" panose="020B0604030504040204" pitchFamily="34" charset="0"/>
              </a:rPr>
              <a:t>Cybersource</a:t>
            </a:r>
            <a:r>
              <a:rPr lang="en-US" altLang="en-US" sz="2300" dirty="0">
                <a:ea typeface="Times New Roman" panose="02020603050405020304" pitchFamily="18" charset="0"/>
                <a:cs typeface="Verdana" panose="020B0604030504040204" pitchFamily="34" charset="0"/>
              </a:rPr>
              <a:t> claims that its promise to provide these resources is unenforceable.  </a:t>
            </a:r>
          </a:p>
          <a:p>
            <a:pPr marL="0" indent="0">
              <a:spcBef>
                <a:spcPct val="0"/>
              </a:spcBef>
            </a:pPr>
            <a:r>
              <a:rPr lang="en-US" altLang="en-US" sz="2300" b="1" dirty="0">
                <a:ea typeface="Times New Roman" panose="02020603050405020304" pitchFamily="18" charset="0"/>
                <a:cs typeface="Verdana" panose="020B0604030504040204" pitchFamily="34" charset="0"/>
              </a:rPr>
              <a:t>(a) The cancellation clause means that the promise lacks consideration. </a:t>
            </a:r>
            <a:endParaRPr lang="en-US" altLang="en-US" sz="2300" b="1" dirty="0">
              <a:cs typeface="Times New Roman" panose="02020603050405020304" pitchFamily="18" charset="0"/>
            </a:endParaRPr>
          </a:p>
          <a:p>
            <a:pPr marL="0" indent="0">
              <a:spcBef>
                <a:spcPct val="0"/>
              </a:spcBef>
            </a:pPr>
            <a:r>
              <a:rPr lang="en-US" altLang="en-US" sz="2300" b="1" dirty="0">
                <a:cs typeface="Times New Roman" panose="02020603050405020304" pitchFamily="18" charset="0"/>
              </a:rPr>
              <a:t>(b) </a:t>
            </a:r>
            <a:r>
              <a:rPr lang="en-US" altLang="en-US" sz="2300" b="1" dirty="0" err="1">
                <a:cs typeface="Times New Roman" panose="02020603050405020304" pitchFamily="18" charset="0"/>
              </a:rPr>
              <a:t>Cybersource’s</a:t>
            </a:r>
            <a:r>
              <a:rPr lang="en-US" altLang="en-US" sz="2300" b="1" dirty="0">
                <a:cs typeface="Times New Roman" panose="02020603050405020304" pitchFamily="18" charset="0"/>
              </a:rPr>
              <a:t> promise is enforceable.    </a:t>
            </a:r>
          </a:p>
          <a:p>
            <a:pPr marL="0" indent="0">
              <a:spcBef>
                <a:spcPct val="0"/>
              </a:spcBef>
            </a:pPr>
            <a:r>
              <a:rPr lang="en-US" altLang="en-US" sz="2300" b="1" dirty="0">
                <a:cs typeface="Times New Roman" panose="02020603050405020304" pitchFamily="18" charset="0"/>
              </a:rPr>
              <a:t>(c) </a:t>
            </a:r>
            <a:r>
              <a:rPr lang="en-US" altLang="en-US" sz="2300" b="1" dirty="0" err="1">
                <a:cs typeface="Times New Roman" panose="02020603050405020304" pitchFamily="18" charset="0"/>
              </a:rPr>
              <a:t>Cybersource’s</a:t>
            </a:r>
            <a:r>
              <a:rPr lang="en-US" altLang="en-US" sz="2300" b="1" dirty="0">
                <a:cs typeface="Times New Roman" panose="02020603050405020304" pitchFamily="18" charset="0"/>
              </a:rPr>
              <a:t> promise is enforceable because courts will not enforce cancellation clauses.  </a:t>
            </a:r>
          </a:p>
          <a:p>
            <a:pPr marL="0" indent="0"/>
            <a:endParaRPr lang="en-US" alt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26B34EFA-A40B-44DD-ACE8-248D7032F52F}"/>
              </a:ext>
            </a:extLst>
          </p:cNvPr>
          <p:cNvSpPr>
            <a:spLocks noGrp="1" noChangeArrowheads="1"/>
          </p:cNvSpPr>
          <p:nvPr>
            <p:ph type="title"/>
          </p:nvPr>
        </p:nvSpPr>
        <p:spPr/>
        <p:txBody>
          <a:bodyPr/>
          <a:lstStyle/>
          <a:p>
            <a:r>
              <a:rPr lang="en-US" altLang="en-US" i="1"/>
              <a:t>In Re Zappos</a:t>
            </a:r>
          </a:p>
        </p:txBody>
      </p:sp>
      <p:sp>
        <p:nvSpPr>
          <p:cNvPr id="15363" name="Content Placeholder 2">
            <a:extLst>
              <a:ext uri="{FF2B5EF4-FFF2-40B4-BE49-F238E27FC236}">
                <a16:creationId xmlns:a16="http://schemas.microsoft.com/office/drawing/2014/main" id="{A010F452-0D99-4A9D-BF0F-5B3B3EEFB533}"/>
              </a:ext>
            </a:extLst>
          </p:cNvPr>
          <p:cNvSpPr>
            <a:spLocks noGrp="1" noChangeArrowheads="1"/>
          </p:cNvSpPr>
          <p:nvPr>
            <p:ph idx="1"/>
          </p:nvPr>
        </p:nvSpPr>
        <p:spPr/>
        <p:txBody>
          <a:bodyPr/>
          <a:lstStyle/>
          <a:p>
            <a:r>
              <a:rPr lang="en-US" altLang="en-US"/>
              <a:t>A hacker attacked Zappos and attempted to download personal information about Zappos’ customers.  </a:t>
            </a:r>
          </a:p>
          <a:p>
            <a:r>
              <a:rPr lang="en-US" altLang="en-US"/>
              <a:t>Some of the customers sued on statutory and common law theories. </a:t>
            </a:r>
          </a:p>
          <a:p>
            <a:r>
              <a:rPr lang="en-US" altLang="en-US"/>
              <a:t>The Zappos online agreement contains an arbitration clause, and </a:t>
            </a:r>
            <a:r>
              <a:rPr lang="en-US" altLang="en-US" i="1"/>
              <a:t>In Re Zappos </a:t>
            </a:r>
            <a:r>
              <a:rPr lang="en-US" altLang="en-US"/>
              <a:t>concerns the enforceability of that clause.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5943628A-897E-4802-A46B-B5470354AB3E}"/>
              </a:ext>
            </a:extLst>
          </p:cNvPr>
          <p:cNvSpPr>
            <a:spLocks noGrp="1" noChangeArrowheads="1"/>
          </p:cNvSpPr>
          <p:nvPr>
            <p:ph type="title"/>
          </p:nvPr>
        </p:nvSpPr>
        <p:spPr/>
        <p:txBody>
          <a:bodyPr/>
          <a:lstStyle/>
          <a:p>
            <a:r>
              <a:rPr lang="en-US" altLang="en-US" dirty="0"/>
              <a:t>The Consideration Problem</a:t>
            </a:r>
          </a:p>
        </p:txBody>
      </p:sp>
      <p:sp>
        <p:nvSpPr>
          <p:cNvPr id="17411" name="Content Placeholder 2">
            <a:extLst>
              <a:ext uri="{FF2B5EF4-FFF2-40B4-BE49-F238E27FC236}">
                <a16:creationId xmlns:a16="http://schemas.microsoft.com/office/drawing/2014/main" id="{2B13573F-CE21-4D62-89F5-8626BDF305F6}"/>
              </a:ext>
            </a:extLst>
          </p:cNvPr>
          <p:cNvSpPr>
            <a:spLocks noGrp="1" noChangeArrowheads="1"/>
          </p:cNvSpPr>
          <p:nvPr>
            <p:ph idx="1"/>
          </p:nvPr>
        </p:nvSpPr>
        <p:spPr/>
        <p:txBody>
          <a:bodyPr/>
          <a:lstStyle/>
          <a:p>
            <a:r>
              <a:rPr lang="en-US" altLang="en-US" dirty="0"/>
              <a:t>The terms of use agreement said:</a:t>
            </a:r>
          </a:p>
          <a:p>
            <a:r>
              <a:rPr lang="en-US" altLang="en-US" dirty="0"/>
              <a:t>"</a:t>
            </a:r>
            <a:r>
              <a:rPr lang="en-US" altLang="en-US" b="1" dirty="0"/>
              <a:t>We reserve the right to change this Site and these terms and conditions at any time. </a:t>
            </a:r>
            <a:r>
              <a:rPr lang="en-US" altLang="en-US" dirty="0"/>
              <a:t>ACCESSING, BROWSING OR OTHERWISE USING THE SITE INDICATES YOUR AGREEMENT TO ALL THE TERMS AND CONDITIONS IN THIS AGREEMENT, SO PLEASE READ THIS AGREEMENT CAREFULLY BEFORE PROCEEDING."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1A8D5D50-7068-4DE6-95A7-8E6EF18965B3}"/>
              </a:ext>
            </a:extLst>
          </p:cNvPr>
          <p:cNvSpPr>
            <a:spLocks noGrp="1" noChangeArrowheads="1"/>
          </p:cNvSpPr>
          <p:nvPr>
            <p:ph type="title"/>
          </p:nvPr>
        </p:nvSpPr>
        <p:spPr/>
        <p:txBody>
          <a:bodyPr/>
          <a:lstStyle/>
          <a:p>
            <a:r>
              <a:rPr lang="en-US" altLang="en-US"/>
              <a:t>The Court’s Argument</a:t>
            </a:r>
          </a:p>
        </p:txBody>
      </p:sp>
      <p:sp>
        <p:nvSpPr>
          <p:cNvPr id="19459" name="Content Placeholder 2">
            <a:extLst>
              <a:ext uri="{FF2B5EF4-FFF2-40B4-BE49-F238E27FC236}">
                <a16:creationId xmlns:a16="http://schemas.microsoft.com/office/drawing/2014/main" id="{E8ABDFC1-68BB-4959-BC0A-A9B684890408}"/>
              </a:ext>
            </a:extLst>
          </p:cNvPr>
          <p:cNvSpPr>
            <a:spLocks noGrp="1" noChangeArrowheads="1"/>
          </p:cNvSpPr>
          <p:nvPr>
            <p:ph idx="1"/>
          </p:nvPr>
        </p:nvSpPr>
        <p:spPr>
          <a:xfrm>
            <a:off x="457200" y="1295400"/>
            <a:ext cx="8229600" cy="5181600"/>
          </a:xfrm>
        </p:spPr>
        <p:txBody>
          <a:bodyPr/>
          <a:lstStyle/>
          <a:p>
            <a:r>
              <a:rPr lang="en-US" altLang="en-US"/>
              <a:t>In effect, the agreement allows Zappos to hold its customers and users to the promise to arbitrate while reserving its own escape hatch.”</a:t>
            </a:r>
          </a:p>
          <a:p>
            <a:r>
              <a:rPr lang="en-US" altLang="en-US"/>
              <a:t>For example:  “If a consumer sought to invoke arbitration pursuant to the Terms of Use, nothing would prevent Zappos from unilaterally changing the Terms and making those changes applicable to that pending dispute if it determined that arbitration was no longer in its interest.”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4CB5A660-9ABD-4233-93CE-EDBFB8AD3AA0}"/>
              </a:ext>
            </a:extLst>
          </p:cNvPr>
          <p:cNvSpPr>
            <a:spLocks noGrp="1" noChangeArrowheads="1"/>
          </p:cNvSpPr>
          <p:nvPr>
            <p:ph type="title"/>
          </p:nvPr>
        </p:nvSpPr>
        <p:spPr>
          <a:xfrm>
            <a:off x="457200" y="268288"/>
            <a:ext cx="8229600" cy="1139825"/>
          </a:xfrm>
        </p:spPr>
        <p:txBody>
          <a:bodyPr/>
          <a:lstStyle/>
          <a:p>
            <a:r>
              <a:rPr lang="en-US" altLang="en-US"/>
              <a:t>The Argument Recast</a:t>
            </a:r>
          </a:p>
        </p:txBody>
      </p:sp>
      <p:sp>
        <p:nvSpPr>
          <p:cNvPr id="21507" name="Content Placeholder 2">
            <a:extLst>
              <a:ext uri="{FF2B5EF4-FFF2-40B4-BE49-F238E27FC236}">
                <a16:creationId xmlns:a16="http://schemas.microsoft.com/office/drawing/2014/main" id="{CEFDAD8D-A6C4-46C9-A8CE-AA4FFCB14F9C}"/>
              </a:ext>
            </a:extLst>
          </p:cNvPr>
          <p:cNvSpPr>
            <a:spLocks noGrp="1" noChangeArrowheads="1"/>
          </p:cNvSpPr>
          <p:nvPr>
            <p:ph idx="1"/>
          </p:nvPr>
        </p:nvSpPr>
        <p:spPr>
          <a:xfrm>
            <a:off x="457200" y="1143000"/>
            <a:ext cx="8229600" cy="5715000"/>
          </a:xfrm>
        </p:spPr>
        <p:txBody>
          <a:bodyPr/>
          <a:lstStyle/>
          <a:p>
            <a:r>
              <a:rPr lang="en-US" altLang="en-US" sz="2800" dirty="0"/>
              <a:t>(1) Zappos’ customers promised to resolve disputes by arbitration. </a:t>
            </a:r>
          </a:p>
          <a:p>
            <a:r>
              <a:rPr lang="en-US" altLang="en-US" sz="2800" dirty="0"/>
              <a:t>(2) There is consideration for this promise only if they gave it to get a promise or performance in return.</a:t>
            </a:r>
          </a:p>
          <a:p>
            <a:r>
              <a:rPr lang="en-US" altLang="en-US" sz="2800" dirty="0"/>
              <a:t>(3) What they got was no commitment to arbitration. </a:t>
            </a:r>
          </a:p>
          <a:p>
            <a:r>
              <a:rPr lang="en-US" altLang="en-US" sz="2800" dirty="0"/>
              <a:t>(4) They did not give their promise to go to arbitration to get no commitment at all.</a:t>
            </a:r>
          </a:p>
          <a:p>
            <a:r>
              <a:rPr lang="en-US" altLang="en-US" sz="2800" dirty="0"/>
              <a:t>(5) </a:t>
            </a:r>
            <a:r>
              <a:rPr lang="en-US" altLang="en-US" sz="2800" b="1" dirty="0"/>
              <a:t>There is  nothing else they gave their promise for.</a:t>
            </a:r>
          </a:p>
          <a:p>
            <a:r>
              <a:rPr lang="en-US" altLang="en-US" sz="2800" dirty="0"/>
              <a:t>(6) Therefore, there is no consideration.</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2F11A2D4-3FC8-49A3-9712-DD0324887950}"/>
              </a:ext>
            </a:extLst>
          </p:cNvPr>
          <p:cNvSpPr>
            <a:spLocks noGrp="1"/>
          </p:cNvSpPr>
          <p:nvPr>
            <p:ph type="title"/>
          </p:nvPr>
        </p:nvSpPr>
        <p:spPr/>
        <p:txBody>
          <a:bodyPr/>
          <a:lstStyle/>
          <a:p>
            <a:r>
              <a:rPr lang="en-US" altLang="en-US" dirty="0"/>
              <a:t>The Standard Practice</a:t>
            </a:r>
          </a:p>
        </p:txBody>
      </p:sp>
      <p:sp>
        <p:nvSpPr>
          <p:cNvPr id="26627" name="Content Placeholder 2">
            <a:extLst>
              <a:ext uri="{FF2B5EF4-FFF2-40B4-BE49-F238E27FC236}">
                <a16:creationId xmlns:a16="http://schemas.microsoft.com/office/drawing/2014/main" id="{A36FD71F-A5BD-42B2-88E2-276D269F3B2B}"/>
              </a:ext>
            </a:extLst>
          </p:cNvPr>
          <p:cNvSpPr>
            <a:spLocks noGrp="1"/>
          </p:cNvSpPr>
          <p:nvPr>
            <p:ph idx="1"/>
          </p:nvPr>
        </p:nvSpPr>
        <p:spPr>
          <a:xfrm>
            <a:off x="533400" y="1219200"/>
            <a:ext cx="8229600" cy="5029200"/>
          </a:xfrm>
        </p:spPr>
        <p:txBody>
          <a:bodyPr/>
          <a:lstStyle/>
          <a:p>
            <a:r>
              <a:rPr lang="en-US" altLang="en-US" sz="3100" dirty="0"/>
              <a:t>“1.1 If you choose to use NYTimes.com . . .  you will be agreeing to abide by all of the terms and conditions of these Terms of Service between you and The New York Times Company.</a:t>
            </a:r>
          </a:p>
          <a:p>
            <a:r>
              <a:rPr lang="en-US" altLang="en-US" sz="3100" dirty="0"/>
              <a:t>1.2 </a:t>
            </a:r>
            <a:r>
              <a:rPr lang="en-US" altLang="en-US" sz="3100" b="1" dirty="0"/>
              <a:t>We may change, add or remove portions of these Terms of Service at any time, </a:t>
            </a:r>
            <a:r>
              <a:rPr lang="en-US" altLang="en-US" sz="3100" dirty="0"/>
              <a:t>which shall become effective immediately upon posting . . . by continuing to use this Site, you agree to any changes.”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1DDC588-9E08-492C-92D0-28B3ABBD8F71}"/>
              </a:ext>
            </a:extLst>
          </p:cNvPr>
          <p:cNvSpPr>
            <a:spLocks noGrp="1"/>
          </p:cNvSpPr>
          <p:nvPr>
            <p:ph idx="1"/>
          </p:nvPr>
        </p:nvSpPr>
        <p:spPr>
          <a:xfrm>
            <a:off x="457200" y="381000"/>
            <a:ext cx="8229600" cy="6324600"/>
          </a:xfrm>
        </p:spPr>
        <p:txBody>
          <a:bodyPr/>
          <a:lstStyle/>
          <a:p>
            <a:pPr marL="0" marR="0" indent="0">
              <a:spcBef>
                <a:spcPts val="0"/>
              </a:spcBef>
              <a:spcAft>
                <a:spcPts val="0"/>
              </a:spcAft>
              <a:buNone/>
            </a:pPr>
            <a:r>
              <a:rPr lang="en-US" sz="2000" dirty="0">
                <a:effectLst/>
                <a:latin typeface="Verdana" panose="020B0604030504040204" pitchFamily="34" charset="0"/>
                <a:ea typeface="Times New Roman" panose="02020603050405020304" pitchFamily="18" charset="0"/>
                <a:cs typeface="Arial" panose="020B0604020202020204" pitchFamily="34" charset="0"/>
              </a:rPr>
              <a:t>Jerry Lewis has been raising money to help children stricken with terrible illnesses with his telethons for many years. Because of his commitment to the cause, he decided to start calling people on the phone individually.  He figured every little bit helps. On one evening he called Steve, a long time fan of Jerry Lewis.  Jerry’s impassioned plea for support convinced Steve that the children needed urgent attention to save them from these dreaded illnesses.  Therefore, Steve signed the following pledge card: </a:t>
            </a:r>
            <a:endParaRPr lang="en-US" sz="2000" dirty="0">
              <a:effectLst/>
              <a:latin typeface="Times New Roman" panose="02020603050405020304" pitchFamily="18" charset="0"/>
              <a:ea typeface="Times New Roman" panose="02020603050405020304" pitchFamily="18" charset="0"/>
            </a:endParaRPr>
          </a:p>
          <a:p>
            <a:pPr marL="457200" marR="0">
              <a:spcBef>
                <a:spcPts val="0"/>
              </a:spcBef>
              <a:spcAft>
                <a:spcPts val="0"/>
              </a:spcAft>
            </a:pPr>
            <a:r>
              <a:rPr lang="en-US" sz="2000" dirty="0">
                <a:effectLst/>
                <a:latin typeface="Verdana" panose="020B0604030504040204" pitchFamily="34" charset="0"/>
                <a:ea typeface="Times New Roman" panose="02020603050405020304" pitchFamily="18" charset="0"/>
                <a:cs typeface="Arial" panose="020B0604020202020204" pitchFamily="34" charset="0"/>
              </a:rPr>
              <a:t>In consideration </a:t>
            </a:r>
            <a:r>
              <a:rPr lang="en-US" sz="2000">
                <a:effectLst/>
                <a:latin typeface="Verdana" panose="020B0604030504040204" pitchFamily="34" charset="0"/>
                <a:ea typeface="Times New Roman" panose="02020603050405020304" pitchFamily="18" charset="0"/>
                <a:cs typeface="Arial" panose="020B0604020202020204" pitchFamily="34" charset="0"/>
              </a:rPr>
              <a:t>of my desire </a:t>
            </a:r>
            <a:r>
              <a:rPr lang="en-US" sz="2000" dirty="0">
                <a:effectLst/>
                <a:latin typeface="Verdana" panose="020B0604030504040204" pitchFamily="34" charset="0"/>
                <a:ea typeface="Times New Roman" panose="02020603050405020304" pitchFamily="18" charset="0"/>
                <a:cs typeface="Arial" panose="020B0604020202020204" pitchFamily="34" charset="0"/>
              </a:rPr>
              <a:t>to help the children and of others subscribing with me to support this worthy endeavor, I pledge the sum of $1,000.</a:t>
            </a:r>
            <a:endParaRPr lang="en-US" sz="2000" dirty="0">
              <a:effectLst/>
              <a:latin typeface="Times New Roman" panose="02020603050405020304" pitchFamily="18" charset="0"/>
              <a:ea typeface="Times New Roman" panose="02020603050405020304" pitchFamily="18" charset="0"/>
            </a:endParaRPr>
          </a:p>
          <a:p>
            <a:pPr marL="0" marR="0" indent="0">
              <a:spcBef>
                <a:spcPts val="0"/>
              </a:spcBef>
              <a:spcAft>
                <a:spcPts val="0"/>
              </a:spcAft>
              <a:buNone/>
            </a:pPr>
            <a:r>
              <a:rPr lang="en-US" sz="2000" dirty="0">
                <a:effectLst/>
                <a:latin typeface="Verdana" panose="020B0604030504040204" pitchFamily="34" charset="0"/>
                <a:ea typeface="Times New Roman" panose="02020603050405020304" pitchFamily="18" charset="0"/>
                <a:cs typeface="Arial" panose="020B0604020202020204" pitchFamily="34" charset="0"/>
              </a:rPr>
              <a:t>Is there consideration for Steve’s promise? </a:t>
            </a:r>
          </a:p>
          <a:p>
            <a:pPr marL="0" marR="0">
              <a:spcBef>
                <a:spcPts val="0"/>
              </a:spcBef>
              <a:spcAft>
                <a:spcPts val="0"/>
              </a:spcAft>
            </a:pPr>
            <a:r>
              <a:rPr lang="en-US" sz="1800" b="1" dirty="0">
                <a:effectLst/>
                <a:latin typeface="Verdana" panose="020B0604030504040204" pitchFamily="34" charset="0"/>
                <a:ea typeface="Times New Roman" panose="02020603050405020304" pitchFamily="18" charset="0"/>
                <a:cs typeface="Arial" panose="020B0604020202020204" pitchFamily="34" charset="0"/>
              </a:rPr>
              <a:t>(A) Yes, because his desire to help the children serves as valuable consideration.</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b="1" dirty="0">
                <a:effectLst/>
                <a:latin typeface="Verdana" panose="020B0604030504040204" pitchFamily="34" charset="0"/>
                <a:ea typeface="Times New Roman" panose="02020603050405020304" pitchFamily="18" charset="0"/>
                <a:cs typeface="Arial" panose="020B0604020202020204" pitchFamily="34" charset="0"/>
              </a:rPr>
              <a:t>(B) Yes, because Jerry Lewis’ commitment to children serves as valuable consideration.</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b="1" dirty="0">
                <a:effectLst/>
                <a:latin typeface="Verdana" panose="020B0604030504040204" pitchFamily="34" charset="0"/>
                <a:ea typeface="Times New Roman" panose="02020603050405020304" pitchFamily="18" charset="0"/>
                <a:cs typeface="Arial" panose="020B0604020202020204" pitchFamily="34" charset="0"/>
              </a:rPr>
              <a:t>(C) Yes, because the requirement that other’s will subscribe to this cause serves as consideration. </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b="1" dirty="0">
                <a:effectLst/>
                <a:latin typeface="Verdana" panose="020B0604030504040204" pitchFamily="34" charset="0"/>
                <a:ea typeface="Times New Roman" panose="02020603050405020304" pitchFamily="18" charset="0"/>
                <a:cs typeface="Arial" panose="020B0604020202020204" pitchFamily="34" charset="0"/>
              </a:rPr>
              <a:t>(D) None of the above are correct.</a:t>
            </a:r>
            <a:endParaRPr lang="en-US" sz="1800" dirty="0">
              <a:effectLst/>
              <a:latin typeface="Times New Roman" panose="02020603050405020304" pitchFamily="18" charset="0"/>
              <a:ea typeface="Times New Roman" panose="02020603050405020304" pitchFamily="18" charset="0"/>
            </a:endParaRPr>
          </a:p>
          <a:p>
            <a:pPr marL="0" marR="0" indent="0">
              <a:spcBef>
                <a:spcPts val="0"/>
              </a:spcBef>
              <a:spcAft>
                <a:spcPts val="0"/>
              </a:spcAft>
              <a:buNone/>
            </a:pPr>
            <a:endParaRPr lang="en-US" sz="20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8243391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BDAFFA-BCCC-4B80-A7E4-CC377786280F}"/>
              </a:ext>
            </a:extLst>
          </p:cNvPr>
          <p:cNvSpPr>
            <a:spLocks noGrp="1"/>
          </p:cNvSpPr>
          <p:nvPr>
            <p:ph type="title"/>
          </p:nvPr>
        </p:nvSpPr>
        <p:spPr/>
        <p:txBody>
          <a:bodyPr/>
          <a:lstStyle/>
          <a:p>
            <a:r>
              <a:rPr lang="en-US" dirty="0"/>
              <a:t>Review: The Bracelet 1</a:t>
            </a:r>
          </a:p>
        </p:txBody>
      </p:sp>
      <p:sp>
        <p:nvSpPr>
          <p:cNvPr id="3" name="Content Placeholder 2">
            <a:extLst>
              <a:ext uri="{FF2B5EF4-FFF2-40B4-BE49-F238E27FC236}">
                <a16:creationId xmlns:a16="http://schemas.microsoft.com/office/drawing/2014/main" id="{871CB742-11A2-4CE0-9933-FD6897136A4C}"/>
              </a:ext>
            </a:extLst>
          </p:cNvPr>
          <p:cNvSpPr>
            <a:spLocks noGrp="1"/>
          </p:cNvSpPr>
          <p:nvPr>
            <p:ph idx="1"/>
          </p:nvPr>
        </p:nvSpPr>
        <p:spPr>
          <a:xfrm>
            <a:off x="457200" y="1295400"/>
            <a:ext cx="8229600" cy="5181600"/>
          </a:xfrm>
        </p:spPr>
        <p:txBody>
          <a:bodyPr/>
          <a:lstStyle/>
          <a:p>
            <a:r>
              <a:rPr lang="en-US" sz="2400" dirty="0">
                <a:effectLst/>
                <a:ea typeface="Times New Roman" panose="02020603050405020304" pitchFamily="18" charset="0"/>
                <a:cs typeface="Verdana" panose="020B0604030504040204" pitchFamily="34" charset="0"/>
              </a:rPr>
              <a:t>Smith calls his wife at her work and invites her to lunch.  She says she is really in the mood just to grab a quick lunch at the cafeteria in her building.  Smith overcomes her reluctance by promising to buy her, immediately after lunch, the expensive bracelet that she has been wanting.  Between the phone call and lunch, Smith opens his visa bill and, stunned by the balance due decides not to buy the bracelet.  He does not, however, inform his wife of this decision until after lunch.  </a:t>
            </a:r>
            <a:endParaRPr lang="en-US" sz="2400" dirty="0">
              <a:effectLst/>
              <a:ea typeface="Times New Roman" panose="02020603050405020304" pitchFamily="18" charset="0"/>
            </a:endParaRPr>
          </a:p>
          <a:p>
            <a:r>
              <a:rPr lang="en-US" sz="2400" dirty="0"/>
              <a:t>Is there consideration for Smith’s promise?</a:t>
            </a:r>
          </a:p>
          <a:p>
            <a:r>
              <a:rPr lang="en-US" sz="2400" dirty="0"/>
              <a:t>(a) Yes</a:t>
            </a:r>
          </a:p>
          <a:p>
            <a:r>
              <a:rPr lang="en-US" sz="2400" dirty="0"/>
              <a:t>(b) No</a:t>
            </a:r>
          </a:p>
          <a:p>
            <a:r>
              <a:rPr lang="en-US" sz="2400" dirty="0"/>
              <a:t>(c) Probably not, too private and personal. </a:t>
            </a:r>
          </a:p>
        </p:txBody>
      </p:sp>
    </p:spTree>
    <p:extLst>
      <p:ext uri="{BB962C8B-B14F-4D97-AF65-F5344CB8AC3E}">
        <p14:creationId xmlns:p14="http://schemas.microsoft.com/office/powerpoint/2010/main" val="1751762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0E9892-7E3A-443B-AC85-37C7C689731A}"/>
              </a:ext>
            </a:extLst>
          </p:cNvPr>
          <p:cNvSpPr>
            <a:spLocks noGrp="1"/>
          </p:cNvSpPr>
          <p:nvPr>
            <p:ph type="title"/>
          </p:nvPr>
        </p:nvSpPr>
        <p:spPr/>
        <p:txBody>
          <a:bodyPr/>
          <a:lstStyle/>
          <a:p>
            <a:r>
              <a:rPr lang="en-US"/>
              <a:t>Review: Sarah</a:t>
            </a:r>
            <a:r>
              <a:rPr lang="en-US" dirty="0"/>
              <a:t>, Ted, and Tillie</a:t>
            </a:r>
          </a:p>
        </p:txBody>
      </p:sp>
      <p:sp>
        <p:nvSpPr>
          <p:cNvPr id="3" name="Content Placeholder 2">
            <a:extLst>
              <a:ext uri="{FF2B5EF4-FFF2-40B4-BE49-F238E27FC236}">
                <a16:creationId xmlns:a16="http://schemas.microsoft.com/office/drawing/2014/main" id="{8B1F80CF-F70E-431C-A266-5D1FB8314745}"/>
              </a:ext>
            </a:extLst>
          </p:cNvPr>
          <p:cNvSpPr>
            <a:spLocks noGrp="1"/>
          </p:cNvSpPr>
          <p:nvPr>
            <p:ph idx="1"/>
          </p:nvPr>
        </p:nvSpPr>
        <p:spPr>
          <a:xfrm>
            <a:off x="457200" y="1600200"/>
            <a:ext cx="8229600" cy="5105400"/>
          </a:xfrm>
        </p:spPr>
        <p:txBody>
          <a:bodyPr/>
          <a:lstStyle/>
          <a:p>
            <a:pPr marL="0" marR="0" indent="0">
              <a:spcBef>
                <a:spcPts val="0"/>
              </a:spcBef>
              <a:spcAft>
                <a:spcPts val="0"/>
              </a:spcAft>
              <a:buNone/>
            </a:pPr>
            <a:r>
              <a:rPr lang="en-US" sz="2400" dirty="0">
                <a:effectLst/>
                <a:ea typeface="Times New Roman" panose="02020603050405020304" pitchFamily="18" charset="0"/>
                <a:cs typeface="Arial" panose="020B0604020202020204" pitchFamily="34" charset="0"/>
              </a:rPr>
              <a:t>Sarah has been hospitalized with anorexia.  Her favorite Aunt Tillie and Uncle Ted are visiting her in the hospital.  Ted promises to pay her $1000 dollars if Sarah promises to follow her therapist’s and nutritionist’s eating plan. In response, Sarah promises to do so.</a:t>
            </a:r>
            <a:r>
              <a:rPr lang="en-US" sz="2400" b="1" dirty="0">
                <a:effectLst/>
                <a:ea typeface="Times New Roman" panose="02020603050405020304" pitchFamily="18" charset="0"/>
                <a:cs typeface="Arial" panose="020B0604020202020204" pitchFamily="34" charset="0"/>
              </a:rPr>
              <a:t>  </a:t>
            </a:r>
            <a:r>
              <a:rPr lang="en-US" sz="2400" dirty="0">
                <a:effectLst/>
                <a:ea typeface="Times New Roman" panose="02020603050405020304" pitchFamily="18" charset="0"/>
                <a:cs typeface="Arial" panose="020B0604020202020204" pitchFamily="34" charset="0"/>
              </a:rPr>
              <a:t>Aunt Tillie promises to pay another $100 for each pound she gains. In response, Sarah gains weight.  </a:t>
            </a:r>
          </a:p>
          <a:p>
            <a:pPr marL="0" marR="0" indent="0">
              <a:spcBef>
                <a:spcPts val="0"/>
              </a:spcBef>
              <a:spcAft>
                <a:spcPts val="0"/>
              </a:spcAft>
              <a:buNone/>
            </a:pPr>
            <a:endParaRPr lang="en-US" sz="2400" dirty="0">
              <a:effectLst/>
              <a:ea typeface="Times New Roman" panose="02020603050405020304" pitchFamily="18" charset="0"/>
            </a:endParaRPr>
          </a:p>
          <a:p>
            <a:pPr marL="0" marR="0" indent="0">
              <a:spcBef>
                <a:spcPts val="0"/>
              </a:spcBef>
              <a:spcAft>
                <a:spcPts val="0"/>
              </a:spcAft>
              <a:buNone/>
            </a:pPr>
            <a:r>
              <a:rPr lang="en-US" sz="2400" dirty="0">
                <a:effectLst/>
                <a:ea typeface="Times New Roman" panose="02020603050405020304" pitchFamily="18" charset="0"/>
              </a:rPr>
              <a:t>(A) There is </a:t>
            </a:r>
            <a:r>
              <a:rPr lang="en-US" sz="2400" dirty="0">
                <a:ea typeface="Times New Roman" panose="02020603050405020304" pitchFamily="18" charset="0"/>
              </a:rPr>
              <a:t>consideration for Ted’s promise, but not Tillie’s.</a:t>
            </a:r>
            <a:endParaRPr lang="en-US" sz="2400" dirty="0">
              <a:effectLst/>
              <a:ea typeface="Times New Roman" panose="02020603050405020304" pitchFamily="18" charset="0"/>
            </a:endParaRPr>
          </a:p>
          <a:p>
            <a:pPr marL="0" marR="0" indent="0">
              <a:spcBef>
                <a:spcPts val="0"/>
              </a:spcBef>
              <a:spcAft>
                <a:spcPts val="0"/>
              </a:spcAft>
              <a:buNone/>
            </a:pPr>
            <a:r>
              <a:rPr lang="en-US" sz="2400" dirty="0">
                <a:ea typeface="Times New Roman" panose="02020603050405020304" pitchFamily="18" charset="0"/>
              </a:rPr>
              <a:t>(B) </a:t>
            </a:r>
            <a:r>
              <a:rPr lang="en-US" sz="2400" dirty="0">
                <a:effectLst/>
                <a:ea typeface="Times New Roman" panose="02020603050405020304" pitchFamily="18" charset="0"/>
              </a:rPr>
              <a:t>There is consideration fo</a:t>
            </a:r>
            <a:r>
              <a:rPr lang="en-US" sz="2400" dirty="0">
                <a:ea typeface="Times New Roman" panose="02020603050405020304" pitchFamily="18" charset="0"/>
              </a:rPr>
              <a:t>r Tillie’s promise but not Ted’s.</a:t>
            </a:r>
          </a:p>
          <a:p>
            <a:pPr marL="0" marR="0" indent="0">
              <a:spcBef>
                <a:spcPts val="0"/>
              </a:spcBef>
              <a:spcAft>
                <a:spcPts val="0"/>
              </a:spcAft>
              <a:buNone/>
            </a:pPr>
            <a:r>
              <a:rPr lang="en-US" sz="2400" dirty="0">
                <a:ea typeface="Times New Roman" panose="02020603050405020304" pitchFamily="18" charset="0"/>
              </a:rPr>
              <a:t>(C) There is consideration for both Ted’s promise and for Tillie’s. </a:t>
            </a:r>
            <a:endParaRPr lang="en-US" sz="2400" dirty="0">
              <a:effectLst/>
              <a:ea typeface="Times New Roman" panose="02020603050405020304" pitchFamily="18" charset="0"/>
            </a:endParaRPr>
          </a:p>
        </p:txBody>
      </p:sp>
    </p:spTree>
    <p:extLst>
      <p:ext uri="{BB962C8B-B14F-4D97-AF65-F5344CB8AC3E}">
        <p14:creationId xmlns:p14="http://schemas.microsoft.com/office/powerpoint/2010/main" val="36792657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4E671B-F88D-4ACA-AC9F-72C0A7E4D152}"/>
              </a:ext>
            </a:extLst>
          </p:cNvPr>
          <p:cNvSpPr>
            <a:spLocks noGrp="1"/>
          </p:cNvSpPr>
          <p:nvPr>
            <p:ph type="title"/>
          </p:nvPr>
        </p:nvSpPr>
        <p:spPr/>
        <p:txBody>
          <a:bodyPr/>
          <a:lstStyle/>
          <a:p>
            <a:r>
              <a:rPr lang="en-US"/>
              <a:t>Review: Bracelet </a:t>
            </a:r>
            <a:r>
              <a:rPr lang="en-US" dirty="0"/>
              <a:t>2</a:t>
            </a:r>
          </a:p>
        </p:txBody>
      </p:sp>
      <p:sp>
        <p:nvSpPr>
          <p:cNvPr id="3" name="Content Placeholder 2">
            <a:extLst>
              <a:ext uri="{FF2B5EF4-FFF2-40B4-BE49-F238E27FC236}">
                <a16:creationId xmlns:a16="http://schemas.microsoft.com/office/drawing/2014/main" id="{1D711FEF-49C8-47E2-A8F1-3FE32C84C870}"/>
              </a:ext>
            </a:extLst>
          </p:cNvPr>
          <p:cNvSpPr>
            <a:spLocks noGrp="1"/>
          </p:cNvSpPr>
          <p:nvPr>
            <p:ph idx="1"/>
          </p:nvPr>
        </p:nvSpPr>
        <p:spPr/>
        <p:txBody>
          <a:bodyPr/>
          <a:lstStyle/>
          <a:p>
            <a:r>
              <a:rPr lang="en-US" sz="2400" dirty="0">
                <a:effectLst/>
                <a:ea typeface="Times New Roman" panose="02020603050405020304" pitchFamily="18" charset="0"/>
                <a:cs typeface="Verdana" panose="020B0604030504040204" pitchFamily="34" charset="0"/>
              </a:rPr>
              <a:t>Smith calls his wife Linda at her work.  He says, "I really need your expert advice on a project.  You know that emerald bracelet you have been wanting, give me your advice over lunch and I will buy it for you.  I promise."  Linda says, "OK, give me the bracelet and I won't bill you."  (She normally charges $200/hour, and she has typically billed Smith for business advice given at lunch in the past.)  Linda shows up at lunch; advises Smith, but Smith refuses to buy the bracelet.  </a:t>
            </a:r>
          </a:p>
          <a:p>
            <a:r>
              <a:rPr lang="en-US" sz="2400" dirty="0"/>
              <a:t>Is there consideration for Smith’s promise?</a:t>
            </a:r>
          </a:p>
          <a:p>
            <a:r>
              <a:rPr lang="en-US" sz="2400" dirty="0"/>
              <a:t>(a) Yes</a:t>
            </a:r>
          </a:p>
          <a:p>
            <a:r>
              <a:rPr lang="en-US" sz="2400" dirty="0"/>
              <a:t>(b) No</a:t>
            </a:r>
            <a:endParaRPr lang="en-US" sz="2400" dirty="0">
              <a:effectLst/>
              <a:ea typeface="Times New Roman" panose="02020603050405020304" pitchFamily="18" charset="0"/>
            </a:endParaRPr>
          </a:p>
          <a:p>
            <a:endParaRPr lang="en-US" dirty="0"/>
          </a:p>
        </p:txBody>
      </p:sp>
    </p:spTree>
    <p:extLst>
      <p:ext uri="{BB962C8B-B14F-4D97-AF65-F5344CB8AC3E}">
        <p14:creationId xmlns:p14="http://schemas.microsoft.com/office/powerpoint/2010/main" val="22158671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42BF1CED-6FBB-4357-84D6-B0F034478E81}"/>
              </a:ext>
            </a:extLst>
          </p:cNvPr>
          <p:cNvSpPr>
            <a:spLocks noGrp="1" noChangeArrowheads="1"/>
          </p:cNvSpPr>
          <p:nvPr>
            <p:ph type="title"/>
          </p:nvPr>
        </p:nvSpPr>
        <p:spPr/>
        <p:txBody>
          <a:bodyPr/>
          <a:lstStyle/>
          <a:p>
            <a:pPr eaLnBrk="1" hangingPunct="1"/>
            <a:r>
              <a:rPr lang="en-US" altLang="en-US"/>
              <a:t>Conditional Promises</a:t>
            </a:r>
          </a:p>
        </p:txBody>
      </p:sp>
      <p:sp>
        <p:nvSpPr>
          <p:cNvPr id="11267" name="Rectangle 3">
            <a:extLst>
              <a:ext uri="{FF2B5EF4-FFF2-40B4-BE49-F238E27FC236}">
                <a16:creationId xmlns:a16="http://schemas.microsoft.com/office/drawing/2014/main" id="{1FC2528E-2F78-4FCC-86E5-3C3247C4070A}"/>
              </a:ext>
            </a:extLst>
          </p:cNvPr>
          <p:cNvSpPr>
            <a:spLocks noGrp="1" noChangeArrowheads="1"/>
          </p:cNvSpPr>
          <p:nvPr>
            <p:ph type="body" idx="1"/>
          </p:nvPr>
        </p:nvSpPr>
        <p:spPr/>
        <p:txBody>
          <a:bodyPr/>
          <a:lstStyle/>
          <a:p>
            <a:pPr eaLnBrk="1" hangingPunct="1"/>
            <a:r>
              <a:rPr lang="en-US" altLang="en-US" sz="2600"/>
              <a:t>I promise to pay you $1 million to charter </a:t>
            </a:r>
            <a:r>
              <a:rPr lang="en-US" altLang="en-US" sz="2600" i="1"/>
              <a:t>The Harold Krent</a:t>
            </a:r>
            <a:r>
              <a:rPr lang="en-US" altLang="en-US" sz="2600"/>
              <a:t>, a cargo ship; you promise to charter the ship to me—if you succeed in buying it.  </a:t>
            </a:r>
          </a:p>
          <a:p>
            <a:pPr eaLnBrk="1" hangingPunct="1"/>
            <a:r>
              <a:rPr lang="en-US" altLang="en-US" sz="2600"/>
              <a:t>If you buy it, you are committed to chartering it to me. </a:t>
            </a:r>
          </a:p>
          <a:p>
            <a:pPr eaLnBrk="1" hangingPunct="1"/>
            <a:r>
              <a:rPr lang="en-US" altLang="en-US" sz="2600"/>
              <a:t>Note:  The promise is not conditional on my subjective state of mind, but on a verifiable external event.  </a:t>
            </a:r>
          </a:p>
        </p:txBody>
      </p:sp>
    </p:spTree>
    <p:extLst>
      <p:ext uri="{BB962C8B-B14F-4D97-AF65-F5344CB8AC3E}">
        <p14:creationId xmlns:p14="http://schemas.microsoft.com/office/powerpoint/2010/main" val="23494481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4EC09C9C-0492-40DC-BBA4-94F668492AEB}"/>
              </a:ext>
            </a:extLst>
          </p:cNvPr>
          <p:cNvSpPr>
            <a:spLocks noGrp="1" noChangeArrowheads="1"/>
          </p:cNvSpPr>
          <p:nvPr>
            <p:ph type="title"/>
          </p:nvPr>
        </p:nvSpPr>
        <p:spPr/>
        <p:txBody>
          <a:bodyPr/>
          <a:lstStyle/>
          <a:p>
            <a:pPr eaLnBrk="1" hangingPunct="1"/>
            <a:r>
              <a:rPr lang="en-US" altLang="en-US" dirty="0"/>
              <a:t>Conditional Promises That Are Illusory </a:t>
            </a:r>
          </a:p>
        </p:txBody>
      </p:sp>
      <p:sp>
        <p:nvSpPr>
          <p:cNvPr id="13315" name="Rectangle 3">
            <a:extLst>
              <a:ext uri="{FF2B5EF4-FFF2-40B4-BE49-F238E27FC236}">
                <a16:creationId xmlns:a16="http://schemas.microsoft.com/office/drawing/2014/main" id="{07691A02-B927-46E8-B857-967958048EB4}"/>
              </a:ext>
            </a:extLst>
          </p:cNvPr>
          <p:cNvSpPr>
            <a:spLocks noGrp="1" noChangeArrowheads="1"/>
          </p:cNvSpPr>
          <p:nvPr>
            <p:ph type="body" idx="1"/>
          </p:nvPr>
        </p:nvSpPr>
        <p:spPr/>
        <p:txBody>
          <a:bodyPr/>
          <a:lstStyle/>
          <a:p>
            <a:pPr eaLnBrk="1" hangingPunct="1"/>
            <a:r>
              <a:rPr lang="en-US" altLang="en-US" dirty="0"/>
              <a:t>I promise to sell you software for $99, and you promise to buy if you want it.  </a:t>
            </a:r>
          </a:p>
          <a:p>
            <a:pPr eaLnBrk="1" hangingPunct="1"/>
            <a:r>
              <a:rPr lang="en-US" altLang="en-US" dirty="0"/>
              <a:t>Are you committed?  No.</a:t>
            </a:r>
          </a:p>
          <a:p>
            <a:pPr eaLnBrk="1" hangingPunct="1"/>
            <a:r>
              <a:rPr lang="en-US" altLang="en-US" dirty="0"/>
              <a:t>Our marriage proposal example is the same.</a:t>
            </a:r>
          </a:p>
          <a:p>
            <a:pPr lvl="1" eaLnBrk="1" hangingPunct="1"/>
            <a:r>
              <a:rPr lang="en-US" altLang="en-US" dirty="0"/>
              <a:t>A: I promise to marry you.</a:t>
            </a:r>
          </a:p>
          <a:p>
            <a:pPr lvl="1" eaLnBrk="1" hangingPunct="1"/>
            <a:r>
              <a:rPr lang="en-US" altLang="en-US" dirty="0"/>
              <a:t>B: I promise to marry you if I want to. </a:t>
            </a:r>
          </a:p>
        </p:txBody>
      </p:sp>
    </p:spTree>
    <p:extLst>
      <p:ext uri="{BB962C8B-B14F-4D97-AF65-F5344CB8AC3E}">
        <p14:creationId xmlns:p14="http://schemas.microsoft.com/office/powerpoint/2010/main" val="4593479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F1D7F4A-A30D-4FB5-9D6D-306DCADA09FE}"/>
              </a:ext>
            </a:extLst>
          </p:cNvPr>
          <p:cNvSpPr/>
          <p:nvPr/>
        </p:nvSpPr>
        <p:spPr>
          <a:xfrm>
            <a:off x="228600" y="609600"/>
            <a:ext cx="8381996" cy="5029200"/>
          </a:xfrm>
          <a:prstGeom prst="rect">
            <a:avLst/>
          </a:prstGeom>
          <a:ln>
            <a:solidFill>
              <a:schemeClr val="bg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2050" name="Line 6">
            <a:extLst>
              <a:ext uri="{FF2B5EF4-FFF2-40B4-BE49-F238E27FC236}">
                <a16:creationId xmlns:a16="http://schemas.microsoft.com/office/drawing/2014/main" id="{0D0526B5-94F0-41E3-A7B5-1547CA057F75}"/>
              </a:ext>
            </a:extLst>
          </p:cNvPr>
          <p:cNvSpPr>
            <a:spLocks noChangeShapeType="1"/>
          </p:cNvSpPr>
          <p:nvPr/>
        </p:nvSpPr>
        <p:spPr bwMode="auto">
          <a:xfrm>
            <a:off x="1295400" y="3581400"/>
            <a:ext cx="6629400" cy="0"/>
          </a:xfrm>
          <a:prstGeom prst="line">
            <a:avLst/>
          </a:prstGeom>
          <a:noFill/>
          <a:ln w="57150">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051" name="Line 15">
            <a:extLst>
              <a:ext uri="{FF2B5EF4-FFF2-40B4-BE49-F238E27FC236}">
                <a16:creationId xmlns:a16="http://schemas.microsoft.com/office/drawing/2014/main" id="{3D4AEE3B-FF13-4022-B6C3-928258E9044B}"/>
              </a:ext>
            </a:extLst>
          </p:cNvPr>
          <p:cNvSpPr>
            <a:spLocks noChangeShapeType="1"/>
          </p:cNvSpPr>
          <p:nvPr/>
        </p:nvSpPr>
        <p:spPr bwMode="auto">
          <a:xfrm>
            <a:off x="4419600" y="838200"/>
            <a:ext cx="0" cy="4876800"/>
          </a:xfrm>
          <a:prstGeom prst="line">
            <a:avLst/>
          </a:prstGeom>
          <a:noFill/>
          <a:ln w="38100">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052" name="Text Box 16">
            <a:extLst>
              <a:ext uri="{FF2B5EF4-FFF2-40B4-BE49-F238E27FC236}">
                <a16:creationId xmlns:a16="http://schemas.microsoft.com/office/drawing/2014/main" id="{0CEB0563-C3D5-4750-8F66-81A9A0B7A03D}"/>
              </a:ext>
            </a:extLst>
          </p:cNvPr>
          <p:cNvSpPr txBox="1">
            <a:spLocks noChangeArrowheads="1"/>
          </p:cNvSpPr>
          <p:nvPr/>
        </p:nvSpPr>
        <p:spPr bwMode="auto">
          <a:xfrm>
            <a:off x="228600" y="3048000"/>
            <a:ext cx="12192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One way exchange</a:t>
            </a:r>
          </a:p>
        </p:txBody>
      </p:sp>
      <p:sp>
        <p:nvSpPr>
          <p:cNvPr id="2053" name="Text Box 18">
            <a:extLst>
              <a:ext uri="{FF2B5EF4-FFF2-40B4-BE49-F238E27FC236}">
                <a16:creationId xmlns:a16="http://schemas.microsoft.com/office/drawing/2014/main" id="{6BF191E5-F808-4F7A-92A0-B72108628AAF}"/>
              </a:ext>
            </a:extLst>
          </p:cNvPr>
          <p:cNvSpPr txBox="1">
            <a:spLocks noChangeArrowheads="1"/>
          </p:cNvSpPr>
          <p:nvPr/>
        </p:nvSpPr>
        <p:spPr bwMode="auto">
          <a:xfrm>
            <a:off x="7924800" y="3048000"/>
            <a:ext cx="12192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Two way exchange</a:t>
            </a:r>
          </a:p>
        </p:txBody>
      </p:sp>
      <p:sp>
        <p:nvSpPr>
          <p:cNvPr id="2054" name="Text Box 19">
            <a:extLst>
              <a:ext uri="{FF2B5EF4-FFF2-40B4-BE49-F238E27FC236}">
                <a16:creationId xmlns:a16="http://schemas.microsoft.com/office/drawing/2014/main" id="{69729782-4C1A-4C5E-AE0D-51317E723619}"/>
              </a:ext>
            </a:extLst>
          </p:cNvPr>
          <p:cNvSpPr txBox="1">
            <a:spLocks noChangeArrowheads="1"/>
          </p:cNvSpPr>
          <p:nvPr/>
        </p:nvSpPr>
        <p:spPr bwMode="auto">
          <a:xfrm>
            <a:off x="3505200" y="457200"/>
            <a:ext cx="1905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Personal, private</a:t>
            </a:r>
          </a:p>
        </p:txBody>
      </p:sp>
      <p:sp>
        <p:nvSpPr>
          <p:cNvPr id="2055" name="Text Box 20">
            <a:extLst>
              <a:ext uri="{FF2B5EF4-FFF2-40B4-BE49-F238E27FC236}">
                <a16:creationId xmlns:a16="http://schemas.microsoft.com/office/drawing/2014/main" id="{56339CFC-4F66-47FA-8B42-301E9FC7FB5D}"/>
              </a:ext>
            </a:extLst>
          </p:cNvPr>
          <p:cNvSpPr txBox="1">
            <a:spLocks noChangeArrowheads="1"/>
          </p:cNvSpPr>
          <p:nvPr/>
        </p:nvSpPr>
        <p:spPr bwMode="auto">
          <a:xfrm>
            <a:off x="3657600" y="5791200"/>
            <a:ext cx="1752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Commercial</a:t>
            </a:r>
          </a:p>
        </p:txBody>
      </p:sp>
      <p:sp>
        <p:nvSpPr>
          <p:cNvPr id="2056" name="Oval 21">
            <a:extLst>
              <a:ext uri="{FF2B5EF4-FFF2-40B4-BE49-F238E27FC236}">
                <a16:creationId xmlns:a16="http://schemas.microsoft.com/office/drawing/2014/main" id="{AAA1EEF9-5B02-44B9-976D-EA0C58DED0A8}"/>
              </a:ext>
            </a:extLst>
          </p:cNvPr>
          <p:cNvSpPr>
            <a:spLocks noChangeArrowheads="1"/>
          </p:cNvSpPr>
          <p:nvPr/>
        </p:nvSpPr>
        <p:spPr bwMode="auto">
          <a:xfrm>
            <a:off x="5638800" y="3886200"/>
            <a:ext cx="2590800" cy="2209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cxnSp>
        <p:nvCxnSpPr>
          <p:cNvPr id="2057" name="AutoShape 33">
            <a:extLst>
              <a:ext uri="{FF2B5EF4-FFF2-40B4-BE49-F238E27FC236}">
                <a16:creationId xmlns:a16="http://schemas.microsoft.com/office/drawing/2014/main" id="{CA2B30D0-8EC9-466D-AEBB-27D7F2DAB371}"/>
              </a:ext>
            </a:extLst>
          </p:cNvPr>
          <p:cNvCxnSpPr>
            <a:cxnSpLocks noChangeShapeType="1"/>
            <a:endCxn id="2056" idx="3"/>
          </p:cNvCxnSpPr>
          <p:nvPr/>
        </p:nvCxnSpPr>
        <p:spPr bwMode="auto">
          <a:xfrm flipV="1">
            <a:off x="1828800" y="5791200"/>
            <a:ext cx="4189413" cy="685800"/>
          </a:xfrm>
          <a:prstGeom prst="bentConnector2">
            <a:avLst/>
          </a:prstGeom>
          <a:noFill/>
          <a:ln w="38100">
            <a:solidFill>
              <a:schemeClr val="tx1"/>
            </a:solidFill>
            <a:miter lim="800000"/>
            <a:headEnd/>
            <a:tailEnd type="triangle" w="med" len="med"/>
          </a:ln>
          <a:extLst>
            <a:ext uri="{909E8E84-426E-40DD-AFC4-6F175D3DCCD1}">
              <a14:hiddenFill xmlns:a14="http://schemas.microsoft.com/office/drawing/2010/main">
                <a:noFill/>
              </a14:hiddenFill>
            </a:ext>
          </a:extLst>
        </p:spPr>
      </p:cxnSp>
      <p:sp>
        <p:nvSpPr>
          <p:cNvPr id="2058" name="Text Box 34">
            <a:extLst>
              <a:ext uri="{FF2B5EF4-FFF2-40B4-BE49-F238E27FC236}">
                <a16:creationId xmlns:a16="http://schemas.microsoft.com/office/drawing/2014/main" id="{7E34F1E9-CE4D-4A18-A288-F318A81874AE}"/>
              </a:ext>
            </a:extLst>
          </p:cNvPr>
          <p:cNvSpPr txBox="1">
            <a:spLocks noChangeArrowheads="1"/>
          </p:cNvSpPr>
          <p:nvPr/>
        </p:nvSpPr>
        <p:spPr bwMode="auto">
          <a:xfrm>
            <a:off x="228600" y="5562600"/>
            <a:ext cx="1600200" cy="92551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Paradigm examples of consideration</a:t>
            </a:r>
          </a:p>
        </p:txBody>
      </p:sp>
      <p:sp>
        <p:nvSpPr>
          <p:cNvPr id="2059" name="TextBox 1">
            <a:extLst>
              <a:ext uri="{FF2B5EF4-FFF2-40B4-BE49-F238E27FC236}">
                <a16:creationId xmlns:a16="http://schemas.microsoft.com/office/drawing/2014/main" id="{294E9060-A91A-40E3-A290-6BDFA04CF07F}"/>
              </a:ext>
            </a:extLst>
          </p:cNvPr>
          <p:cNvSpPr txBox="1">
            <a:spLocks noChangeArrowheads="1"/>
          </p:cNvSpPr>
          <p:nvPr/>
        </p:nvSpPr>
        <p:spPr bwMode="auto">
          <a:xfrm>
            <a:off x="1447800" y="1219200"/>
            <a:ext cx="2209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Dougherty v. Salt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087318DA-8DCE-4ADE-B3D5-D8E03B9E1025}"/>
              </a:ext>
            </a:extLst>
          </p:cNvPr>
          <p:cNvSpPr>
            <a:spLocks noGrp="1" noChangeArrowheads="1"/>
          </p:cNvSpPr>
          <p:nvPr>
            <p:ph type="title"/>
          </p:nvPr>
        </p:nvSpPr>
        <p:spPr/>
        <p:txBody>
          <a:bodyPr/>
          <a:lstStyle/>
          <a:p>
            <a:r>
              <a:rPr lang="en-US" altLang="en-US" i="1"/>
              <a:t>Linder</a:t>
            </a:r>
            <a:r>
              <a:rPr lang="en-US" altLang="en-US"/>
              <a:t> Facts</a:t>
            </a:r>
          </a:p>
        </p:txBody>
      </p:sp>
      <p:sp>
        <p:nvSpPr>
          <p:cNvPr id="6147" name="Content Placeholder 2">
            <a:extLst>
              <a:ext uri="{FF2B5EF4-FFF2-40B4-BE49-F238E27FC236}">
                <a16:creationId xmlns:a16="http://schemas.microsoft.com/office/drawing/2014/main" id="{FB72573C-EAD0-426F-80EF-8561D088346B}"/>
              </a:ext>
            </a:extLst>
          </p:cNvPr>
          <p:cNvSpPr>
            <a:spLocks noGrp="1" noChangeArrowheads="1"/>
          </p:cNvSpPr>
          <p:nvPr>
            <p:ph idx="1"/>
          </p:nvPr>
        </p:nvSpPr>
        <p:spPr/>
        <p:txBody>
          <a:bodyPr/>
          <a:lstStyle/>
          <a:p>
            <a:r>
              <a:rPr lang="en-US" altLang="en-US" sz="2400">
                <a:latin typeface="Verdana" panose="020B0604030504040204" pitchFamily="34" charset="0"/>
                <a:ea typeface="Times New Roman" panose="02020603050405020304" pitchFamily="18" charset="0"/>
                <a:cs typeface="Verdana" panose="020B0604030504040204" pitchFamily="34" charset="0"/>
              </a:rPr>
              <a:t>After extensive negotiation, the parties entered a contract with a cancellation clause that gave Mid-Continent the right to cancel the lease with 10 days notice.  </a:t>
            </a:r>
          </a:p>
          <a:p>
            <a:r>
              <a:rPr lang="en-US" altLang="en-US" sz="2400">
                <a:latin typeface="Verdana" panose="020B0604030504040204" pitchFamily="34" charset="0"/>
                <a:ea typeface="Times New Roman" panose="02020603050405020304" pitchFamily="18" charset="0"/>
                <a:cs typeface="Verdana" panose="020B0604030504040204" pitchFamily="34" charset="0"/>
              </a:rPr>
              <a:t>The issue was whether Linder’s promise to rent the gas station is enforceable.  </a:t>
            </a:r>
          </a:p>
          <a:p>
            <a:r>
              <a:rPr lang="en-US" altLang="en-US" sz="2400">
                <a:latin typeface="Verdana" panose="020B0604030504040204" pitchFamily="34" charset="0"/>
                <a:ea typeface="Times New Roman" panose="02020603050405020304" pitchFamily="18" charset="0"/>
                <a:cs typeface="Verdana" panose="020B0604030504040204" pitchFamily="34" charset="0"/>
              </a:rPr>
              <a:t>She argued it was not because all Mid-Continent promised was to pay ten days rent.  She argued that this was insufficient for consideration. </a:t>
            </a:r>
            <a:endParaRPr lang="en-US" altLang="en-US" sz="2400">
              <a:latin typeface="Times New Roman" panose="02020603050405020304" pitchFamily="18" charset="0"/>
              <a:ea typeface="Times New Roman" panose="02020603050405020304" pitchFamily="18" charset="0"/>
              <a:cs typeface="Verdana" panose="020B0604030504040204" pitchFamily="34" charset="0"/>
            </a:endParaRPr>
          </a:p>
          <a:p>
            <a:endParaRPr lang="en-US" altLang="en-US">
              <a:ea typeface="Times New Roman" panose="02020603050405020304" pitchFamily="18" charset="0"/>
              <a:cs typeface="Verdana" panose="020B060403050404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1F932A76-F398-4576-95C1-1E2218ADAEB7}"/>
              </a:ext>
            </a:extLst>
          </p:cNvPr>
          <p:cNvSpPr>
            <a:spLocks noGrp="1" noChangeArrowheads="1"/>
          </p:cNvSpPr>
          <p:nvPr>
            <p:ph type="title"/>
          </p:nvPr>
        </p:nvSpPr>
        <p:spPr/>
        <p:txBody>
          <a:bodyPr/>
          <a:lstStyle/>
          <a:p>
            <a:r>
              <a:rPr lang="en-US" altLang="en-US" sz="4400" dirty="0">
                <a:ea typeface="Times New Roman" panose="02020603050405020304" pitchFamily="18" charset="0"/>
                <a:cs typeface="Arial" panose="020B0604020202020204" pitchFamily="34" charset="0"/>
              </a:rPr>
              <a:t>The No-Consideration</a:t>
            </a:r>
            <a:r>
              <a:rPr lang="en-US" altLang="en-US" sz="4400" i="1" dirty="0">
                <a:ea typeface="Times New Roman" panose="02020603050405020304" pitchFamily="18" charset="0"/>
                <a:cs typeface="Arial" panose="020B0604020202020204" pitchFamily="34" charset="0"/>
              </a:rPr>
              <a:t> </a:t>
            </a:r>
            <a:r>
              <a:rPr lang="en-US" altLang="en-US" sz="4400" dirty="0">
                <a:ea typeface="Times New Roman" panose="02020603050405020304" pitchFamily="18" charset="0"/>
                <a:cs typeface="Arial" panose="020B0604020202020204" pitchFamily="34" charset="0"/>
              </a:rPr>
              <a:t>Argument</a:t>
            </a:r>
            <a:endParaRPr lang="en-US" altLang="en-US" dirty="0">
              <a:ea typeface="Times New Roman" panose="02020603050405020304" pitchFamily="18" charset="0"/>
              <a:cs typeface="Arial" panose="020B0604020202020204" pitchFamily="34" charset="0"/>
            </a:endParaRPr>
          </a:p>
        </p:txBody>
      </p:sp>
      <p:sp>
        <p:nvSpPr>
          <p:cNvPr id="9219" name="Content Placeholder 2">
            <a:extLst>
              <a:ext uri="{FF2B5EF4-FFF2-40B4-BE49-F238E27FC236}">
                <a16:creationId xmlns:a16="http://schemas.microsoft.com/office/drawing/2014/main" id="{B136EEC4-9500-417E-A53F-B5B5AEFAAC77}"/>
              </a:ext>
            </a:extLst>
          </p:cNvPr>
          <p:cNvSpPr>
            <a:spLocks noGrp="1" noChangeArrowheads="1"/>
          </p:cNvSpPr>
          <p:nvPr>
            <p:ph idx="1"/>
          </p:nvPr>
        </p:nvSpPr>
        <p:spPr>
          <a:xfrm>
            <a:off x="457200" y="1143000"/>
            <a:ext cx="8229600" cy="4979988"/>
          </a:xfrm>
        </p:spPr>
        <p:txBody>
          <a:bodyPr/>
          <a:lstStyle/>
          <a:p>
            <a:pPr marL="0">
              <a:spcBef>
                <a:spcPct val="0"/>
              </a:spcBef>
            </a:pPr>
            <a:r>
              <a:rPr lang="en-US" altLang="en-US" sz="2300" dirty="0">
                <a:solidFill>
                  <a:srgbClr val="FF0000"/>
                </a:solidFill>
                <a:ea typeface="Times New Roman" panose="02020603050405020304" pitchFamily="18" charset="0"/>
                <a:cs typeface="Arial" panose="020B0604020202020204" pitchFamily="34" charset="0"/>
              </a:rPr>
              <a:t>Rule</a:t>
            </a:r>
            <a:r>
              <a:rPr lang="en-US" altLang="en-US" sz="2300" dirty="0">
                <a:ea typeface="Times New Roman" panose="02020603050405020304" pitchFamily="18" charset="0"/>
                <a:cs typeface="Arial" panose="020B0604020202020204" pitchFamily="34" charset="0"/>
              </a:rPr>
              <a:t>: 1.  Consideration has to be given and sought in exchange for the promise. [Shortened for slide.]</a:t>
            </a:r>
          </a:p>
          <a:p>
            <a:pPr marL="0">
              <a:spcBef>
                <a:spcPct val="0"/>
              </a:spcBef>
            </a:pPr>
            <a:r>
              <a:rPr lang="en-US" altLang="en-US" sz="2300" dirty="0">
                <a:solidFill>
                  <a:srgbClr val="FF0000"/>
                </a:solidFill>
                <a:ea typeface="Times New Roman" panose="02020603050405020304" pitchFamily="18" charset="0"/>
                <a:cs typeface="Arial" panose="020B0604020202020204" pitchFamily="34" charset="0"/>
              </a:rPr>
              <a:t>Fact(?):</a:t>
            </a:r>
            <a:r>
              <a:rPr lang="en-US" altLang="en-US" sz="2300" dirty="0">
                <a:ea typeface="Times New Roman" panose="02020603050405020304" pitchFamily="18" charset="0"/>
                <a:cs typeface="Arial" panose="020B0604020202020204" pitchFamily="34" charset="0"/>
              </a:rPr>
              <a:t> 2.  All Linder got in exchange for her promise to rent the filling station was a commitment to pay 10 days rent.</a:t>
            </a:r>
          </a:p>
          <a:p>
            <a:pPr marL="0">
              <a:spcBef>
                <a:spcPct val="0"/>
              </a:spcBef>
            </a:pPr>
            <a:r>
              <a:rPr lang="en-US" altLang="en-US" sz="2300" dirty="0">
                <a:solidFill>
                  <a:srgbClr val="FF0000"/>
                </a:solidFill>
                <a:ea typeface="Times New Roman" panose="02020603050405020304" pitchFamily="18" charset="0"/>
                <a:cs typeface="Arial" panose="020B0604020202020204" pitchFamily="34" charset="0"/>
              </a:rPr>
              <a:t>Reasoning:</a:t>
            </a:r>
            <a:r>
              <a:rPr lang="en-US" altLang="en-US" sz="2300" dirty="0">
                <a:ea typeface="Times New Roman" panose="02020603050405020304" pitchFamily="18" charset="0"/>
                <a:cs typeface="Arial" panose="020B0604020202020204" pitchFamily="34" charset="0"/>
              </a:rPr>
              <a:t> 3.  She could not have been seeking that minimal commitment in exchange for her promise. After all, would Linder have signed it she knew the deal would only last for 10 days? 	</a:t>
            </a:r>
          </a:p>
          <a:p>
            <a:pPr marL="0">
              <a:spcBef>
                <a:spcPct val="0"/>
              </a:spcBef>
            </a:pPr>
            <a:r>
              <a:rPr lang="en-US" altLang="en-US" sz="2300" dirty="0">
                <a:ea typeface="Times New Roman" panose="02020603050405020304" pitchFamily="18" charset="0"/>
                <a:cs typeface="Arial" panose="020B0604020202020204" pitchFamily="34" charset="0"/>
              </a:rPr>
              <a:t>4.  </a:t>
            </a:r>
            <a:r>
              <a:rPr lang="en-US" altLang="en-US" sz="2300" dirty="0">
                <a:solidFill>
                  <a:srgbClr val="FF0000"/>
                </a:solidFill>
                <a:ea typeface="Times New Roman" panose="02020603050405020304" pitchFamily="18" charset="0"/>
                <a:cs typeface="Arial" panose="020B0604020202020204" pitchFamily="34" charset="0"/>
              </a:rPr>
              <a:t>Reasoning: </a:t>
            </a:r>
            <a:r>
              <a:rPr lang="en-US" altLang="en-US" sz="2300" dirty="0">
                <a:ea typeface="Times New Roman" panose="02020603050405020304" pitchFamily="18" charset="0"/>
                <a:cs typeface="Arial" panose="020B0604020202020204" pitchFamily="34" charset="0"/>
              </a:rPr>
              <a:t>Therefore, she did not give her promise in exchange for the ten-day commitment.</a:t>
            </a:r>
          </a:p>
          <a:p>
            <a:pPr marL="0">
              <a:spcBef>
                <a:spcPct val="0"/>
              </a:spcBef>
            </a:pPr>
            <a:r>
              <a:rPr lang="en-US" altLang="en-US" sz="2300" dirty="0">
                <a:ea typeface="Times New Roman" panose="02020603050405020304" pitchFamily="18" charset="0"/>
                <a:cs typeface="Arial" panose="020B0604020202020204" pitchFamily="34" charset="0"/>
              </a:rPr>
              <a:t>6. </a:t>
            </a:r>
            <a:r>
              <a:rPr lang="en-US" altLang="en-US" sz="2300" dirty="0">
                <a:solidFill>
                  <a:srgbClr val="FF0000"/>
                </a:solidFill>
                <a:ea typeface="Times New Roman" panose="02020603050405020304" pitchFamily="18" charset="0"/>
                <a:cs typeface="Arial" panose="020B0604020202020204" pitchFamily="34" charset="0"/>
              </a:rPr>
              <a:t>Conclusion: </a:t>
            </a:r>
            <a:r>
              <a:rPr lang="en-US" altLang="en-US" sz="2300" dirty="0">
                <a:ea typeface="Times New Roman" panose="02020603050405020304" pitchFamily="18" charset="0"/>
                <a:cs typeface="Arial" panose="020B0604020202020204" pitchFamily="34" charset="0"/>
              </a:rPr>
              <a:t>Therefore, there was no consideration for her promise.</a:t>
            </a:r>
          </a:p>
          <a:p>
            <a:pPr marL="0"/>
            <a:endParaRPr lang="en-US" altLang="en-US" dirty="0">
              <a:ea typeface="Times New Roman" panose="02020603050405020304" pitchFamily="18" charset="0"/>
              <a:cs typeface="Arial" panose="020B060402020202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3A2FD4-72E6-4998-9819-47F1101FFBED}"/>
              </a:ext>
            </a:extLst>
          </p:cNvPr>
          <p:cNvSpPr>
            <a:spLocks noGrp="1"/>
          </p:cNvSpPr>
          <p:nvPr>
            <p:ph type="title"/>
          </p:nvPr>
        </p:nvSpPr>
        <p:spPr/>
        <p:txBody>
          <a:bodyPr/>
          <a:lstStyle/>
          <a:p>
            <a:r>
              <a:rPr lang="en-US" dirty="0"/>
              <a:t>Look Familiar?</a:t>
            </a:r>
          </a:p>
        </p:txBody>
      </p:sp>
      <p:sp>
        <p:nvSpPr>
          <p:cNvPr id="3" name="Content Placeholder 2">
            <a:extLst>
              <a:ext uri="{FF2B5EF4-FFF2-40B4-BE49-F238E27FC236}">
                <a16:creationId xmlns:a16="http://schemas.microsoft.com/office/drawing/2014/main" id="{1972F2C6-F40A-4AAD-B635-D794DE3B586E}"/>
              </a:ext>
            </a:extLst>
          </p:cNvPr>
          <p:cNvSpPr>
            <a:spLocks noGrp="1"/>
          </p:cNvSpPr>
          <p:nvPr>
            <p:ph idx="1"/>
          </p:nvPr>
        </p:nvSpPr>
        <p:spPr>
          <a:xfrm>
            <a:off x="457200" y="1295400"/>
            <a:ext cx="8229600" cy="5562600"/>
          </a:xfrm>
        </p:spPr>
        <p:txBody>
          <a:bodyPr/>
          <a:lstStyle/>
          <a:p>
            <a:pPr marL="0">
              <a:spcBef>
                <a:spcPct val="0"/>
              </a:spcBef>
            </a:pPr>
            <a:r>
              <a:rPr lang="en-US" altLang="en-US" sz="2800" dirty="0">
                <a:ea typeface="Times New Roman" panose="02020603050405020304" pitchFamily="18" charset="0"/>
                <a:cs typeface="Arial" panose="020B0604020202020204" pitchFamily="34" charset="0"/>
              </a:rPr>
              <a:t>The </a:t>
            </a:r>
            <a:r>
              <a:rPr lang="en-US" altLang="en-US" sz="2800" i="1" dirty="0">
                <a:ea typeface="Times New Roman" panose="02020603050405020304" pitchFamily="18" charset="0"/>
                <a:cs typeface="Arial" panose="020B0604020202020204" pitchFamily="34" charset="0"/>
              </a:rPr>
              <a:t>Schnell v. Nell</a:t>
            </a:r>
            <a:r>
              <a:rPr lang="en-US" altLang="en-US" sz="2800" dirty="0">
                <a:ea typeface="Times New Roman" panose="02020603050405020304" pitchFamily="18" charset="0"/>
                <a:cs typeface="Arial" panose="020B0604020202020204" pitchFamily="34" charset="0"/>
              </a:rPr>
              <a:t> argument: </a:t>
            </a:r>
          </a:p>
          <a:p>
            <a:pPr marL="327025" lvl="1">
              <a:spcBef>
                <a:spcPct val="0"/>
              </a:spcBef>
            </a:pPr>
            <a:r>
              <a:rPr lang="en-US" altLang="en-US" sz="2800" dirty="0">
                <a:ea typeface="Times New Roman" panose="02020603050405020304" pitchFamily="18" charset="0"/>
                <a:cs typeface="Arial" panose="020B0604020202020204" pitchFamily="34" charset="0"/>
              </a:rPr>
              <a:t>There is consideration for a promise only if the promisor gave the promise in order to get a promise for performance in exchange. </a:t>
            </a:r>
            <a:endParaRPr lang="en-US" altLang="en-US" sz="2800" dirty="0">
              <a:cs typeface="Times New Roman" panose="02020603050405020304" pitchFamily="18" charset="0"/>
            </a:endParaRPr>
          </a:p>
          <a:p>
            <a:pPr marL="327025" lvl="1">
              <a:spcBef>
                <a:spcPct val="0"/>
              </a:spcBef>
            </a:pPr>
            <a:r>
              <a:rPr lang="en-US" altLang="en-US" sz="2800" dirty="0">
                <a:cs typeface="Times New Roman" panose="02020603050405020304" pitchFamily="18" charset="0"/>
              </a:rPr>
              <a:t>All Schnell really got in exchange for his promise was a penny.</a:t>
            </a:r>
          </a:p>
          <a:p>
            <a:pPr marL="327025" lvl="1">
              <a:spcBef>
                <a:spcPct val="0"/>
              </a:spcBef>
            </a:pPr>
            <a:r>
              <a:rPr lang="en-US" altLang="en-US" sz="2800" dirty="0">
                <a:cs typeface="Times New Roman" panose="02020603050405020304" pitchFamily="18" charset="0"/>
              </a:rPr>
              <a:t>He could not have been seeking a penny in exchange for $600.</a:t>
            </a:r>
          </a:p>
          <a:p>
            <a:pPr marL="327025" lvl="1">
              <a:spcBef>
                <a:spcPct val="0"/>
              </a:spcBef>
            </a:pPr>
            <a:r>
              <a:rPr lang="en-US" altLang="en-US" sz="2800" dirty="0">
                <a:cs typeface="Times New Roman" panose="02020603050405020304" pitchFamily="18" charset="0"/>
              </a:rPr>
              <a:t>Therefore, he did not give his promise in exchange for the penny.</a:t>
            </a:r>
          </a:p>
          <a:p>
            <a:pPr marL="327025" lvl="1">
              <a:spcBef>
                <a:spcPct val="0"/>
              </a:spcBef>
            </a:pPr>
            <a:r>
              <a:rPr lang="en-US" altLang="en-US" sz="2800" dirty="0">
                <a:cs typeface="Times New Roman" panose="02020603050405020304" pitchFamily="18" charset="0"/>
              </a:rPr>
              <a:t>Therefore, there was no consideration for his promise.</a:t>
            </a:r>
          </a:p>
          <a:p>
            <a:endParaRPr lang="en-US" dirty="0"/>
          </a:p>
        </p:txBody>
      </p:sp>
    </p:spTree>
    <p:extLst>
      <p:ext uri="{BB962C8B-B14F-4D97-AF65-F5344CB8AC3E}">
        <p14:creationId xmlns:p14="http://schemas.microsoft.com/office/powerpoint/2010/main" val="35902119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8A5DABF8-383B-4755-93A1-4CDC89F32A83}"/>
              </a:ext>
            </a:extLst>
          </p:cNvPr>
          <p:cNvSpPr>
            <a:spLocks noGrp="1" noChangeArrowheads="1"/>
          </p:cNvSpPr>
          <p:nvPr>
            <p:ph type="title"/>
          </p:nvPr>
        </p:nvSpPr>
        <p:spPr/>
        <p:txBody>
          <a:bodyPr/>
          <a:lstStyle/>
          <a:p>
            <a:r>
              <a:rPr lang="en-US" altLang="en-US" sz="4000"/>
              <a:t>The Court On The Cancellation Clause</a:t>
            </a:r>
          </a:p>
        </p:txBody>
      </p:sp>
      <p:sp>
        <p:nvSpPr>
          <p:cNvPr id="8195" name="Content Placeholder 2">
            <a:extLst>
              <a:ext uri="{FF2B5EF4-FFF2-40B4-BE49-F238E27FC236}">
                <a16:creationId xmlns:a16="http://schemas.microsoft.com/office/drawing/2014/main" id="{BBB27468-EE85-45AD-91EC-58E85E7F618E}"/>
              </a:ext>
            </a:extLst>
          </p:cNvPr>
          <p:cNvSpPr>
            <a:spLocks noGrp="1" noChangeArrowheads="1"/>
          </p:cNvSpPr>
          <p:nvPr>
            <p:ph idx="1"/>
          </p:nvPr>
        </p:nvSpPr>
        <p:spPr/>
        <p:txBody>
          <a:bodyPr/>
          <a:lstStyle/>
          <a:p>
            <a:r>
              <a:rPr lang="en-US" altLang="en-US" sz="2800" dirty="0">
                <a:solidFill>
                  <a:srgbClr val="000000"/>
                </a:solidFill>
                <a:cs typeface="Times New Roman" panose="02020603050405020304" pitchFamily="18" charset="0"/>
              </a:rPr>
              <a:t>“Mid-Continent's option to cancel the lease upon ten days' notice to Mrs. Lindner is not fatal to the validity of the contract. This is not an option by which the lessee may terminate the lease at pleasure and without notice; at the very least the lessee bound itself to pay rent for ten days. Even lesser duties than this are held to be a sufficient consideration to support a contract.”</a:t>
            </a:r>
          </a:p>
          <a:p>
            <a:r>
              <a:rPr lang="en-US" altLang="en-US" sz="2800" dirty="0">
                <a:solidFill>
                  <a:srgbClr val="000000"/>
                </a:solidFill>
                <a:cs typeface="Times New Roman" panose="02020603050405020304" pitchFamily="18" charset="0"/>
              </a:rPr>
              <a:t>Why does the court say this?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50D9E859-B666-4FEF-9CFE-BFB18966DC8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8600" y="685800"/>
            <a:ext cx="8915399" cy="5105400"/>
          </a:xfrm>
        </p:spPr>
      </p:pic>
      <p:sp>
        <p:nvSpPr>
          <p:cNvPr id="7" name="Rectangle 6">
            <a:extLst>
              <a:ext uri="{FF2B5EF4-FFF2-40B4-BE49-F238E27FC236}">
                <a16:creationId xmlns:a16="http://schemas.microsoft.com/office/drawing/2014/main" id="{EEC03858-BD28-4C29-8BAA-0BD586973171}"/>
              </a:ext>
            </a:extLst>
          </p:cNvPr>
          <p:cNvSpPr/>
          <p:nvPr/>
        </p:nvSpPr>
        <p:spPr>
          <a:xfrm>
            <a:off x="685800" y="4495800"/>
            <a:ext cx="4572000"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14236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C1ABFAC3-C15F-4185-A756-9C90F984EE3F}"/>
              </a:ext>
            </a:extLst>
          </p:cNvPr>
          <p:cNvSpPr>
            <a:spLocks noGrp="1" noChangeArrowheads="1"/>
          </p:cNvSpPr>
          <p:nvPr>
            <p:ph type="title"/>
          </p:nvPr>
        </p:nvSpPr>
        <p:spPr/>
        <p:txBody>
          <a:bodyPr/>
          <a:lstStyle/>
          <a:p>
            <a:r>
              <a:rPr lang="en-US" altLang="en-US"/>
              <a:t>Mutuality Of Consideration</a:t>
            </a:r>
          </a:p>
        </p:txBody>
      </p:sp>
      <p:sp>
        <p:nvSpPr>
          <p:cNvPr id="7171" name="Content Placeholder 2">
            <a:extLst>
              <a:ext uri="{FF2B5EF4-FFF2-40B4-BE49-F238E27FC236}">
                <a16:creationId xmlns:a16="http://schemas.microsoft.com/office/drawing/2014/main" id="{9FD58A61-F82A-4E96-9F81-91F7BDF81599}"/>
              </a:ext>
            </a:extLst>
          </p:cNvPr>
          <p:cNvSpPr>
            <a:spLocks noGrp="1" noChangeArrowheads="1"/>
          </p:cNvSpPr>
          <p:nvPr>
            <p:ph idx="1"/>
          </p:nvPr>
        </p:nvSpPr>
        <p:spPr/>
        <p:txBody>
          <a:bodyPr/>
          <a:lstStyle/>
          <a:p>
            <a:r>
              <a:rPr lang="en-US" altLang="en-US" sz="2800" dirty="0">
                <a:solidFill>
                  <a:srgbClr val="000000"/>
                </a:solidFill>
                <a:cs typeface="Times New Roman" panose="02020603050405020304" pitchFamily="18" charset="0"/>
              </a:rPr>
              <a:t>As the court notes: “the use of the term ‘mutuality’ in this connection ‘is likely to cause confusion and however limited is at best an unnecessary way of stating that there must be a valid consideration.’”</a:t>
            </a:r>
          </a:p>
          <a:p>
            <a:r>
              <a:rPr lang="en-US" altLang="en-US" sz="2800" dirty="0">
                <a:solidFill>
                  <a:srgbClr val="000000"/>
                </a:solidFill>
                <a:cs typeface="Times New Roman" panose="02020603050405020304" pitchFamily="18" charset="0"/>
              </a:rPr>
              <a:t>There is a history behind the use of the term that we need not concern ourselves with. </a:t>
            </a:r>
            <a:endParaRPr lang="en-US" altLang="en-US" sz="3200" dirty="0"/>
          </a:p>
        </p:txBody>
      </p:sp>
    </p:spTree>
    <p:extLst>
      <p:ext uri="{BB962C8B-B14F-4D97-AF65-F5344CB8AC3E}">
        <p14:creationId xmlns:p14="http://schemas.microsoft.com/office/powerpoint/2010/main" val="1042734712"/>
      </p:ext>
    </p:extLst>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2985</TotalTime>
  <Words>1671</Words>
  <Application>Microsoft Office PowerPoint</Application>
  <PresentationFormat>On-screen Show (4:3)</PresentationFormat>
  <Paragraphs>114</Paragraphs>
  <Slides>22</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Arial</vt:lpstr>
      <vt:lpstr>Calibri</vt:lpstr>
      <vt:lpstr>Garamond</vt:lpstr>
      <vt:lpstr>Times New Roman</vt:lpstr>
      <vt:lpstr>Verdana</vt:lpstr>
      <vt:lpstr>Wingdings</vt:lpstr>
      <vt:lpstr>Edge</vt:lpstr>
      <vt:lpstr>Nominal Consideration</vt:lpstr>
      <vt:lpstr>Review: Sarah, Ted, and Tillie</vt:lpstr>
      <vt:lpstr>PowerPoint Presentation</vt:lpstr>
      <vt:lpstr>Linder Facts</vt:lpstr>
      <vt:lpstr>The No-Consideration Argument</vt:lpstr>
      <vt:lpstr>Look Familiar?</vt:lpstr>
      <vt:lpstr>The Court On The Cancellation Clause</vt:lpstr>
      <vt:lpstr>PowerPoint Presentation</vt:lpstr>
      <vt:lpstr>Mutuality Of Consideration</vt:lpstr>
      <vt:lpstr>Rules+</vt:lpstr>
      <vt:lpstr>PowerPoint Presentation</vt:lpstr>
      <vt:lpstr>Building Businesses on the Web,</vt:lpstr>
      <vt:lpstr>In Re Zappos</vt:lpstr>
      <vt:lpstr>The Consideration Problem</vt:lpstr>
      <vt:lpstr>The Court’s Argument</vt:lpstr>
      <vt:lpstr>The Argument Recast</vt:lpstr>
      <vt:lpstr>The Standard Practice</vt:lpstr>
      <vt:lpstr>PowerPoint Presentation</vt:lpstr>
      <vt:lpstr>Review: The Bracelet 1</vt:lpstr>
      <vt:lpstr>Review: Bracelet 2</vt:lpstr>
      <vt:lpstr>Conditional Promises</vt:lpstr>
      <vt:lpstr>Conditional Promises That Are Illusory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Click Wrap Contracts</dc:title>
  <dc:creator>Richard</dc:creator>
  <cp:lastModifiedBy>richard warner richardwarner</cp:lastModifiedBy>
  <cp:revision>347</cp:revision>
  <dcterms:created xsi:type="dcterms:W3CDTF">2004-02-06T21:25:14Z</dcterms:created>
  <dcterms:modified xsi:type="dcterms:W3CDTF">2025-08-21T15:32:41Z</dcterms:modified>
</cp:coreProperties>
</file>