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
  </p:notesMasterIdLst>
  <p:sldIdLst>
    <p:sldId id="256" r:id="rId2"/>
    <p:sldId id="257" r:id="rId3"/>
    <p:sldId id="258" r:id="rId4"/>
    <p:sldId id="260" r:id="rId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44" y="35"/>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10/20/2022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5D9B46B1-8A63-4974-8EF9-B2EA9B81D2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CF27CEE-2E8F-43B3-A758-9B76D8E90A68}" type="slidenum">
              <a:rPr lang="en-US" altLang="en-US"/>
              <a:pPr>
                <a:spcBef>
                  <a:spcPct val="0"/>
                </a:spcBef>
              </a:pPr>
              <a:t>4</a:t>
            </a:fld>
            <a:endParaRPr lang="en-US" altLang="en-US"/>
          </a:p>
        </p:txBody>
      </p:sp>
      <p:sp>
        <p:nvSpPr>
          <p:cNvPr id="4099" name="Rectangle 2">
            <a:extLst>
              <a:ext uri="{FF2B5EF4-FFF2-40B4-BE49-F238E27FC236}">
                <a16:creationId xmlns:a16="http://schemas.microsoft.com/office/drawing/2014/main" id="{095178A9-99FF-43E9-BC3D-C322DF468A8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B7257B5D-21CC-4DB5-9FCE-E232065277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Recission</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DA7CF-575C-40A5-BA90-D72E7459949C}"/>
              </a:ext>
            </a:extLst>
          </p:cNvPr>
          <p:cNvSpPr>
            <a:spLocks noGrp="1"/>
          </p:cNvSpPr>
          <p:nvPr>
            <p:ph type="title"/>
          </p:nvPr>
        </p:nvSpPr>
        <p:spPr/>
        <p:txBody>
          <a:bodyPr/>
          <a:lstStyle/>
          <a:p>
            <a:r>
              <a:rPr lang="en-US" dirty="0"/>
              <a:t>Rescission</a:t>
            </a:r>
          </a:p>
        </p:txBody>
      </p:sp>
      <p:sp>
        <p:nvSpPr>
          <p:cNvPr id="3" name="Content Placeholder 2">
            <a:extLst>
              <a:ext uri="{FF2B5EF4-FFF2-40B4-BE49-F238E27FC236}">
                <a16:creationId xmlns:a16="http://schemas.microsoft.com/office/drawing/2014/main" id="{65B71C66-3E28-42F4-8A0A-58F8E004C725}"/>
              </a:ext>
            </a:extLst>
          </p:cNvPr>
          <p:cNvSpPr>
            <a:spLocks noGrp="1"/>
          </p:cNvSpPr>
          <p:nvPr>
            <p:ph idx="1"/>
          </p:nvPr>
        </p:nvSpPr>
        <p:spPr>
          <a:xfrm>
            <a:off x="457200" y="1163637"/>
            <a:ext cx="8229600" cy="5465763"/>
          </a:xfrm>
        </p:spPr>
        <p:txBody>
          <a:bodyPr/>
          <a:lstStyle/>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What is rescission? </a:t>
            </a:r>
            <a:r>
              <a:rPr lang="en-US" sz="2800" dirty="0">
                <a:ea typeface="Times New Roman" panose="02020603050405020304" pitchFamily="18" charset="0"/>
                <a:cs typeface="Verdana" panose="020B0604030504040204" pitchFamily="34" charset="0"/>
              </a:rPr>
              <a:t>T</a:t>
            </a:r>
            <a:r>
              <a:rPr lang="en-US" sz="2800" dirty="0">
                <a:effectLst/>
                <a:ea typeface="Times New Roman" panose="02020603050405020304" pitchFamily="18" charset="0"/>
                <a:cs typeface="Verdana" panose="020B0604030504040204" pitchFamily="34" charset="0"/>
              </a:rPr>
              <a:t>he court orders the contract canceled and any exchanged items returned.   </a:t>
            </a:r>
            <a:endParaRPr lang="en-US" sz="2800" dirty="0">
              <a:effectLst/>
              <a:ea typeface="Times New Roman" panose="02020603050405020304" pitchFamily="18" charset="0"/>
            </a:endParaRPr>
          </a:p>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When can you get it?</a:t>
            </a:r>
          </a:p>
          <a:p>
            <a:pPr marL="679450" lvl="2">
              <a:spcBef>
                <a:spcPts val="0"/>
              </a:spcBef>
              <a:spcAft>
                <a:spcPts val="0"/>
              </a:spcAft>
            </a:pPr>
            <a:r>
              <a:rPr lang="en-US" sz="2800" i="1" dirty="0">
                <a:effectLst/>
                <a:ea typeface="Times New Roman" panose="02020603050405020304" pitchFamily="18" charset="0"/>
                <a:cs typeface="Verdana" panose="020B0604030504040204" pitchFamily="34" charset="0"/>
              </a:rPr>
              <a:t>Common law</a:t>
            </a:r>
            <a:r>
              <a:rPr lang="en-US" sz="2800" dirty="0">
                <a:effectLst/>
                <a:ea typeface="Times New Roman" panose="02020603050405020304" pitchFamily="18" charset="0"/>
                <a:cs typeface="Verdana" panose="020B0604030504040204" pitchFamily="34" charset="0"/>
              </a:rPr>
              <a:t>: </a:t>
            </a:r>
            <a:r>
              <a:rPr lang="en-US" sz="2800" dirty="0">
                <a:ea typeface="Times New Roman" panose="02020603050405020304" pitchFamily="18" charset="0"/>
                <a:cs typeface="Verdana" panose="020B0604030504040204" pitchFamily="34" charset="0"/>
              </a:rPr>
              <a:t>It must be available and </a:t>
            </a:r>
            <a:r>
              <a:rPr lang="en-US" sz="2800" b="1" dirty="0">
                <a:effectLst/>
                <a:ea typeface="Times New Roman" panose="02020603050405020304" pitchFamily="18" charset="0"/>
                <a:cs typeface="Verdana" panose="020B0604030504040204" pitchFamily="34" charset="0"/>
              </a:rPr>
              <a:t>equitable </a:t>
            </a:r>
            <a:r>
              <a:rPr lang="en-US" sz="2800" dirty="0">
                <a:effectLst/>
                <a:ea typeface="Times New Roman" panose="02020603050405020304" pitchFamily="18" charset="0"/>
                <a:cs typeface="Verdana" panose="020B0604030504040204" pitchFamily="34" charset="0"/>
              </a:rPr>
              <a:t>Rescission is available w</a:t>
            </a:r>
            <a:r>
              <a:rPr lang="en-US" sz="2800" dirty="0">
                <a:ea typeface="Times New Roman" panose="02020603050405020304" pitchFamily="18" charset="0"/>
              </a:rPr>
              <a:t>hen there has been a m</a:t>
            </a:r>
            <a:r>
              <a:rPr lang="en-US" sz="2800" dirty="0">
                <a:effectLst/>
                <a:ea typeface="Times New Roman" panose="02020603050405020304" pitchFamily="18" charset="0"/>
                <a:cs typeface="Verdana" panose="020B0604030504040204" pitchFamily="34" charset="0"/>
              </a:rPr>
              <a:t>aterial breach</a:t>
            </a:r>
            <a:r>
              <a:rPr lang="en-US" sz="2800" dirty="0">
                <a:ea typeface="Times New Roman" panose="02020603050405020304" pitchFamily="18" charset="0"/>
                <a:cs typeface="Verdana" panose="020B0604030504040204" pitchFamily="34" charset="0"/>
              </a:rPr>
              <a:t>--</a:t>
            </a:r>
            <a:r>
              <a:rPr lang="en-US" sz="2800" dirty="0">
                <a:effectLst/>
                <a:ea typeface="Times New Roman" panose="02020603050405020304" pitchFamily="18" charset="0"/>
                <a:cs typeface="Verdana" panose="020B0604030504040204" pitchFamily="34" charset="0"/>
              </a:rPr>
              <a:t>or impracticability, frustration, mistake, or a material misrepresentation (</a:t>
            </a:r>
            <a:r>
              <a:rPr lang="en-US" sz="2600" dirty="0">
                <a:ea typeface="Times New Roman" panose="02020603050405020304" pitchFamily="18" charset="0"/>
              </a:rPr>
              <a:t>innocent </a:t>
            </a:r>
            <a:r>
              <a:rPr lang="en-US" sz="2600" dirty="0">
                <a:effectLst/>
                <a:ea typeface="Times New Roman" panose="02020603050405020304" pitchFamily="18" charset="0"/>
                <a:cs typeface="Verdana" panose="020B0604030504040204" pitchFamily="34" charset="0"/>
              </a:rPr>
              <a:t>negligen</a:t>
            </a:r>
            <a:r>
              <a:rPr lang="en-US" sz="2600" dirty="0">
                <a:ea typeface="Times New Roman" panose="02020603050405020304" pitchFamily="18" charset="0"/>
                <a:cs typeface="Verdana" panose="020B0604030504040204" pitchFamily="34" charset="0"/>
              </a:rPr>
              <a:t>t or </a:t>
            </a:r>
            <a:r>
              <a:rPr lang="en-US" sz="2600" dirty="0">
                <a:effectLst/>
                <a:ea typeface="Times New Roman" panose="02020603050405020304" pitchFamily="18" charset="0"/>
                <a:cs typeface="Verdana" panose="020B0604030504040204" pitchFamily="34" charset="0"/>
              </a:rPr>
              <a:t>intentional). </a:t>
            </a:r>
          </a:p>
          <a:p>
            <a:pPr marL="679450" lvl="2">
              <a:spcBef>
                <a:spcPts val="0"/>
              </a:spcBef>
              <a:spcAft>
                <a:spcPts val="0"/>
              </a:spcAft>
            </a:pPr>
            <a:r>
              <a:rPr lang="en-US" sz="2600" i="1" dirty="0">
                <a:ea typeface="Times New Roman" panose="02020603050405020304" pitchFamily="18" charset="0"/>
              </a:rPr>
              <a:t>UCC</a:t>
            </a:r>
            <a:r>
              <a:rPr lang="en-US" sz="2600" dirty="0">
                <a:ea typeface="Times New Roman" panose="02020603050405020304" pitchFamily="18" charset="0"/>
              </a:rPr>
              <a:t>: 2-508 (and 2-612).   </a:t>
            </a:r>
            <a:endParaRPr lang="en-US" sz="2600" dirty="0">
              <a:effectLst/>
              <a:ea typeface="Times New Roman" panose="02020603050405020304" pitchFamily="18" charset="0"/>
            </a:endParaRPr>
          </a:p>
          <a:p>
            <a:pPr marL="0" marR="0" indent="0">
              <a:spcBef>
                <a:spcPts val="0"/>
              </a:spcBef>
              <a:spcAft>
                <a:spcPts val="0"/>
              </a:spcAft>
              <a:buNone/>
            </a:pPr>
            <a:r>
              <a:rPr lang="en-US" sz="2800" dirty="0">
                <a:effectLst/>
                <a:ea typeface="Times New Roman" panose="02020603050405020304" pitchFamily="18" charset="0"/>
                <a:cs typeface="Verdana" panose="020B0604030504040204" pitchFamily="34" charset="0"/>
              </a:rPr>
              <a:t> </a:t>
            </a:r>
            <a:endParaRPr lang="en-US" sz="2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123132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A01F1-B54B-41F2-B920-AB7401774953}"/>
              </a:ext>
            </a:extLst>
          </p:cNvPr>
          <p:cNvSpPr>
            <a:spLocks noGrp="1"/>
          </p:cNvSpPr>
          <p:nvPr>
            <p:ph type="title"/>
          </p:nvPr>
        </p:nvSpPr>
        <p:spPr/>
        <p:txBody>
          <a:bodyPr/>
          <a:lstStyle/>
          <a:p>
            <a:r>
              <a:rPr lang="en-US" dirty="0"/>
              <a:t>Why Rescission?</a:t>
            </a:r>
          </a:p>
        </p:txBody>
      </p:sp>
      <p:sp>
        <p:nvSpPr>
          <p:cNvPr id="3" name="Content Placeholder 2">
            <a:extLst>
              <a:ext uri="{FF2B5EF4-FFF2-40B4-BE49-F238E27FC236}">
                <a16:creationId xmlns:a16="http://schemas.microsoft.com/office/drawing/2014/main" id="{2769583E-DE39-4D68-9BAD-4492CF5F79FA}"/>
              </a:ext>
            </a:extLst>
          </p:cNvPr>
          <p:cNvSpPr>
            <a:spLocks noGrp="1"/>
          </p:cNvSpPr>
          <p:nvPr>
            <p:ph idx="1"/>
          </p:nvPr>
        </p:nvSpPr>
        <p:spPr>
          <a:xfrm>
            <a:off x="430763" y="1163637"/>
            <a:ext cx="8229600" cy="5416550"/>
          </a:xfrm>
        </p:spPr>
        <p:txBody>
          <a:bodyPr/>
          <a:lstStyle/>
          <a:p>
            <a:r>
              <a:rPr lang="en-US" sz="2600" dirty="0"/>
              <a:t>Victoria and Victor have a contract for Victor to buy Victoria’s house. After they enter the contract, Mason offers Victoria twice what Victor is paying. Then Victor breaches the contract by not depositing the escrow money in time. </a:t>
            </a:r>
          </a:p>
          <a:p>
            <a:r>
              <a:rPr lang="en-US" sz="2600" dirty="0"/>
              <a:t>(a) If Victor does not buy and Victoria sells to Mason, her expectation damages would be $0 (more or less). </a:t>
            </a:r>
          </a:p>
          <a:p>
            <a:r>
              <a:rPr lang="en-US" sz="2600" dirty="0"/>
              <a:t>(b) If Victoria can rescind the contract with Victor, she can sell to Mason without any remaining obligations to Victor. </a:t>
            </a:r>
          </a:p>
          <a:p>
            <a:r>
              <a:rPr lang="en-US" sz="2600" dirty="0"/>
              <a:t>(c) (a) and (b).</a:t>
            </a:r>
          </a:p>
        </p:txBody>
      </p:sp>
    </p:spTree>
    <p:extLst>
      <p:ext uri="{BB962C8B-B14F-4D97-AF65-F5344CB8AC3E}">
        <p14:creationId xmlns:p14="http://schemas.microsoft.com/office/powerpoint/2010/main" val="3067923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237EB90A-671F-4B0E-A825-B181BA9CB9D6}"/>
              </a:ext>
            </a:extLst>
          </p:cNvPr>
          <p:cNvSpPr txBox="1">
            <a:spLocks noChangeArrowheads="1"/>
          </p:cNvSpPr>
          <p:nvPr/>
        </p:nvSpPr>
        <p:spPr bwMode="auto">
          <a:xfrm>
            <a:off x="2667000" y="381000"/>
            <a:ext cx="35052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a:t>Expectation /Mitigation</a:t>
            </a:r>
          </a:p>
        </p:txBody>
      </p:sp>
      <p:sp>
        <p:nvSpPr>
          <p:cNvPr id="3075" name="Line 5">
            <a:extLst>
              <a:ext uri="{FF2B5EF4-FFF2-40B4-BE49-F238E27FC236}">
                <a16:creationId xmlns:a16="http://schemas.microsoft.com/office/drawing/2014/main" id="{F6F7EB3C-AC52-4180-90E6-FF4463741B3E}"/>
              </a:ext>
            </a:extLst>
          </p:cNvPr>
          <p:cNvSpPr>
            <a:spLocks noChangeShapeType="1"/>
          </p:cNvSpPr>
          <p:nvPr/>
        </p:nvSpPr>
        <p:spPr bwMode="auto">
          <a:xfrm flipH="1">
            <a:off x="1447800" y="1447800"/>
            <a:ext cx="2667000" cy="914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6" name="Text Box 6">
            <a:extLst>
              <a:ext uri="{FF2B5EF4-FFF2-40B4-BE49-F238E27FC236}">
                <a16:creationId xmlns:a16="http://schemas.microsoft.com/office/drawing/2014/main" id="{29F59C01-D56D-40AD-B947-22A1EA4E5B37}"/>
              </a:ext>
            </a:extLst>
          </p:cNvPr>
          <p:cNvSpPr txBox="1">
            <a:spLocks noChangeArrowheads="1"/>
          </p:cNvSpPr>
          <p:nvPr/>
        </p:nvSpPr>
        <p:spPr bwMode="auto">
          <a:xfrm>
            <a:off x="381000" y="2438400"/>
            <a:ext cx="3962400" cy="7715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t>Proof problems </a:t>
            </a:r>
            <a:r>
              <a:rPr lang="en-US" altLang="en-US" sz="2000"/>
              <a:t>(but money damages adequate)</a:t>
            </a:r>
          </a:p>
        </p:txBody>
      </p:sp>
      <p:sp>
        <p:nvSpPr>
          <p:cNvPr id="3077" name="Line 7">
            <a:extLst>
              <a:ext uri="{FF2B5EF4-FFF2-40B4-BE49-F238E27FC236}">
                <a16:creationId xmlns:a16="http://schemas.microsoft.com/office/drawing/2014/main" id="{7286DA86-B7C1-45A2-B5CB-7CAFC1E2A1AF}"/>
              </a:ext>
            </a:extLst>
          </p:cNvPr>
          <p:cNvSpPr>
            <a:spLocks noChangeShapeType="1"/>
          </p:cNvSpPr>
          <p:nvPr/>
        </p:nvSpPr>
        <p:spPr bwMode="auto">
          <a:xfrm>
            <a:off x="4876800" y="1447800"/>
            <a:ext cx="1676400" cy="914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8" name="Text Box 8">
            <a:extLst>
              <a:ext uri="{FF2B5EF4-FFF2-40B4-BE49-F238E27FC236}">
                <a16:creationId xmlns:a16="http://schemas.microsoft.com/office/drawing/2014/main" id="{36AACE20-38D9-4B11-84FE-724091A1678D}"/>
              </a:ext>
            </a:extLst>
          </p:cNvPr>
          <p:cNvSpPr txBox="1">
            <a:spLocks noChangeArrowheads="1"/>
          </p:cNvSpPr>
          <p:nvPr/>
        </p:nvSpPr>
        <p:spPr bwMode="auto">
          <a:xfrm>
            <a:off x="4724400" y="2438400"/>
            <a:ext cx="4114800" cy="10763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a:solidFill>
                  <a:schemeClr val="accent2"/>
                </a:solidFill>
              </a:rPr>
              <a:t>Money damages inadequate </a:t>
            </a:r>
            <a:r>
              <a:rPr lang="en-US" altLang="en-US" sz="2000" b="1">
                <a:solidFill>
                  <a:schemeClr val="accent2"/>
                </a:solidFill>
              </a:rPr>
              <a:t>(perhaps the result of proof problems)</a:t>
            </a:r>
          </a:p>
        </p:txBody>
      </p:sp>
      <p:sp>
        <p:nvSpPr>
          <p:cNvPr id="3079" name="Line 9">
            <a:extLst>
              <a:ext uri="{FF2B5EF4-FFF2-40B4-BE49-F238E27FC236}">
                <a16:creationId xmlns:a16="http://schemas.microsoft.com/office/drawing/2014/main" id="{B04873D9-F286-4200-A42D-6A04185152EE}"/>
              </a:ext>
            </a:extLst>
          </p:cNvPr>
          <p:cNvSpPr>
            <a:spLocks noChangeShapeType="1"/>
          </p:cNvSpPr>
          <p:nvPr/>
        </p:nvSpPr>
        <p:spPr bwMode="auto">
          <a:xfrm>
            <a:off x="6629400" y="3352800"/>
            <a:ext cx="0" cy="457200"/>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80" name="Text Box 10">
            <a:extLst>
              <a:ext uri="{FF2B5EF4-FFF2-40B4-BE49-F238E27FC236}">
                <a16:creationId xmlns:a16="http://schemas.microsoft.com/office/drawing/2014/main" id="{46C3AE98-E35F-468D-B9BC-10240DFD32ED}"/>
              </a:ext>
            </a:extLst>
          </p:cNvPr>
          <p:cNvSpPr txBox="1">
            <a:spLocks noChangeArrowheads="1"/>
          </p:cNvSpPr>
          <p:nvPr/>
        </p:nvSpPr>
        <p:spPr bwMode="auto">
          <a:xfrm>
            <a:off x="5105400" y="3962400"/>
            <a:ext cx="3657600" cy="4667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a:solidFill>
                  <a:schemeClr val="accent2"/>
                </a:solidFill>
              </a:rPr>
              <a:t>Specific Performance</a:t>
            </a:r>
          </a:p>
        </p:txBody>
      </p:sp>
      <p:sp>
        <p:nvSpPr>
          <p:cNvPr id="3081" name="Text Box 11">
            <a:extLst>
              <a:ext uri="{FF2B5EF4-FFF2-40B4-BE49-F238E27FC236}">
                <a16:creationId xmlns:a16="http://schemas.microsoft.com/office/drawing/2014/main" id="{99C135A6-77E2-415C-801A-1FD6CBB23DA7}"/>
              </a:ext>
            </a:extLst>
          </p:cNvPr>
          <p:cNvSpPr txBox="1">
            <a:spLocks noChangeArrowheads="1"/>
          </p:cNvSpPr>
          <p:nvPr/>
        </p:nvSpPr>
        <p:spPr bwMode="auto">
          <a:xfrm>
            <a:off x="0" y="3962400"/>
            <a:ext cx="15240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t>Reliance</a:t>
            </a:r>
          </a:p>
        </p:txBody>
      </p:sp>
      <p:sp>
        <p:nvSpPr>
          <p:cNvPr id="3082" name="Text Box 12">
            <a:extLst>
              <a:ext uri="{FF2B5EF4-FFF2-40B4-BE49-F238E27FC236}">
                <a16:creationId xmlns:a16="http://schemas.microsoft.com/office/drawing/2014/main" id="{F5CE1BEB-A265-4270-A3D9-16D420C09BC0}"/>
              </a:ext>
            </a:extLst>
          </p:cNvPr>
          <p:cNvSpPr txBox="1">
            <a:spLocks noChangeArrowheads="1"/>
          </p:cNvSpPr>
          <p:nvPr/>
        </p:nvSpPr>
        <p:spPr bwMode="auto">
          <a:xfrm>
            <a:off x="1676400" y="3962400"/>
            <a:ext cx="31242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t>Return items equitable?</a:t>
            </a:r>
          </a:p>
        </p:txBody>
      </p:sp>
      <p:sp>
        <p:nvSpPr>
          <p:cNvPr id="3083" name="Line 13">
            <a:extLst>
              <a:ext uri="{FF2B5EF4-FFF2-40B4-BE49-F238E27FC236}">
                <a16:creationId xmlns:a16="http://schemas.microsoft.com/office/drawing/2014/main" id="{7A664DCC-79E1-4786-B717-97E211051847}"/>
              </a:ext>
            </a:extLst>
          </p:cNvPr>
          <p:cNvSpPr>
            <a:spLocks noChangeShapeType="1"/>
          </p:cNvSpPr>
          <p:nvPr/>
        </p:nvSpPr>
        <p:spPr bwMode="auto">
          <a:xfrm flipH="1">
            <a:off x="685800" y="3352800"/>
            <a:ext cx="304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84" name="Line 14">
            <a:extLst>
              <a:ext uri="{FF2B5EF4-FFF2-40B4-BE49-F238E27FC236}">
                <a16:creationId xmlns:a16="http://schemas.microsoft.com/office/drawing/2014/main" id="{09AA31E2-E528-45BB-AFC5-CAAB55DC5A02}"/>
              </a:ext>
            </a:extLst>
          </p:cNvPr>
          <p:cNvSpPr>
            <a:spLocks noChangeShapeType="1"/>
          </p:cNvSpPr>
          <p:nvPr/>
        </p:nvSpPr>
        <p:spPr bwMode="auto">
          <a:xfrm>
            <a:off x="1905000" y="3276600"/>
            <a:ext cx="4572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85" name="Text Box 16">
            <a:extLst>
              <a:ext uri="{FF2B5EF4-FFF2-40B4-BE49-F238E27FC236}">
                <a16:creationId xmlns:a16="http://schemas.microsoft.com/office/drawing/2014/main" id="{40D6449A-E36C-4DDD-BE72-A5241F0A5CC6}"/>
              </a:ext>
            </a:extLst>
          </p:cNvPr>
          <p:cNvSpPr txBox="1">
            <a:spLocks noChangeArrowheads="1"/>
          </p:cNvSpPr>
          <p:nvPr/>
        </p:nvSpPr>
        <p:spPr bwMode="auto">
          <a:xfrm>
            <a:off x="5581649" y="4998660"/>
            <a:ext cx="270510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t>Material         breach (</a:t>
            </a:r>
            <a:r>
              <a:rPr lang="en-US" altLang="en-US" sz="2400" b="1" dirty="0"/>
              <a:t>or other</a:t>
            </a:r>
            <a:r>
              <a:rPr lang="en-US" altLang="en-US" sz="2400" dirty="0"/>
              <a:t>) requirement</a:t>
            </a:r>
          </a:p>
        </p:txBody>
      </p:sp>
      <p:sp>
        <p:nvSpPr>
          <p:cNvPr id="3086" name="Text Box 17">
            <a:extLst>
              <a:ext uri="{FF2B5EF4-FFF2-40B4-BE49-F238E27FC236}">
                <a16:creationId xmlns:a16="http://schemas.microsoft.com/office/drawing/2014/main" id="{E54A326F-3039-4CC2-9361-0F5AD08A91A2}"/>
              </a:ext>
            </a:extLst>
          </p:cNvPr>
          <p:cNvSpPr txBox="1">
            <a:spLocks noChangeArrowheads="1"/>
          </p:cNvSpPr>
          <p:nvPr/>
        </p:nvSpPr>
        <p:spPr bwMode="auto">
          <a:xfrm>
            <a:off x="609600" y="5410200"/>
            <a:ext cx="1828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t>Restitution</a:t>
            </a:r>
          </a:p>
        </p:txBody>
      </p:sp>
      <p:sp>
        <p:nvSpPr>
          <p:cNvPr id="3087" name="Text Box 18">
            <a:extLst>
              <a:ext uri="{FF2B5EF4-FFF2-40B4-BE49-F238E27FC236}">
                <a16:creationId xmlns:a16="http://schemas.microsoft.com/office/drawing/2014/main" id="{1A0DA50C-C3EB-48F5-9582-5DB9D32153A7}"/>
              </a:ext>
            </a:extLst>
          </p:cNvPr>
          <p:cNvSpPr txBox="1">
            <a:spLocks noChangeArrowheads="1"/>
          </p:cNvSpPr>
          <p:nvPr/>
        </p:nvSpPr>
        <p:spPr bwMode="auto">
          <a:xfrm>
            <a:off x="3505200" y="5410200"/>
            <a:ext cx="1828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t>Rescission</a:t>
            </a:r>
          </a:p>
        </p:txBody>
      </p:sp>
      <p:sp>
        <p:nvSpPr>
          <p:cNvPr id="3088" name="Line 19">
            <a:extLst>
              <a:ext uri="{FF2B5EF4-FFF2-40B4-BE49-F238E27FC236}">
                <a16:creationId xmlns:a16="http://schemas.microsoft.com/office/drawing/2014/main" id="{25D0C778-8B8B-4FFC-A14D-E54F3E88706E}"/>
              </a:ext>
            </a:extLst>
          </p:cNvPr>
          <p:cNvSpPr>
            <a:spLocks noChangeShapeType="1"/>
          </p:cNvSpPr>
          <p:nvPr/>
        </p:nvSpPr>
        <p:spPr bwMode="auto">
          <a:xfrm flipH="1">
            <a:off x="1828800" y="4495800"/>
            <a:ext cx="762000" cy="762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89" name="Line 20">
            <a:extLst>
              <a:ext uri="{FF2B5EF4-FFF2-40B4-BE49-F238E27FC236}">
                <a16:creationId xmlns:a16="http://schemas.microsoft.com/office/drawing/2014/main" id="{F35BCDC9-D8FD-4DCC-B374-7B74B0974927}"/>
              </a:ext>
            </a:extLst>
          </p:cNvPr>
          <p:cNvSpPr>
            <a:spLocks noChangeShapeType="1"/>
          </p:cNvSpPr>
          <p:nvPr/>
        </p:nvSpPr>
        <p:spPr bwMode="auto">
          <a:xfrm>
            <a:off x="3733800" y="4495800"/>
            <a:ext cx="533400" cy="8382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90" name="AutoShape 21">
            <a:extLst>
              <a:ext uri="{FF2B5EF4-FFF2-40B4-BE49-F238E27FC236}">
                <a16:creationId xmlns:a16="http://schemas.microsoft.com/office/drawing/2014/main" id="{9F76D182-C3C1-47D1-AB1D-AB7834683E8F}"/>
              </a:ext>
            </a:extLst>
          </p:cNvPr>
          <p:cNvSpPr>
            <a:spLocks/>
          </p:cNvSpPr>
          <p:nvPr/>
        </p:nvSpPr>
        <p:spPr bwMode="auto">
          <a:xfrm>
            <a:off x="5581648" y="4998660"/>
            <a:ext cx="2209800" cy="1600200"/>
          </a:xfrm>
          <a:prstGeom prst="borderCallout1">
            <a:avLst>
              <a:gd name="adj1" fmla="val 80954"/>
              <a:gd name="adj2" fmla="val 94829"/>
              <a:gd name="adj3" fmla="val 80954"/>
              <a:gd name="adj4" fmla="val -189222"/>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US" altLang="en-US" sz="2400"/>
          </a:p>
        </p:txBody>
      </p:sp>
      <p:sp>
        <p:nvSpPr>
          <p:cNvPr id="3091" name="Line 22">
            <a:extLst>
              <a:ext uri="{FF2B5EF4-FFF2-40B4-BE49-F238E27FC236}">
                <a16:creationId xmlns:a16="http://schemas.microsoft.com/office/drawing/2014/main" id="{ADF90BF6-CF8F-4D03-8281-9A4CA5B4164E}"/>
              </a:ext>
            </a:extLst>
          </p:cNvPr>
          <p:cNvSpPr>
            <a:spLocks noChangeShapeType="1"/>
          </p:cNvSpPr>
          <p:nvPr/>
        </p:nvSpPr>
        <p:spPr bwMode="auto">
          <a:xfrm flipV="1">
            <a:off x="1447800" y="60198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92" name="Line 23">
            <a:extLst>
              <a:ext uri="{FF2B5EF4-FFF2-40B4-BE49-F238E27FC236}">
                <a16:creationId xmlns:a16="http://schemas.microsoft.com/office/drawing/2014/main" id="{8425CE4E-9198-4A26-8B0F-FBB1EFAF27B1}"/>
              </a:ext>
            </a:extLst>
          </p:cNvPr>
          <p:cNvSpPr>
            <a:spLocks noChangeShapeType="1"/>
          </p:cNvSpPr>
          <p:nvPr/>
        </p:nvSpPr>
        <p:spPr bwMode="auto">
          <a:xfrm flipV="1">
            <a:off x="4267200" y="5943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3389</TotalTime>
  <Words>216</Words>
  <Application>Microsoft Office PowerPoint</Application>
  <PresentationFormat>On-screen Show (4:3)</PresentationFormat>
  <Paragraphs>24</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Garamond</vt:lpstr>
      <vt:lpstr>Times New Roman</vt:lpstr>
      <vt:lpstr>Wingdings</vt:lpstr>
      <vt:lpstr>Edge</vt:lpstr>
      <vt:lpstr>Recission</vt:lpstr>
      <vt:lpstr>Rescission</vt:lpstr>
      <vt:lpstr>Why Rescission?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637</cp:revision>
  <dcterms:created xsi:type="dcterms:W3CDTF">2004-02-06T21:25:14Z</dcterms:created>
  <dcterms:modified xsi:type="dcterms:W3CDTF">2022-10-20T23:10:25Z</dcterms:modified>
</cp:coreProperties>
</file>