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sldIdLst>
    <p:sldId id="256" r:id="rId2"/>
    <p:sldId id="258" r:id="rId3"/>
    <p:sldId id="282" r:id="rId4"/>
    <p:sldId id="283" r:id="rId5"/>
    <p:sldId id="284" r:id="rId6"/>
    <p:sldId id="285" r:id="rId7"/>
    <p:sldId id="286" r:id="rId8"/>
    <p:sldId id="259" r:id="rId9"/>
    <p:sldId id="287" r:id="rId10"/>
    <p:sldId id="260" r:id="rId11"/>
    <p:sldId id="257" r:id="rId12"/>
    <p:sldId id="261" r:id="rId13"/>
    <p:sldId id="262" r:id="rId14"/>
    <p:sldId id="267" r:id="rId15"/>
    <p:sldId id="263" r:id="rId16"/>
    <p:sldId id="264" r:id="rId17"/>
    <p:sldId id="265" r:id="rId18"/>
    <p:sldId id="266" r:id="rId19"/>
    <p:sldId id="270" r:id="rId20"/>
    <p:sldId id="268" r:id="rId21"/>
    <p:sldId id="269" r:id="rId22"/>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82" d="100"/>
          <a:sy n="82" d="100"/>
        </p:scale>
        <p:origin x="72" y="113"/>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024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E37D3506-4EBD-4F08-9C7C-DDBBF76D70C0}" type="slidenum">
              <a:rPr lang="en-US"/>
              <a:pPr>
                <a:defRPr/>
              </a:pPr>
              <a:t>‹#›</a:t>
            </a:fld>
            <a:endParaRPr lang="en-US"/>
          </a:p>
        </p:txBody>
      </p:sp>
    </p:spTree>
    <p:extLst>
      <p:ext uri="{BB962C8B-B14F-4D97-AF65-F5344CB8AC3E}">
        <p14:creationId xmlns:p14="http://schemas.microsoft.com/office/powerpoint/2010/main" val="13247275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D150111-6585-436C-AE59-2CBA09A6EC60}" type="slidenum">
              <a:rPr lang="en-US" smtClean="0"/>
              <a:pPr eaLnBrk="1" hangingPunct="1"/>
              <a:t>1</a:t>
            </a:fld>
            <a:endParaRPr lang="en-US"/>
          </a:p>
        </p:txBody>
      </p:sp>
      <p:sp>
        <p:nvSpPr>
          <p:cNvPr id="11267" name="Rectangle 2"/>
          <p:cNvSpPr>
            <a:spLocks noGrp="1" noRot="1" noChangeAspect="1" noChangeArrowheads="1" noTextEdit="1"/>
          </p:cNvSpPr>
          <p:nvPr>
            <p:ph type="sldImg"/>
          </p:nvPr>
        </p:nvSpPr>
        <p:spPr>
          <a:xfrm>
            <a:off x="381000" y="685800"/>
            <a:ext cx="6096000" cy="3429000"/>
          </a:xfrm>
          <a:ln/>
        </p:spPr>
      </p:sp>
      <p:sp>
        <p:nvSpPr>
          <p:cNvPr id="11268" name="Rectangle 3"/>
          <p:cNvSpPr>
            <a:spLocks noGrp="1" noChangeArrowheads="1"/>
          </p:cNvSpPr>
          <p:nvPr>
            <p:ph type="body" idx="1"/>
          </p:nvPr>
        </p:nvSpPr>
        <p:spPr>
          <a:noFill/>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Freeform 7"/>
          <p:cNvSpPr>
            <a:spLocks noChangeArrowheads="1"/>
          </p:cNvSpPr>
          <p:nvPr/>
        </p:nvSpPr>
        <p:spPr bwMode="auto">
          <a:xfrm>
            <a:off x="812800" y="1219200"/>
            <a:ext cx="105664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22"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vl1pPr>
          </a:lstStyle>
          <a:p>
            <a:pPr>
              <a:defRPr/>
            </a:pPr>
            <a:fld id="{F026A82F-EE10-4B46-B399-2390E638D7C5}" type="slidenum">
              <a:rPr lang="en-US" altLang="en-US"/>
              <a:pPr>
                <a:defRPr/>
              </a:pPr>
              <a:t>‹#›</a:t>
            </a:fld>
            <a:endParaRPr lang="en-US" altLang="en-US"/>
          </a:p>
        </p:txBody>
      </p:sp>
    </p:spTree>
    <p:extLst>
      <p:ext uri="{BB962C8B-B14F-4D97-AF65-F5344CB8AC3E}">
        <p14:creationId xmlns:p14="http://schemas.microsoft.com/office/powerpoint/2010/main" val="994767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0F68A78-D8C8-4E57-B138-86B2EA50D822}" type="slidenum">
              <a:rPr lang="en-US" altLang="en-US"/>
              <a:pPr>
                <a:defRPr/>
              </a:pPr>
              <a:t>‹#›</a:t>
            </a:fld>
            <a:endParaRPr lang="en-US" altLang="en-US"/>
          </a:p>
        </p:txBody>
      </p:sp>
    </p:spTree>
    <p:extLst>
      <p:ext uri="{BB962C8B-B14F-4D97-AF65-F5344CB8AC3E}">
        <p14:creationId xmlns:p14="http://schemas.microsoft.com/office/powerpoint/2010/main" val="1136099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4073AE1-5B7A-4792-9618-BBAA4A465007}" type="slidenum">
              <a:rPr lang="en-US" altLang="en-US"/>
              <a:pPr>
                <a:defRPr/>
              </a:pPr>
              <a:t>‹#›</a:t>
            </a:fld>
            <a:endParaRPr lang="en-US" altLang="en-US"/>
          </a:p>
        </p:txBody>
      </p:sp>
    </p:spTree>
    <p:extLst>
      <p:ext uri="{BB962C8B-B14F-4D97-AF65-F5344CB8AC3E}">
        <p14:creationId xmlns:p14="http://schemas.microsoft.com/office/powerpoint/2010/main" val="900817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177A8455-4207-4998-BCEC-F5F0BFEB0C4D}" type="slidenum">
              <a:rPr lang="en-US" altLang="en-US"/>
              <a:pPr>
                <a:defRPr/>
              </a:pPr>
              <a:t>‹#›</a:t>
            </a:fld>
            <a:endParaRPr lang="en-US" altLang="en-US"/>
          </a:p>
        </p:txBody>
      </p:sp>
    </p:spTree>
    <p:extLst>
      <p:ext uri="{BB962C8B-B14F-4D97-AF65-F5344CB8AC3E}">
        <p14:creationId xmlns:p14="http://schemas.microsoft.com/office/powerpoint/2010/main" val="20121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D6B18A4-7CD5-4D4E-89D1-0AAAEACCF886}" type="slidenum">
              <a:rPr lang="en-US" altLang="en-US"/>
              <a:pPr>
                <a:defRPr/>
              </a:pPr>
              <a:t>‹#›</a:t>
            </a:fld>
            <a:endParaRPr lang="en-US" altLang="en-US"/>
          </a:p>
        </p:txBody>
      </p:sp>
    </p:spTree>
    <p:extLst>
      <p:ext uri="{BB962C8B-B14F-4D97-AF65-F5344CB8AC3E}">
        <p14:creationId xmlns:p14="http://schemas.microsoft.com/office/powerpoint/2010/main" val="49635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C2E3F18-6452-44D8-A3F8-BAE55A4E9EA9}" type="slidenum">
              <a:rPr lang="en-US" altLang="en-US"/>
              <a:pPr>
                <a:defRPr/>
              </a:pPr>
              <a:t>‹#›</a:t>
            </a:fld>
            <a:endParaRPr lang="en-US" altLang="en-US"/>
          </a:p>
        </p:txBody>
      </p:sp>
    </p:spTree>
    <p:extLst>
      <p:ext uri="{BB962C8B-B14F-4D97-AF65-F5344CB8AC3E}">
        <p14:creationId xmlns:p14="http://schemas.microsoft.com/office/powerpoint/2010/main" val="212679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5D0181F1-943E-49C2-ABE7-9DD2FA8432C3}" type="slidenum">
              <a:rPr lang="en-US" altLang="en-US"/>
              <a:pPr>
                <a:defRPr/>
              </a:pPr>
              <a:t>‹#›</a:t>
            </a:fld>
            <a:endParaRPr lang="en-US" altLang="en-US"/>
          </a:p>
        </p:txBody>
      </p:sp>
    </p:spTree>
    <p:extLst>
      <p:ext uri="{BB962C8B-B14F-4D97-AF65-F5344CB8AC3E}">
        <p14:creationId xmlns:p14="http://schemas.microsoft.com/office/powerpoint/2010/main" val="306190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7785BBB9-1606-4517-BAEB-463C5D76ABAD}" type="slidenum">
              <a:rPr lang="en-US" altLang="en-US"/>
              <a:pPr>
                <a:defRPr/>
              </a:pPr>
              <a:t>‹#›</a:t>
            </a:fld>
            <a:endParaRPr lang="en-US" altLang="en-US"/>
          </a:p>
        </p:txBody>
      </p:sp>
    </p:spTree>
    <p:extLst>
      <p:ext uri="{BB962C8B-B14F-4D97-AF65-F5344CB8AC3E}">
        <p14:creationId xmlns:p14="http://schemas.microsoft.com/office/powerpoint/2010/main" val="2341101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F5DBE7FC-6DC4-45A9-B21C-9B92013C12CC}" type="slidenum">
              <a:rPr lang="en-US" altLang="en-US"/>
              <a:pPr>
                <a:defRPr/>
              </a:pPr>
              <a:t>‹#›</a:t>
            </a:fld>
            <a:endParaRPr lang="en-US" altLang="en-US"/>
          </a:p>
        </p:txBody>
      </p:sp>
    </p:spTree>
    <p:extLst>
      <p:ext uri="{BB962C8B-B14F-4D97-AF65-F5344CB8AC3E}">
        <p14:creationId xmlns:p14="http://schemas.microsoft.com/office/powerpoint/2010/main" val="2637933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C195CBD-ED7B-4893-9F1C-3B65DF5A638B}" type="slidenum">
              <a:rPr lang="en-US" altLang="en-US"/>
              <a:pPr>
                <a:defRPr/>
              </a:pPr>
              <a:t>‹#›</a:t>
            </a:fld>
            <a:endParaRPr lang="en-US" altLang="en-US"/>
          </a:p>
        </p:txBody>
      </p:sp>
    </p:spTree>
    <p:extLst>
      <p:ext uri="{BB962C8B-B14F-4D97-AF65-F5344CB8AC3E}">
        <p14:creationId xmlns:p14="http://schemas.microsoft.com/office/powerpoint/2010/main" val="489674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E8C1E0E-5205-419C-B401-639CBEF02F7F}" type="slidenum">
              <a:rPr lang="en-US" altLang="en-US"/>
              <a:pPr>
                <a:defRPr/>
              </a:pPr>
              <a:t>‹#›</a:t>
            </a:fld>
            <a:endParaRPr lang="en-US" altLang="en-US"/>
          </a:p>
        </p:txBody>
      </p:sp>
    </p:spTree>
    <p:extLst>
      <p:ext uri="{BB962C8B-B14F-4D97-AF65-F5344CB8AC3E}">
        <p14:creationId xmlns:p14="http://schemas.microsoft.com/office/powerpoint/2010/main" val="344018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4101"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a:p>
        </p:txBody>
      </p:sp>
      <p:sp>
        <p:nvSpPr>
          <p:cNvPr id="4102" name="Rectangle 6"/>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EDA8C086-67DB-49D7-9346-C75EB4AF5ABC}" type="slidenum">
              <a:rPr lang="en-US" altLang="en-US"/>
              <a:pPr>
                <a:defRPr/>
              </a:pPr>
              <a:t>‹#›</a:t>
            </a:fld>
            <a:endParaRPr lang="en-US" altLang="en-US"/>
          </a:p>
        </p:txBody>
      </p:sp>
      <p:sp>
        <p:nvSpPr>
          <p:cNvPr id="1031" name="Freeform 7"/>
          <p:cNvSpPr>
            <a:spLocks noChangeArrowheads="1"/>
          </p:cNvSpPr>
          <p:nvPr/>
        </p:nvSpPr>
        <p:spPr bwMode="auto">
          <a:xfrm>
            <a:off x="508000" y="228600"/>
            <a:ext cx="109728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816"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SzPct val="65000"/>
        <a:buFont typeface="Wingdings" pitchFamily="1" charset="2"/>
        <a:buChar char="n"/>
        <a:defRPr sz="24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SzPct val="60000"/>
        <a:buFont typeface="Wingdings" pitchFamily="1" charset="2"/>
        <a:buChar char="q"/>
        <a:defRPr sz="22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itchFamily="1" charset="2"/>
        <a:buChar char="n"/>
        <a:defRPr sz="20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itchFamily="1" charset="2"/>
        <a:buChar char="q"/>
        <a:defRPr>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itchFamily="1" charset="2"/>
        <a:buChar char="§"/>
        <a:defRPr>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143001" y="1600200"/>
            <a:ext cx="8918576" cy="2133600"/>
          </a:xfrm>
        </p:spPr>
        <p:txBody>
          <a:bodyPr/>
          <a:lstStyle/>
          <a:p>
            <a:pPr eaLnBrk="1" hangingPunct="1"/>
            <a:r>
              <a:rPr lang="en-US" sz="4600" dirty="0"/>
              <a:t>Restitution</a:t>
            </a:r>
            <a:br>
              <a:rPr lang="en-US" sz="4600" dirty="0"/>
            </a:br>
            <a:br>
              <a:rPr lang="en-US" sz="4600" dirty="0"/>
            </a:br>
            <a:br>
              <a:rPr lang="en-US" sz="4600" dirty="0"/>
            </a:br>
            <a:r>
              <a:rPr lang="en-US" sz="4000" dirty="0"/>
              <a:t>Richard Warner</a:t>
            </a:r>
            <a:br>
              <a:rPr lang="en-US" sz="4000" dirty="0"/>
            </a:br>
            <a:endParaRPr lang="en-US" sz="4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B57B6-2D3B-435C-8D22-6B8A234D9AF0}"/>
              </a:ext>
            </a:extLst>
          </p:cNvPr>
          <p:cNvSpPr>
            <a:spLocks noGrp="1"/>
          </p:cNvSpPr>
          <p:nvPr>
            <p:ph type="title"/>
          </p:nvPr>
        </p:nvSpPr>
        <p:spPr/>
        <p:txBody>
          <a:bodyPr/>
          <a:lstStyle/>
          <a:p>
            <a:r>
              <a:rPr lang="en-US" dirty="0"/>
              <a:t>Why Does the Court </a:t>
            </a:r>
            <a:r>
              <a:rPr lang="en-US"/>
              <a:t>Say This?</a:t>
            </a:r>
          </a:p>
        </p:txBody>
      </p:sp>
      <p:sp>
        <p:nvSpPr>
          <p:cNvPr id="3" name="Content Placeholder 2">
            <a:extLst>
              <a:ext uri="{FF2B5EF4-FFF2-40B4-BE49-F238E27FC236}">
                <a16:creationId xmlns:a16="http://schemas.microsoft.com/office/drawing/2014/main" id="{7BB03AF9-38A0-41F2-BC56-B3A308A59C96}"/>
              </a:ext>
            </a:extLst>
          </p:cNvPr>
          <p:cNvSpPr>
            <a:spLocks noGrp="1"/>
          </p:cNvSpPr>
          <p:nvPr>
            <p:ph idx="1"/>
          </p:nvPr>
        </p:nvSpPr>
        <p:spPr/>
        <p:txBody>
          <a:bodyPr/>
          <a:lstStyle/>
          <a:p>
            <a:r>
              <a:rPr lang="en-US" sz="2800" dirty="0">
                <a:effectLst/>
                <a:ea typeface="Times New Roman" panose="02020603050405020304" pitchFamily="18" charset="0"/>
                <a:cs typeface="Times New Roman" panose="02020603050405020304" pitchFamily="18" charset="0"/>
              </a:rPr>
              <a:t>“The essential question here then becomes whether any breach on the part of the defendant is substantial enough to justify the remedy of restitution.”</a:t>
            </a:r>
            <a:endParaRPr lang="en-US" dirty="0"/>
          </a:p>
        </p:txBody>
      </p:sp>
    </p:spTree>
    <p:extLst>
      <p:ext uri="{BB962C8B-B14F-4D97-AF65-F5344CB8AC3E}">
        <p14:creationId xmlns:p14="http://schemas.microsoft.com/office/powerpoint/2010/main" val="2687014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093D3-B7F0-4215-9E92-6E398DE286BE}"/>
              </a:ext>
            </a:extLst>
          </p:cNvPr>
          <p:cNvSpPr>
            <a:spLocks noGrp="1"/>
          </p:cNvSpPr>
          <p:nvPr>
            <p:ph type="title"/>
          </p:nvPr>
        </p:nvSpPr>
        <p:spPr/>
        <p:txBody>
          <a:bodyPr/>
          <a:lstStyle/>
          <a:p>
            <a:r>
              <a:rPr lang="en-US" dirty="0"/>
              <a:t>Really, Restitution Is Not A Remedy</a:t>
            </a:r>
          </a:p>
        </p:txBody>
      </p:sp>
      <p:sp>
        <p:nvSpPr>
          <p:cNvPr id="3" name="Content Placeholder 2">
            <a:extLst>
              <a:ext uri="{FF2B5EF4-FFF2-40B4-BE49-F238E27FC236}">
                <a16:creationId xmlns:a16="http://schemas.microsoft.com/office/drawing/2014/main" id="{4D8EEC3C-202F-4506-BA61-E47ABBF6E808}"/>
              </a:ext>
            </a:extLst>
          </p:cNvPr>
          <p:cNvSpPr>
            <a:spLocks noGrp="1"/>
          </p:cNvSpPr>
          <p:nvPr>
            <p:ph idx="1"/>
          </p:nvPr>
        </p:nvSpPr>
        <p:spPr/>
        <p:txBody>
          <a:bodyPr/>
          <a:lstStyle/>
          <a:p>
            <a:r>
              <a:rPr lang="en-US" sz="2800" dirty="0">
                <a:effectLst/>
                <a:ea typeface="Times New Roman" panose="02020603050405020304" pitchFamily="18" charset="0"/>
                <a:cs typeface="Verdana" panose="020B0604030504040204" pitchFamily="34" charset="0"/>
              </a:rPr>
              <a:t>Technically, restitution isn't a contract remedy at all</a:t>
            </a:r>
          </a:p>
          <a:p>
            <a:r>
              <a:rPr lang="en-US" sz="2800" dirty="0">
                <a:ea typeface="Times New Roman" panose="02020603050405020304" pitchFamily="18" charset="0"/>
                <a:cs typeface="Verdana" panose="020B0604030504040204" pitchFamily="34" charset="0"/>
              </a:rPr>
              <a:t>It</a:t>
            </a:r>
            <a:r>
              <a:rPr lang="en-US" sz="2800" dirty="0">
                <a:effectLst/>
                <a:ea typeface="Times New Roman" panose="02020603050405020304" pitchFamily="18" charset="0"/>
                <a:cs typeface="Verdana" panose="020B0604030504040204" pitchFamily="34" charset="0"/>
              </a:rPr>
              <a:t> is a separate cause of action.  </a:t>
            </a:r>
          </a:p>
          <a:p>
            <a:r>
              <a:rPr lang="en-US" sz="2800" dirty="0">
                <a:effectLst/>
                <a:ea typeface="Times New Roman" panose="02020603050405020304" pitchFamily="18" charset="0"/>
                <a:cs typeface="Verdana" panose="020B0604030504040204" pitchFamily="34" charset="0"/>
              </a:rPr>
              <a:t>When suing for restitution, you aren't suing for contract damages at all. </a:t>
            </a:r>
          </a:p>
          <a:p>
            <a:r>
              <a:rPr lang="en-US" sz="2800" dirty="0"/>
              <a:t>In fact, you </a:t>
            </a:r>
            <a:r>
              <a:rPr lang="en-US" sz="2800" i="1" dirty="0"/>
              <a:t>cannot</a:t>
            </a:r>
            <a:r>
              <a:rPr lang="en-US" sz="2800" dirty="0"/>
              <a:t> recover in restitution if there is an enforceable contract.</a:t>
            </a:r>
            <a:endParaRPr lang="en-US" sz="3600" dirty="0"/>
          </a:p>
        </p:txBody>
      </p:sp>
    </p:spTree>
    <p:extLst>
      <p:ext uri="{BB962C8B-B14F-4D97-AF65-F5344CB8AC3E}">
        <p14:creationId xmlns:p14="http://schemas.microsoft.com/office/powerpoint/2010/main" val="2104343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8ED46-D6ED-43EA-AB47-53FF09E55A35}"/>
              </a:ext>
            </a:extLst>
          </p:cNvPr>
          <p:cNvSpPr>
            <a:spLocks noGrp="1"/>
          </p:cNvSpPr>
          <p:nvPr>
            <p:ph type="title"/>
          </p:nvPr>
        </p:nvSpPr>
        <p:spPr/>
        <p:txBody>
          <a:bodyPr/>
          <a:lstStyle/>
          <a:p>
            <a:r>
              <a:rPr lang="en-US" dirty="0"/>
              <a:t>The Injustice Requirement</a:t>
            </a:r>
          </a:p>
        </p:txBody>
      </p:sp>
      <p:sp>
        <p:nvSpPr>
          <p:cNvPr id="3" name="Content Placeholder 2">
            <a:extLst>
              <a:ext uri="{FF2B5EF4-FFF2-40B4-BE49-F238E27FC236}">
                <a16:creationId xmlns:a16="http://schemas.microsoft.com/office/drawing/2014/main" id="{9E87976F-8D20-412F-95D5-B4AD2AC489F5}"/>
              </a:ext>
            </a:extLst>
          </p:cNvPr>
          <p:cNvSpPr>
            <a:spLocks noGrp="1"/>
          </p:cNvSpPr>
          <p:nvPr>
            <p:ph idx="1"/>
          </p:nvPr>
        </p:nvSpPr>
        <p:spPr/>
        <p:txBody>
          <a:bodyPr/>
          <a:lstStyle/>
          <a:p>
            <a:pPr marR="0">
              <a:spcBef>
                <a:spcPts val="0"/>
              </a:spcBef>
              <a:spcAft>
                <a:spcPts val="0"/>
              </a:spcAft>
              <a:buSzPct val="100000"/>
              <a:buFont typeface="Wingdings" panose="05000000000000000000" pitchFamily="2" charset="2"/>
              <a:buChar char="§"/>
            </a:pPr>
            <a:r>
              <a:rPr lang="en-US" sz="2800" dirty="0">
                <a:ea typeface="Times New Roman" panose="02020603050405020304" pitchFamily="18" charset="0"/>
                <a:cs typeface="Verdana" panose="020B0604030504040204" pitchFamily="34" charset="0"/>
              </a:rPr>
              <a:t>To recover in restitution </a:t>
            </a:r>
          </a:p>
          <a:p>
            <a:pPr lvl="1">
              <a:spcBef>
                <a:spcPts val="0"/>
              </a:spcBef>
              <a:spcAft>
                <a:spcPts val="0"/>
              </a:spcAft>
              <a:buSzPct val="100000"/>
              <a:buFont typeface="Wingdings" panose="05000000000000000000" pitchFamily="2" charset="2"/>
              <a:buChar char="§"/>
            </a:pPr>
            <a:r>
              <a:rPr lang="en-US" sz="2600" dirty="0">
                <a:effectLst/>
                <a:ea typeface="Times New Roman" panose="02020603050405020304" pitchFamily="18" charset="0"/>
                <a:cs typeface="Verdana" panose="020B0604030504040204" pitchFamily="34" charset="0"/>
              </a:rPr>
              <a:t>(1) </a:t>
            </a:r>
            <a:r>
              <a:rPr lang="en-US" sz="2600" dirty="0">
                <a:ea typeface="Times New Roman" panose="02020603050405020304" pitchFamily="18" charset="0"/>
                <a:cs typeface="Verdana" panose="020B0604030504040204" pitchFamily="34" charset="0"/>
              </a:rPr>
              <a:t>you must have </a:t>
            </a:r>
            <a:r>
              <a:rPr lang="en-US" sz="2600" dirty="0">
                <a:effectLst/>
                <a:ea typeface="Times New Roman" panose="02020603050405020304" pitchFamily="18" charset="0"/>
                <a:cs typeface="Verdana" panose="020B0604030504040204" pitchFamily="34" charset="0"/>
              </a:rPr>
              <a:t>conferred a </a:t>
            </a:r>
            <a:r>
              <a:rPr lang="en-US" sz="2600" i="1" dirty="0">
                <a:effectLst/>
                <a:ea typeface="Times New Roman" panose="02020603050405020304" pitchFamily="18" charset="0"/>
                <a:cs typeface="Verdana" panose="020B0604030504040204" pitchFamily="34" charset="0"/>
              </a:rPr>
              <a:t>benefit</a:t>
            </a:r>
            <a:r>
              <a:rPr lang="en-US" sz="2600" dirty="0">
                <a:effectLst/>
                <a:ea typeface="Times New Roman" panose="02020603050405020304" pitchFamily="18" charset="0"/>
                <a:cs typeface="Verdana" panose="020B0604030504040204" pitchFamily="34" charset="0"/>
              </a:rPr>
              <a:t> on the defendant, and </a:t>
            </a:r>
          </a:p>
          <a:p>
            <a:pPr lvl="1">
              <a:spcBef>
                <a:spcPts val="0"/>
              </a:spcBef>
              <a:spcAft>
                <a:spcPts val="0"/>
              </a:spcAft>
              <a:buSzPct val="100000"/>
              <a:buFont typeface="Wingdings" panose="05000000000000000000" pitchFamily="2" charset="2"/>
              <a:buChar char="§"/>
            </a:pPr>
            <a:r>
              <a:rPr lang="en-US" sz="2600" dirty="0">
                <a:effectLst/>
                <a:ea typeface="Times New Roman" panose="02020603050405020304" pitchFamily="18" charset="0"/>
                <a:cs typeface="Verdana" panose="020B0604030504040204" pitchFamily="34" charset="0"/>
              </a:rPr>
              <a:t>(2) it </a:t>
            </a:r>
            <a:r>
              <a:rPr lang="en-US" sz="2600" dirty="0">
                <a:ea typeface="Times New Roman" panose="02020603050405020304" pitchFamily="18" charset="0"/>
                <a:cs typeface="Verdana" panose="020B0604030504040204" pitchFamily="34" charset="0"/>
              </a:rPr>
              <a:t>must </a:t>
            </a:r>
            <a:r>
              <a:rPr lang="en-US" sz="2600" dirty="0">
                <a:effectLst/>
                <a:ea typeface="Times New Roman" panose="02020603050405020304" pitchFamily="18" charset="0"/>
                <a:cs typeface="Verdana" panose="020B0604030504040204" pitchFamily="34" charset="0"/>
              </a:rPr>
              <a:t>be </a:t>
            </a:r>
            <a:r>
              <a:rPr lang="en-US" sz="2600" i="1" dirty="0">
                <a:effectLst/>
                <a:ea typeface="Times New Roman" panose="02020603050405020304" pitchFamily="18" charset="0"/>
                <a:cs typeface="Verdana" panose="020B0604030504040204" pitchFamily="34" charset="0"/>
              </a:rPr>
              <a:t>unjust</a:t>
            </a:r>
            <a:r>
              <a:rPr lang="en-US" sz="2600" dirty="0">
                <a:effectLst/>
                <a:ea typeface="Times New Roman" panose="02020603050405020304" pitchFamily="18" charset="0"/>
                <a:cs typeface="Verdana" panose="020B0604030504040204" pitchFamily="34" charset="0"/>
              </a:rPr>
              <a:t> to let the defendant retain the benefit.  </a:t>
            </a:r>
          </a:p>
          <a:p>
            <a:pPr marL="344487" lvl="1" indent="0">
              <a:spcBef>
                <a:spcPts val="0"/>
              </a:spcBef>
              <a:spcAft>
                <a:spcPts val="0"/>
              </a:spcAft>
              <a:buSzPct val="100000"/>
              <a:buNone/>
            </a:pPr>
            <a:endParaRPr lang="en-US" sz="2600" dirty="0">
              <a:effectLst/>
              <a:ea typeface="Times New Roman" panose="02020603050405020304" pitchFamily="18" charset="0"/>
              <a:cs typeface="Verdana" panose="020B0604030504040204" pitchFamily="34" charset="0"/>
            </a:endParaRPr>
          </a:p>
          <a:p>
            <a:pPr>
              <a:spcBef>
                <a:spcPts val="0"/>
              </a:spcBef>
              <a:spcAft>
                <a:spcPts val="0"/>
              </a:spcAft>
              <a:buSzPct val="100000"/>
              <a:buFont typeface="Wingdings" panose="05000000000000000000" pitchFamily="2" charset="2"/>
              <a:buChar char="§"/>
            </a:pPr>
            <a:r>
              <a:rPr lang="en-US" sz="2800" dirty="0">
                <a:ea typeface="Times New Roman" panose="02020603050405020304" pitchFamily="18" charset="0"/>
              </a:rPr>
              <a:t>If benefit was transferred to the defendant under an enforceable contract, then </a:t>
            </a:r>
          </a:p>
          <a:p>
            <a:pPr marR="0">
              <a:spcBef>
                <a:spcPts val="0"/>
              </a:spcBef>
              <a:spcAft>
                <a:spcPts val="0"/>
              </a:spcAft>
              <a:buSzPct val="100000"/>
              <a:buFont typeface="Wingdings" panose="05000000000000000000" pitchFamily="2" charset="2"/>
              <a:buChar char="§"/>
            </a:pPr>
            <a:r>
              <a:rPr lang="en-US" sz="2800" dirty="0">
                <a:effectLst/>
                <a:ea typeface="Times New Roman" panose="02020603050405020304" pitchFamily="18" charset="0"/>
              </a:rPr>
              <a:t>(a) It is unjust for the </a:t>
            </a:r>
            <a:r>
              <a:rPr lang="en-US" sz="2800" dirty="0">
                <a:ea typeface="Times New Roman" panose="02020603050405020304" pitchFamily="18" charset="0"/>
              </a:rPr>
              <a:t>defendant to retain the benefit.</a:t>
            </a:r>
          </a:p>
          <a:p>
            <a:pPr marR="0">
              <a:spcBef>
                <a:spcPts val="0"/>
              </a:spcBef>
              <a:spcAft>
                <a:spcPts val="0"/>
              </a:spcAft>
              <a:buSzPct val="100000"/>
              <a:buFont typeface="Wingdings" panose="05000000000000000000" pitchFamily="2" charset="2"/>
              <a:buChar char="§"/>
            </a:pPr>
            <a:r>
              <a:rPr lang="en-US" sz="2800" dirty="0">
                <a:effectLst/>
                <a:ea typeface="Times New Roman" panose="02020603050405020304" pitchFamily="18" charset="0"/>
              </a:rPr>
              <a:t>(b) It is not unjust fo</a:t>
            </a:r>
            <a:r>
              <a:rPr lang="en-US" sz="2800" dirty="0">
                <a:ea typeface="Times New Roman" panose="02020603050405020304" pitchFamily="18" charset="0"/>
              </a:rPr>
              <a:t>r the defendant to retain the benefit. </a:t>
            </a:r>
            <a:endParaRPr lang="en-US" sz="2800" dirty="0">
              <a:effectLst/>
              <a:ea typeface="Times New Roman" panose="02020603050405020304" pitchFamily="18" charset="0"/>
            </a:endParaRPr>
          </a:p>
          <a:p>
            <a:pPr marL="0" marR="0" indent="0">
              <a:spcBef>
                <a:spcPts val="0"/>
              </a:spcBef>
              <a:spcAft>
                <a:spcPts val="0"/>
              </a:spcAft>
              <a:buNone/>
            </a:pPr>
            <a:endParaRPr lang="en-US" sz="2800" dirty="0">
              <a:effectLst/>
              <a:ea typeface="Times New Roman" panose="02020603050405020304" pitchFamily="18" charset="0"/>
            </a:endParaRPr>
          </a:p>
        </p:txBody>
      </p:sp>
    </p:spTree>
    <p:extLst>
      <p:ext uri="{BB962C8B-B14F-4D97-AF65-F5344CB8AC3E}">
        <p14:creationId xmlns:p14="http://schemas.microsoft.com/office/powerpoint/2010/main" val="1432402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18B5A-F608-4B8C-9D35-9CC4C6896204}"/>
              </a:ext>
            </a:extLst>
          </p:cNvPr>
          <p:cNvSpPr>
            <a:spLocks noGrp="1"/>
          </p:cNvSpPr>
          <p:nvPr>
            <p:ph type="title"/>
          </p:nvPr>
        </p:nvSpPr>
        <p:spPr/>
        <p:txBody>
          <a:bodyPr/>
          <a:lstStyle/>
          <a:p>
            <a:r>
              <a:rPr lang="en-US" dirty="0"/>
              <a:t>Material (Substantial) Breach: Consequences</a:t>
            </a:r>
          </a:p>
        </p:txBody>
      </p:sp>
      <p:sp>
        <p:nvSpPr>
          <p:cNvPr id="3" name="Content Placeholder 2">
            <a:extLst>
              <a:ext uri="{FF2B5EF4-FFF2-40B4-BE49-F238E27FC236}">
                <a16:creationId xmlns:a16="http://schemas.microsoft.com/office/drawing/2014/main" id="{6E5488A6-4AAB-4209-B567-842CF85D7A6C}"/>
              </a:ext>
            </a:extLst>
          </p:cNvPr>
          <p:cNvSpPr>
            <a:spLocks noGrp="1"/>
          </p:cNvSpPr>
          <p:nvPr>
            <p:ph idx="1"/>
          </p:nvPr>
        </p:nvSpPr>
        <p:spPr/>
        <p:txBody>
          <a:bodyPr/>
          <a:lstStyle/>
          <a:p>
            <a:pPr marL="114300" marR="0" indent="-457200">
              <a:spcBef>
                <a:spcPts val="0"/>
              </a:spcBef>
              <a:spcAft>
                <a:spcPts val="0"/>
              </a:spcAft>
              <a:buSzPct val="100000"/>
              <a:buFont typeface="Wingdings" panose="05000000000000000000" pitchFamily="2" charset="2"/>
              <a:buChar char="§"/>
            </a:pPr>
            <a:r>
              <a:rPr lang="en-US" sz="2800" dirty="0">
                <a:effectLst/>
                <a:ea typeface="Times New Roman" panose="02020603050405020304" pitchFamily="18" charset="0"/>
                <a:cs typeface="Times New Roman" panose="02020603050405020304" pitchFamily="18" charset="0"/>
              </a:rPr>
              <a:t>(1) The non-breacher </a:t>
            </a:r>
            <a:r>
              <a:rPr lang="en-US" sz="2800" i="1" dirty="0">
                <a:effectLst/>
                <a:ea typeface="Times New Roman" panose="02020603050405020304" pitchFamily="18" charset="0"/>
                <a:cs typeface="Times New Roman" panose="02020603050405020304" pitchFamily="18" charset="0"/>
              </a:rPr>
              <a:t>may but need </a:t>
            </a:r>
            <a:r>
              <a:rPr lang="en-US" sz="2800" b="1" i="1" dirty="0">
                <a:effectLst/>
                <a:ea typeface="Times New Roman" panose="02020603050405020304" pitchFamily="18" charset="0"/>
                <a:cs typeface="Times New Roman" panose="02020603050405020304" pitchFamily="18" charset="0"/>
              </a:rPr>
              <a:t>not </a:t>
            </a:r>
            <a:r>
              <a:rPr lang="en-US" sz="2800" b="1" dirty="0">
                <a:effectLst/>
                <a:ea typeface="Times New Roman" panose="02020603050405020304" pitchFamily="18" charset="0"/>
                <a:cs typeface="Times New Roman" panose="02020603050405020304" pitchFamily="18" charset="0"/>
              </a:rPr>
              <a:t>sue in restitution</a:t>
            </a:r>
            <a:r>
              <a:rPr lang="en-US" sz="2800" dirty="0">
                <a:effectLst/>
                <a:ea typeface="Times New Roman" panose="02020603050405020304" pitchFamily="18" charset="0"/>
                <a:cs typeface="Times New Roman" panose="02020603050405020304" pitchFamily="18" charset="0"/>
              </a:rPr>
              <a:t>, can and typically does sue for expectation/mitigation</a:t>
            </a:r>
            <a:endParaRPr lang="en-US" sz="2400" dirty="0">
              <a:effectLst/>
              <a:ea typeface="Times New Roman" panose="02020603050405020304" pitchFamily="18" charset="0"/>
              <a:cs typeface="Times New Roman" panose="02020603050405020304" pitchFamily="18" charset="0"/>
            </a:endParaRPr>
          </a:p>
          <a:p>
            <a:pPr marL="114300" marR="0" indent="-457200">
              <a:spcBef>
                <a:spcPts val="0"/>
              </a:spcBef>
              <a:spcAft>
                <a:spcPts val="0"/>
              </a:spcAft>
              <a:buSzPct val="100000"/>
              <a:buFont typeface="Wingdings" panose="05000000000000000000" pitchFamily="2" charset="2"/>
              <a:buChar char="§"/>
            </a:pPr>
            <a:r>
              <a:rPr lang="en-US" sz="2800" dirty="0">
                <a:effectLst/>
                <a:ea typeface="Times New Roman" panose="02020603050405020304" pitchFamily="18" charset="0"/>
                <a:cs typeface="Times New Roman" panose="02020603050405020304" pitchFamily="18" charset="0"/>
              </a:rPr>
              <a:t>(2) The material breacher cannot sue for expectation/mitigation (or cost of completion, or specific performance, or reliance) = on the contract</a:t>
            </a:r>
          </a:p>
          <a:p>
            <a:pPr marL="793750" lvl="2" indent="-457200">
              <a:spcBef>
                <a:spcPts val="0"/>
              </a:spcBef>
              <a:spcAft>
                <a:spcPts val="0"/>
              </a:spcAft>
              <a:buSzPct val="100000"/>
              <a:buFont typeface="Wingdings" panose="05000000000000000000" pitchFamily="2" charset="2"/>
              <a:buChar char="§"/>
            </a:pPr>
            <a:r>
              <a:rPr lang="en-US" sz="3600" b="1" dirty="0">
                <a:ea typeface="Times New Roman" panose="02020603050405020304" pitchFamily="18" charset="0"/>
                <a:cs typeface="Times New Roman" panose="02020603050405020304" pitchFamily="18" charset="0"/>
              </a:rPr>
              <a:t>Why? Relevant obligations no longer exist.</a:t>
            </a:r>
            <a:endParaRPr lang="en-US" sz="2400" b="1" dirty="0">
              <a:effectLst/>
              <a:ea typeface="Times New Roman" panose="02020603050405020304" pitchFamily="18" charset="0"/>
              <a:cs typeface="Times New Roman" panose="02020603050405020304" pitchFamily="18" charset="0"/>
            </a:endParaRPr>
          </a:p>
          <a:p>
            <a:pPr marL="114300" marR="0" indent="-457200">
              <a:spcBef>
                <a:spcPts val="0"/>
              </a:spcBef>
              <a:spcAft>
                <a:spcPts val="0"/>
              </a:spcAft>
              <a:buSzPct val="100000"/>
              <a:buFont typeface="Wingdings" panose="05000000000000000000" pitchFamily="2" charset="2"/>
              <a:buChar char="§"/>
            </a:pPr>
            <a:r>
              <a:rPr lang="en-US" sz="2800" dirty="0">
                <a:effectLst/>
                <a:ea typeface="Times New Roman" panose="02020603050405020304" pitchFamily="18" charset="0"/>
                <a:cs typeface="Times New Roman" panose="02020603050405020304" pitchFamily="18" charset="0"/>
              </a:rPr>
              <a:t>(3) the material breacher must sue in restitution = off the contract</a:t>
            </a:r>
          </a:p>
          <a:p>
            <a:pPr marL="114300" marR="0" indent="-457200">
              <a:spcBef>
                <a:spcPts val="0"/>
              </a:spcBef>
              <a:spcAft>
                <a:spcPts val="0"/>
              </a:spcAft>
              <a:buSzPct val="100000"/>
              <a:buFont typeface="Wingdings" panose="05000000000000000000" pitchFamily="2" charset="2"/>
              <a:buChar char="§"/>
            </a:pPr>
            <a:r>
              <a:rPr lang="en-US" sz="2800" i="1" dirty="0">
                <a:ea typeface="Times New Roman" panose="02020603050405020304" pitchFamily="18" charset="0"/>
                <a:cs typeface="Times New Roman" panose="02020603050405020304" pitchFamily="18" charset="0"/>
              </a:rPr>
              <a:t>More t</a:t>
            </a:r>
            <a:r>
              <a:rPr lang="en-US" sz="2800" i="1" dirty="0">
                <a:effectLst/>
                <a:ea typeface="Times New Roman" panose="02020603050405020304" pitchFamily="18" charset="0"/>
                <a:cs typeface="Times New Roman" panose="02020603050405020304" pitchFamily="18" charset="0"/>
              </a:rPr>
              <a:t>erminology</a:t>
            </a:r>
            <a:r>
              <a:rPr lang="en-US" sz="2800" dirty="0">
                <a:effectLst/>
                <a:ea typeface="Times New Roman" panose="02020603050405020304" pitchFamily="18" charset="0"/>
                <a:cs typeface="Times New Roman" panose="02020603050405020304" pitchFamily="18" charset="0"/>
              </a:rPr>
              <a:t>:  </a:t>
            </a:r>
          </a:p>
          <a:p>
            <a:pPr marL="679450" lvl="2">
              <a:spcBef>
                <a:spcPts val="0"/>
              </a:spcBef>
              <a:spcAft>
                <a:spcPts val="0"/>
              </a:spcAft>
              <a:buSzPct val="100000"/>
              <a:buFont typeface="Wingdings" panose="05000000000000000000" pitchFamily="2" charset="2"/>
              <a:buChar char="§"/>
            </a:pPr>
            <a:r>
              <a:rPr lang="en-US" sz="2400" dirty="0">
                <a:effectLst/>
                <a:ea typeface="Times New Roman" panose="02020603050405020304" pitchFamily="18" charset="0"/>
                <a:cs typeface="Times New Roman" panose="02020603050405020304" pitchFamily="18" charset="0"/>
              </a:rPr>
              <a:t>“partial breach” = a breach that is not a material breach.  </a:t>
            </a:r>
          </a:p>
          <a:p>
            <a:pPr marL="679450" lvl="2">
              <a:spcBef>
                <a:spcPts val="0"/>
              </a:spcBef>
              <a:spcAft>
                <a:spcPts val="0"/>
              </a:spcAft>
              <a:buSzPct val="100000"/>
              <a:buFont typeface="Wingdings" panose="05000000000000000000" pitchFamily="2" charset="2"/>
              <a:buChar char="§"/>
            </a:pPr>
            <a:r>
              <a:rPr lang="en-US" sz="2400" dirty="0">
                <a:effectLst/>
                <a:ea typeface="Times New Roman" panose="02020603050405020304" pitchFamily="18" charset="0"/>
                <a:cs typeface="Times New Roman" panose="02020603050405020304" pitchFamily="18" charset="0"/>
              </a:rPr>
              <a:t>“Total breach” = an uncured material breach.  </a:t>
            </a:r>
          </a:p>
          <a:p>
            <a:endParaRPr lang="en-US" dirty="0"/>
          </a:p>
        </p:txBody>
      </p:sp>
    </p:spTree>
    <p:extLst>
      <p:ext uri="{BB962C8B-B14F-4D97-AF65-F5344CB8AC3E}">
        <p14:creationId xmlns:p14="http://schemas.microsoft.com/office/powerpoint/2010/main" val="53378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61199-256C-4E6A-99AC-9C4578522247}"/>
              </a:ext>
            </a:extLst>
          </p:cNvPr>
          <p:cNvSpPr>
            <a:spLocks noGrp="1"/>
          </p:cNvSpPr>
          <p:nvPr>
            <p:ph type="title"/>
          </p:nvPr>
        </p:nvSpPr>
        <p:spPr/>
        <p:txBody>
          <a:bodyPr/>
          <a:lstStyle/>
          <a:p>
            <a:r>
              <a:rPr lang="en-US" dirty="0"/>
              <a:t>The Mason/Dixon Line</a:t>
            </a:r>
          </a:p>
        </p:txBody>
      </p:sp>
      <p:sp>
        <p:nvSpPr>
          <p:cNvPr id="3" name="Content Placeholder 2">
            <a:extLst>
              <a:ext uri="{FF2B5EF4-FFF2-40B4-BE49-F238E27FC236}">
                <a16:creationId xmlns:a16="http://schemas.microsoft.com/office/drawing/2014/main" id="{F3EC297A-D919-46B8-839B-0212A87E078D}"/>
              </a:ext>
            </a:extLst>
          </p:cNvPr>
          <p:cNvSpPr>
            <a:spLocks noGrp="1"/>
          </p:cNvSpPr>
          <p:nvPr>
            <p:ph idx="1"/>
          </p:nvPr>
        </p:nvSpPr>
        <p:spPr/>
        <p:txBody>
          <a:bodyPr/>
          <a:lstStyle/>
          <a:p>
            <a:pPr marL="0" marR="0" indent="0">
              <a:spcBef>
                <a:spcPts val="0"/>
              </a:spcBef>
              <a:spcAft>
                <a:spcPts val="0"/>
              </a:spcAft>
              <a:buNone/>
            </a:pPr>
            <a:r>
              <a:rPr lang="en-US" dirty="0">
                <a:effectLst/>
                <a:ea typeface="Times New Roman" panose="02020603050405020304" pitchFamily="18" charset="0"/>
                <a:cs typeface="Times New Roman" panose="02020603050405020304" pitchFamily="18" charset="0"/>
              </a:rPr>
              <a:t>Mason contracts with Dixon for Mason to build a brick wall along Dixon's property line.  The contract calls for used brick.  Mason uses new bricks.  If the court holds that </a:t>
            </a:r>
            <a:r>
              <a:rPr lang="en-US" b="1" dirty="0">
                <a:effectLst/>
                <a:ea typeface="Times New Roman" panose="02020603050405020304" pitchFamily="18" charset="0"/>
                <a:cs typeface="Times New Roman" panose="02020603050405020304" pitchFamily="18" charset="0"/>
              </a:rPr>
              <a:t>Mason materially breached</a:t>
            </a:r>
            <a:r>
              <a:rPr lang="en-US" dirty="0">
                <a:effectLst/>
                <a:ea typeface="Times New Roman" panose="02020603050405020304" pitchFamily="18" charset="0"/>
                <a:cs typeface="Times New Roman" panose="02020603050405020304" pitchFamily="18" charset="0"/>
              </a:rPr>
              <a:t>, then:</a:t>
            </a:r>
          </a:p>
          <a:p>
            <a:pPr marL="0" marR="0" indent="0">
              <a:spcBef>
                <a:spcPts val="0"/>
              </a:spcBef>
              <a:spcAft>
                <a:spcPts val="0"/>
              </a:spcAft>
              <a:buNone/>
            </a:pPr>
            <a:endParaRPr lang="en-US"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dirty="0">
                <a:effectLst/>
                <a:ea typeface="Times New Roman" panose="02020603050405020304" pitchFamily="18" charset="0"/>
                <a:cs typeface="Times New Roman" panose="02020603050405020304" pitchFamily="18" charset="0"/>
              </a:rPr>
              <a:t>(a) Dixon can sue for expectation damages, or </a:t>
            </a:r>
            <a:r>
              <a:rPr lang="en-US">
                <a:effectLst/>
                <a:ea typeface="Times New Roman" panose="02020603050405020304" pitchFamily="18" charset="0"/>
                <a:cs typeface="Times New Roman" panose="02020603050405020304" pitchFamily="18" charset="0"/>
              </a:rPr>
              <a:t>in restitution</a:t>
            </a:r>
            <a:r>
              <a:rPr lang="en-US"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dirty="0">
                <a:effectLst/>
                <a:ea typeface="Times New Roman" panose="02020603050405020304" pitchFamily="18" charset="0"/>
                <a:cs typeface="Times New Roman" panose="02020603050405020304" pitchFamily="18" charset="0"/>
              </a:rPr>
              <a:t>(b) Dixon can sue in restitution.</a:t>
            </a:r>
          </a:p>
          <a:p>
            <a:pPr marL="0" marR="0">
              <a:spcBef>
                <a:spcPts val="0"/>
              </a:spcBef>
              <a:spcAft>
                <a:spcPts val="0"/>
              </a:spcAft>
            </a:pPr>
            <a:r>
              <a:rPr lang="en-US" dirty="0">
                <a:effectLst/>
                <a:ea typeface="Times New Roman" panose="02020603050405020304" pitchFamily="18" charset="0"/>
                <a:cs typeface="Times New Roman" panose="02020603050405020304" pitchFamily="18" charset="0"/>
              </a:rPr>
              <a:t>(c) Mason can sue for expectation damages.</a:t>
            </a:r>
          </a:p>
          <a:p>
            <a:pPr marL="0" marR="0">
              <a:spcBef>
                <a:spcPts val="0"/>
              </a:spcBef>
              <a:spcAft>
                <a:spcPts val="0"/>
              </a:spcAft>
            </a:pPr>
            <a:r>
              <a:rPr lang="en-US" dirty="0">
                <a:effectLst/>
                <a:ea typeface="Times New Roman" panose="02020603050405020304" pitchFamily="18" charset="0"/>
                <a:cs typeface="Times New Roman" panose="02020603050405020304" pitchFamily="18" charset="0"/>
              </a:rPr>
              <a:t>(d) Mason can sue in restitution</a:t>
            </a:r>
          </a:p>
          <a:p>
            <a:pPr marL="0" marR="0">
              <a:spcBef>
                <a:spcPts val="0"/>
              </a:spcBef>
              <a:spcAft>
                <a:spcPts val="0"/>
              </a:spcAft>
            </a:pPr>
            <a:r>
              <a:rPr lang="en-US" dirty="0">
                <a:effectLst/>
                <a:ea typeface="Times New Roman" panose="02020603050405020304" pitchFamily="18" charset="0"/>
                <a:cs typeface="Times New Roman" panose="02020603050405020304" pitchFamily="18" charset="0"/>
              </a:rPr>
              <a:t>(e) (a), (b), and (d).</a:t>
            </a:r>
          </a:p>
          <a:p>
            <a:pPr marL="0" marR="0">
              <a:spcBef>
                <a:spcPts val="0"/>
              </a:spcBef>
              <a:spcAft>
                <a:spcPts val="0"/>
              </a:spcAft>
            </a:pPr>
            <a:r>
              <a:rPr lang="en-US" dirty="0">
                <a:effectLst/>
                <a:ea typeface="Times New Roman" panose="02020603050405020304" pitchFamily="18" charset="0"/>
                <a:cs typeface="Times New Roman" panose="02020603050405020304" pitchFamily="18" charset="0"/>
              </a:rPr>
              <a:t>(f) (a), (c), and (d).</a:t>
            </a:r>
          </a:p>
          <a:p>
            <a:endParaRPr lang="en-US" dirty="0"/>
          </a:p>
        </p:txBody>
      </p:sp>
    </p:spTree>
    <p:extLst>
      <p:ext uri="{BB962C8B-B14F-4D97-AF65-F5344CB8AC3E}">
        <p14:creationId xmlns:p14="http://schemas.microsoft.com/office/powerpoint/2010/main" val="1870454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41B5F-5D93-4A5B-B939-79FF8E6D88D9}"/>
              </a:ext>
            </a:extLst>
          </p:cNvPr>
          <p:cNvSpPr>
            <a:spLocks noGrp="1"/>
          </p:cNvSpPr>
          <p:nvPr>
            <p:ph type="title"/>
          </p:nvPr>
        </p:nvSpPr>
        <p:spPr/>
        <p:txBody>
          <a:bodyPr/>
          <a:lstStyle/>
          <a:p>
            <a:r>
              <a:rPr lang="en-US" dirty="0"/>
              <a:t>Criteria for Material Breach</a:t>
            </a:r>
          </a:p>
        </p:txBody>
      </p:sp>
      <p:sp>
        <p:nvSpPr>
          <p:cNvPr id="3" name="Content Placeholder 2">
            <a:extLst>
              <a:ext uri="{FF2B5EF4-FFF2-40B4-BE49-F238E27FC236}">
                <a16:creationId xmlns:a16="http://schemas.microsoft.com/office/drawing/2014/main" id="{9FCED9D4-C6F0-4D84-812C-91C98D5A7C40}"/>
              </a:ext>
            </a:extLst>
          </p:cNvPr>
          <p:cNvSpPr>
            <a:spLocks noGrp="1"/>
          </p:cNvSpPr>
          <p:nvPr>
            <p:ph idx="1"/>
          </p:nvPr>
        </p:nvSpPr>
        <p:spPr>
          <a:xfrm>
            <a:off x="609600" y="1295400"/>
            <a:ext cx="10972800" cy="5029200"/>
          </a:xfrm>
        </p:spPr>
        <p:txBody>
          <a:bodyPr/>
          <a:lstStyle/>
          <a:p>
            <a:pPr marL="342900" marR="0" lvl="0" indent="-342900">
              <a:spcBef>
                <a:spcPts val="0"/>
              </a:spcBef>
              <a:spcAft>
                <a:spcPts val="0"/>
              </a:spcAft>
              <a:buFont typeface="Wingdings" panose="05000000000000000000" pitchFamily="2" charset="2"/>
              <a:buChar char=""/>
              <a:tabLst>
                <a:tab pos="457200" algn="l"/>
              </a:tabLst>
            </a:pPr>
            <a:r>
              <a:rPr lang="en-US" sz="2800" dirty="0">
                <a:solidFill>
                  <a:srgbClr val="000000"/>
                </a:solidFill>
                <a:effectLst/>
                <a:ea typeface="Calibri" panose="020F0502020204030204" pitchFamily="34" charset="0"/>
                <a:cs typeface="Times New Roman" panose="02020603050405020304" pitchFamily="18" charset="0"/>
              </a:rPr>
              <a:t>1.  the extent to which the failure to perform deprives the injured party of the benefit he or she reasonably expected to obtain under the contract; </a:t>
            </a:r>
          </a:p>
          <a:p>
            <a:pPr marL="342900" marR="0" lvl="0" indent="-342900">
              <a:spcBef>
                <a:spcPts val="0"/>
              </a:spcBef>
              <a:spcAft>
                <a:spcPts val="0"/>
              </a:spcAft>
              <a:buFont typeface="Wingdings" panose="05000000000000000000" pitchFamily="2" charset="2"/>
              <a:buChar char=""/>
              <a:tabLst>
                <a:tab pos="457200" algn="l"/>
              </a:tabLst>
            </a:pPr>
            <a:r>
              <a:rPr lang="en-US" sz="2800" dirty="0">
                <a:solidFill>
                  <a:srgbClr val="000000"/>
                </a:solidFill>
                <a:effectLst/>
                <a:ea typeface="Calibri" panose="020F0502020204030204" pitchFamily="34" charset="0"/>
                <a:cs typeface="Times New Roman" panose="02020603050405020304" pitchFamily="18" charset="0"/>
              </a:rPr>
              <a:t>2.  the extent to which the injured party can be adequately compensated for the deprivation of the benefit; </a:t>
            </a:r>
          </a:p>
          <a:p>
            <a:pPr marL="342900" marR="0" lvl="0" indent="-342900">
              <a:spcBef>
                <a:spcPts val="0"/>
              </a:spcBef>
              <a:spcAft>
                <a:spcPts val="0"/>
              </a:spcAft>
              <a:buFont typeface="Wingdings" panose="05000000000000000000" pitchFamily="2" charset="2"/>
              <a:buChar char=""/>
              <a:tabLst>
                <a:tab pos="457200" algn="l"/>
              </a:tabLst>
            </a:pPr>
            <a:r>
              <a:rPr lang="en-US" sz="2800" dirty="0">
                <a:solidFill>
                  <a:srgbClr val="000000"/>
                </a:solidFill>
                <a:effectLst/>
                <a:ea typeface="Calibri" panose="020F0502020204030204" pitchFamily="34" charset="0"/>
                <a:cs typeface="Times New Roman" panose="02020603050405020304" pitchFamily="18" charset="0"/>
              </a:rPr>
              <a:t>3.  </a:t>
            </a:r>
            <a:r>
              <a:rPr lang="en-US" sz="2800" b="1" dirty="0">
                <a:solidFill>
                  <a:srgbClr val="000000"/>
                </a:solidFill>
                <a:effectLst/>
                <a:ea typeface="Calibri" panose="020F0502020204030204" pitchFamily="34" charset="0"/>
                <a:cs typeface="Times New Roman" panose="02020603050405020304" pitchFamily="18" charset="0"/>
              </a:rPr>
              <a:t>the extent to which the party failing to perform will suffer a forfeiture;</a:t>
            </a:r>
          </a:p>
          <a:p>
            <a:pPr marL="342900" marR="0" lvl="0" indent="-342900">
              <a:spcBef>
                <a:spcPts val="0"/>
              </a:spcBef>
              <a:spcAft>
                <a:spcPts val="0"/>
              </a:spcAft>
              <a:buFont typeface="Wingdings" panose="05000000000000000000" pitchFamily="2" charset="2"/>
              <a:buChar char=""/>
              <a:tabLst>
                <a:tab pos="457200" algn="l"/>
              </a:tabLst>
            </a:pPr>
            <a:r>
              <a:rPr lang="en-US" sz="2800" dirty="0">
                <a:solidFill>
                  <a:srgbClr val="000000"/>
                </a:solidFill>
                <a:effectLst/>
                <a:ea typeface="Calibri" panose="020F0502020204030204" pitchFamily="34" charset="0"/>
                <a:cs typeface="Times New Roman" panose="02020603050405020304" pitchFamily="18" charset="0"/>
              </a:rPr>
              <a:t>4.  the likelihood that the party failing to perform will cure the failure;</a:t>
            </a:r>
          </a:p>
          <a:p>
            <a:pPr marL="342900" marR="0" lvl="0" indent="-342900">
              <a:spcBef>
                <a:spcPts val="0"/>
              </a:spcBef>
              <a:spcAft>
                <a:spcPts val="0"/>
              </a:spcAft>
              <a:buFont typeface="Wingdings" panose="05000000000000000000" pitchFamily="2" charset="2"/>
              <a:buChar char=""/>
              <a:tabLst>
                <a:tab pos="457200" algn="l"/>
              </a:tabLst>
            </a:pPr>
            <a:r>
              <a:rPr lang="en-US" sz="2800" dirty="0">
                <a:solidFill>
                  <a:srgbClr val="000000"/>
                </a:solidFill>
                <a:effectLst/>
                <a:ea typeface="Calibri" panose="020F0502020204030204" pitchFamily="34" charset="0"/>
                <a:cs typeface="Times New Roman" panose="02020603050405020304" pitchFamily="18" charset="0"/>
              </a:rPr>
              <a:t>5.  the extent to which party failing to perform acted in accord with standards of good faith and fair dealing.</a:t>
            </a:r>
          </a:p>
          <a:p>
            <a:pPr marL="0" marR="0" indent="0">
              <a:lnSpc>
                <a:spcPct val="200000"/>
              </a:lnSpc>
              <a:spcBef>
                <a:spcPts val="0"/>
              </a:spcBef>
              <a:spcAft>
                <a:spcPts val="0"/>
              </a:spcAft>
              <a:buNone/>
            </a:pPr>
            <a:endParaRPr lang="en-US" sz="18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4110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ADE53-2E42-4014-9902-C71CB470ECCD}"/>
              </a:ext>
            </a:extLst>
          </p:cNvPr>
          <p:cNvSpPr>
            <a:spLocks noGrp="1"/>
          </p:cNvSpPr>
          <p:nvPr>
            <p:ph type="title"/>
          </p:nvPr>
        </p:nvSpPr>
        <p:spPr/>
        <p:txBody>
          <a:bodyPr/>
          <a:lstStyle/>
          <a:p>
            <a:r>
              <a:rPr lang="en-US" sz="3200" dirty="0">
                <a:solidFill>
                  <a:srgbClr val="000000"/>
                </a:solidFill>
                <a:ea typeface="Calibri" panose="020F0502020204030204" pitchFamily="34" charset="0"/>
                <a:cs typeface="Times New Roman" panose="02020603050405020304" pitchFamily="18" charset="0"/>
              </a:rPr>
              <a:t>T</a:t>
            </a:r>
            <a:r>
              <a:rPr lang="en-US" sz="3200" dirty="0">
                <a:solidFill>
                  <a:srgbClr val="000000"/>
                </a:solidFill>
                <a:effectLst/>
                <a:ea typeface="Calibri" panose="020F0502020204030204" pitchFamily="34" charset="0"/>
                <a:cs typeface="Times New Roman" panose="02020603050405020304" pitchFamily="18" charset="0"/>
              </a:rPr>
              <a:t>he extent to which the injured party can be adequately compensated for the deprivation of the benefit</a:t>
            </a:r>
            <a:endParaRPr lang="en-US" dirty="0"/>
          </a:p>
        </p:txBody>
      </p:sp>
      <p:sp>
        <p:nvSpPr>
          <p:cNvPr id="3" name="Content Placeholder 2">
            <a:extLst>
              <a:ext uri="{FF2B5EF4-FFF2-40B4-BE49-F238E27FC236}">
                <a16:creationId xmlns:a16="http://schemas.microsoft.com/office/drawing/2014/main" id="{4E905A0F-CAA5-4687-A305-C54AAC1D432D}"/>
              </a:ext>
            </a:extLst>
          </p:cNvPr>
          <p:cNvSpPr>
            <a:spLocks noGrp="1"/>
          </p:cNvSpPr>
          <p:nvPr>
            <p:ph idx="1"/>
          </p:nvPr>
        </p:nvSpPr>
        <p:spPr/>
        <p:txBody>
          <a:bodyPr/>
          <a:lstStyle/>
          <a:p>
            <a:r>
              <a:rPr lang="en-US" dirty="0"/>
              <a:t>Osteen would be adequately compensated for the “deprivation of the benefit” (= not making and promoting the second record)if the court awarded expectation damage.</a:t>
            </a:r>
          </a:p>
          <a:p>
            <a:r>
              <a:rPr lang="en-US" dirty="0"/>
              <a:t>(a) True</a:t>
            </a:r>
          </a:p>
          <a:p>
            <a:r>
              <a:rPr lang="en-US" dirty="0"/>
              <a:t>(b) False</a:t>
            </a:r>
          </a:p>
        </p:txBody>
      </p:sp>
    </p:spTree>
    <p:extLst>
      <p:ext uri="{BB962C8B-B14F-4D97-AF65-F5344CB8AC3E}">
        <p14:creationId xmlns:p14="http://schemas.microsoft.com/office/powerpoint/2010/main" val="2866942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91C50-F9BF-4639-BC68-84671C8B8584}"/>
              </a:ext>
            </a:extLst>
          </p:cNvPr>
          <p:cNvSpPr>
            <a:spLocks noGrp="1"/>
          </p:cNvSpPr>
          <p:nvPr>
            <p:ph type="title"/>
          </p:nvPr>
        </p:nvSpPr>
        <p:spPr/>
        <p:txBody>
          <a:bodyPr/>
          <a:lstStyle/>
          <a:p>
            <a:r>
              <a:rPr lang="en-US" sz="3600" dirty="0">
                <a:solidFill>
                  <a:srgbClr val="000000"/>
                </a:solidFill>
                <a:ea typeface="Calibri" panose="020F0502020204030204" pitchFamily="34" charset="0"/>
                <a:cs typeface="Times New Roman" panose="02020603050405020304" pitchFamily="18" charset="0"/>
              </a:rPr>
              <a:t>T</a:t>
            </a:r>
            <a:r>
              <a:rPr lang="en-US" sz="3600" dirty="0">
                <a:solidFill>
                  <a:srgbClr val="000000"/>
                </a:solidFill>
                <a:effectLst/>
                <a:ea typeface="Calibri" panose="020F0502020204030204" pitchFamily="34" charset="0"/>
                <a:cs typeface="Times New Roman" panose="02020603050405020304" pitchFamily="18" charset="0"/>
              </a:rPr>
              <a:t>he extent to which the party failing to perform will suffer a forfeiture</a:t>
            </a:r>
            <a:br>
              <a:rPr lang="en-US" dirty="0"/>
            </a:br>
            <a:endParaRPr lang="en-US" dirty="0"/>
          </a:p>
        </p:txBody>
      </p:sp>
      <p:sp>
        <p:nvSpPr>
          <p:cNvPr id="3" name="Content Placeholder 2">
            <a:extLst>
              <a:ext uri="{FF2B5EF4-FFF2-40B4-BE49-F238E27FC236}">
                <a16:creationId xmlns:a16="http://schemas.microsoft.com/office/drawing/2014/main" id="{93F959BA-F08C-48B9-A72E-51E7A1B1BDF5}"/>
              </a:ext>
            </a:extLst>
          </p:cNvPr>
          <p:cNvSpPr>
            <a:spLocks noGrp="1"/>
          </p:cNvSpPr>
          <p:nvPr>
            <p:ph idx="1"/>
          </p:nvPr>
        </p:nvSpPr>
        <p:spPr/>
        <p:txBody>
          <a:bodyPr/>
          <a:lstStyle/>
          <a:p>
            <a:r>
              <a:rPr lang="en-US" dirty="0"/>
              <a:t>If the court awarded Osteen her reliance damages of $2500, Johnson (= the party failing to perform) would not be adequately compensated for work done (= one way to suffer a forfeiture). </a:t>
            </a:r>
          </a:p>
          <a:p>
            <a:r>
              <a:rPr lang="en-US" dirty="0"/>
              <a:t>(a) True</a:t>
            </a:r>
          </a:p>
          <a:p>
            <a:r>
              <a:rPr lang="en-US" dirty="0"/>
              <a:t>(b) False</a:t>
            </a:r>
          </a:p>
          <a:p>
            <a:pPr marL="0" indent="0">
              <a:buNone/>
            </a:pPr>
            <a:endParaRPr lang="en-US" dirty="0"/>
          </a:p>
          <a:p>
            <a:endParaRPr lang="en-US" dirty="0"/>
          </a:p>
        </p:txBody>
      </p:sp>
    </p:spTree>
    <p:extLst>
      <p:ext uri="{BB962C8B-B14F-4D97-AF65-F5344CB8AC3E}">
        <p14:creationId xmlns:p14="http://schemas.microsoft.com/office/powerpoint/2010/main" val="2089689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56641-3472-4854-BA09-27A0BE8E01FB}"/>
              </a:ext>
            </a:extLst>
          </p:cNvPr>
          <p:cNvSpPr>
            <a:spLocks noGrp="1"/>
          </p:cNvSpPr>
          <p:nvPr>
            <p:ph type="title"/>
          </p:nvPr>
        </p:nvSpPr>
        <p:spPr/>
        <p:txBody>
          <a:bodyPr/>
          <a:lstStyle/>
          <a:p>
            <a:r>
              <a:rPr lang="en-US" dirty="0"/>
              <a:t>Tony Tenor</a:t>
            </a:r>
          </a:p>
        </p:txBody>
      </p:sp>
      <p:sp>
        <p:nvSpPr>
          <p:cNvPr id="3" name="Content Placeholder 2">
            <a:extLst>
              <a:ext uri="{FF2B5EF4-FFF2-40B4-BE49-F238E27FC236}">
                <a16:creationId xmlns:a16="http://schemas.microsoft.com/office/drawing/2014/main" id="{5B22BA96-7E03-4BC1-9A91-876F3D97CB40}"/>
              </a:ext>
            </a:extLst>
          </p:cNvPr>
          <p:cNvSpPr>
            <a:spLocks noGrp="1"/>
          </p:cNvSpPr>
          <p:nvPr>
            <p:ph idx="1"/>
          </p:nvPr>
        </p:nvSpPr>
        <p:spPr/>
        <p:txBody>
          <a:bodyPr/>
          <a:lstStyle/>
          <a:p>
            <a:pPr marL="0" marR="0">
              <a:spcBef>
                <a:spcPts val="0"/>
              </a:spcBef>
              <a:spcAft>
                <a:spcPts val="0"/>
              </a:spcAft>
            </a:pPr>
            <a:r>
              <a:rPr lang="en-US" sz="2000" dirty="0">
                <a:effectLst/>
                <a:ea typeface="Times New Roman" panose="02020603050405020304" pitchFamily="18" charset="0"/>
                <a:cs typeface="Arial" panose="020B0604020202020204" pitchFamily="34" charset="0"/>
              </a:rPr>
              <a:t>Tony Tenor signs a contract with a movie company for the part of "Mad Dog" in the movie "Invasion of the Frat Boys", a comedy set in Malibu.  In the contract, Tony agrees to gain 50 pounds--since the part calls for him to be fat, and he also agrees to learn to speak without his strong New York accent.  Tony hires a nutritionist and a speech therapist, and succeeds in gaining weight and losing his accent.  However, in a material breach, the company never makes the movie since the city of Malibu denies it a permit to film in Malibu. The Malibu City Council imposes very stringent requirements for issuing such permits.  Films showing Malibu have to be "consistent with the image of Malibu as a dignified and quiet upper class community."  The Council held that "Invasion of the Frat Boys" was not consistent with this image.  </a:t>
            </a:r>
          </a:p>
          <a:p>
            <a:pPr marL="0" marR="0" indent="0">
              <a:spcBef>
                <a:spcPts val="0"/>
              </a:spcBef>
              <a:spcAft>
                <a:spcPts val="0"/>
              </a:spcAft>
              <a:buNone/>
            </a:pPr>
            <a:r>
              <a:rPr lang="en-US" sz="2000" b="1" dirty="0">
                <a:ea typeface="Times New Roman" panose="02020603050405020304" pitchFamily="18" charset="0"/>
                <a:cs typeface="Arial" panose="020B0604020202020204" pitchFamily="34" charset="0"/>
              </a:rPr>
              <a:t>Can Tony recover </a:t>
            </a:r>
            <a:r>
              <a:rPr lang="en-US" sz="2000" b="1" i="1" dirty="0">
                <a:ea typeface="Times New Roman" panose="02020603050405020304" pitchFamily="18" charset="0"/>
                <a:cs typeface="Arial" panose="020B0604020202020204" pitchFamily="34" charset="0"/>
              </a:rPr>
              <a:t>in restitution</a:t>
            </a:r>
            <a:r>
              <a:rPr lang="en-US" sz="2000" b="1" dirty="0">
                <a:ea typeface="Times New Roman" panose="02020603050405020304" pitchFamily="18" charset="0"/>
                <a:cs typeface="Arial" panose="020B0604020202020204" pitchFamily="34" charset="0"/>
              </a:rPr>
              <a:t> from the movie company the payments to the nutritionist and speech therapist? </a:t>
            </a:r>
          </a:p>
          <a:p>
            <a:pPr marL="0" marR="0">
              <a:spcBef>
                <a:spcPts val="0"/>
              </a:spcBef>
              <a:spcAft>
                <a:spcPts val="0"/>
              </a:spcAft>
            </a:pPr>
            <a:r>
              <a:rPr lang="en-US" sz="2000" dirty="0">
                <a:effectLst/>
                <a:ea typeface="Times New Roman" panose="02020603050405020304" pitchFamily="18" charset="0"/>
                <a:cs typeface="Arial" panose="020B0604020202020204" pitchFamily="34" charset="0"/>
              </a:rPr>
              <a:t>(a) No, because it is not unjust to let the nutritionist and speech therapist retain the payments.</a:t>
            </a:r>
          </a:p>
          <a:p>
            <a:pPr marL="0" marR="0">
              <a:spcBef>
                <a:spcPts val="0"/>
              </a:spcBef>
              <a:spcAft>
                <a:spcPts val="0"/>
              </a:spcAft>
            </a:pPr>
            <a:r>
              <a:rPr lang="en-US" sz="2000" dirty="0">
                <a:effectLst/>
                <a:ea typeface="Times New Roman" panose="02020603050405020304" pitchFamily="18" charset="0"/>
                <a:cs typeface="Arial" panose="020B0604020202020204" pitchFamily="34" charset="0"/>
              </a:rPr>
              <a:t>(b) No, because the payments do not confer a benefit on the movie company.</a:t>
            </a:r>
          </a:p>
          <a:p>
            <a:pPr marL="0" marR="0">
              <a:spcBef>
                <a:spcPts val="0"/>
              </a:spcBef>
              <a:spcAft>
                <a:spcPts val="0"/>
              </a:spcAft>
            </a:pPr>
            <a:r>
              <a:rPr lang="en-US" sz="2000" dirty="0">
                <a:ea typeface="Times New Roman" panose="02020603050405020304" pitchFamily="18" charset="0"/>
                <a:cs typeface="Arial" panose="020B0604020202020204" pitchFamily="34" charset="0"/>
              </a:rPr>
              <a:t>(c) Yes</a:t>
            </a:r>
            <a:endParaRPr lang="en-US" sz="2000" dirty="0">
              <a:effectLst/>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27301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CD658-4055-4ADF-9635-8864F346B38E}"/>
              </a:ext>
            </a:extLst>
          </p:cNvPr>
          <p:cNvSpPr>
            <a:spLocks noGrp="1"/>
          </p:cNvSpPr>
          <p:nvPr>
            <p:ph type="title"/>
          </p:nvPr>
        </p:nvSpPr>
        <p:spPr/>
        <p:txBody>
          <a:bodyPr/>
          <a:lstStyle/>
          <a:p>
            <a:r>
              <a:rPr lang="en-US" dirty="0" err="1"/>
              <a:t>Olwell</a:t>
            </a:r>
            <a:r>
              <a:rPr lang="en-US" dirty="0"/>
              <a:t> v. Nye</a:t>
            </a:r>
          </a:p>
        </p:txBody>
      </p:sp>
      <p:sp>
        <p:nvSpPr>
          <p:cNvPr id="3" name="Content Placeholder 2">
            <a:extLst>
              <a:ext uri="{FF2B5EF4-FFF2-40B4-BE49-F238E27FC236}">
                <a16:creationId xmlns:a16="http://schemas.microsoft.com/office/drawing/2014/main" id="{12348F2B-6C32-454B-889A-B331D67457DB}"/>
              </a:ext>
            </a:extLst>
          </p:cNvPr>
          <p:cNvSpPr>
            <a:spLocks noGrp="1"/>
          </p:cNvSpPr>
          <p:nvPr>
            <p:ph idx="1"/>
          </p:nvPr>
        </p:nvSpPr>
        <p:spPr/>
        <p:txBody>
          <a:bodyPr/>
          <a:lstStyle/>
          <a:p>
            <a:r>
              <a:rPr lang="en-US" dirty="0" err="1">
                <a:effectLst/>
                <a:latin typeface="Arial" panose="020B0604020202020204" pitchFamily="34" charset="0"/>
                <a:ea typeface="Times New Roman" panose="02020603050405020304" pitchFamily="18" charset="0"/>
              </a:rPr>
              <a:t>Olwell</a:t>
            </a:r>
            <a:r>
              <a:rPr lang="en-US" dirty="0">
                <a:effectLst/>
                <a:latin typeface="Arial" panose="020B0604020202020204" pitchFamily="34" charset="0"/>
                <a:ea typeface="Times New Roman" panose="02020603050405020304" pitchFamily="18" charset="0"/>
              </a:rPr>
              <a:t> leased factory space to Nye. In the negotiations, the parties discussed Nye’s rental of an egg washing machine that was in the factory space.  They were unable to agree on a rent, and in the lease, Nye promised not to use the machine. Nye materially breached by using the machine. Using the machine benefits Nye by reducing his costs and increasing his profits.  The increase in profits exceeded what Nye would have paid for the rent of the machine, if he had paid the fair market rental value. Adapted from </a:t>
            </a:r>
            <a:r>
              <a:rPr lang="en-US" i="1" dirty="0" err="1">
                <a:effectLst/>
                <a:latin typeface="Arial" panose="020B0604020202020204" pitchFamily="34" charset="0"/>
                <a:ea typeface="Times New Roman" panose="02020603050405020304" pitchFamily="18" charset="0"/>
              </a:rPr>
              <a:t>Olwell</a:t>
            </a:r>
            <a:r>
              <a:rPr lang="en-US" i="1" dirty="0">
                <a:effectLst/>
                <a:latin typeface="Arial" panose="020B0604020202020204" pitchFamily="34" charset="0"/>
                <a:ea typeface="Times New Roman" panose="02020603050405020304" pitchFamily="18" charset="0"/>
              </a:rPr>
              <a:t> v. Nye</a:t>
            </a:r>
            <a:r>
              <a:rPr lang="en-US" dirty="0">
                <a:effectLst/>
                <a:latin typeface="Arial" panose="020B0604020202020204" pitchFamily="34" charset="0"/>
                <a:ea typeface="Times New Roman" panose="02020603050405020304" pitchFamily="18" charset="0"/>
              </a:rPr>
              <a:t>, </a:t>
            </a:r>
            <a:r>
              <a:rPr lang="en-US" dirty="0">
                <a:solidFill>
                  <a:srgbClr val="000000"/>
                </a:solidFill>
                <a:effectLst/>
                <a:latin typeface="Arial" panose="020B0604020202020204" pitchFamily="34" charset="0"/>
                <a:ea typeface="Times New Roman" panose="02020603050405020304" pitchFamily="18" charset="0"/>
              </a:rPr>
              <a:t>173 P.2d 652 (1947). Could </a:t>
            </a:r>
            <a:r>
              <a:rPr lang="en-US" dirty="0" err="1">
                <a:solidFill>
                  <a:srgbClr val="000000"/>
                </a:solidFill>
                <a:effectLst/>
                <a:latin typeface="Arial" panose="020B0604020202020204" pitchFamily="34" charset="0"/>
                <a:ea typeface="Times New Roman" panose="02020603050405020304" pitchFamily="18" charset="0"/>
              </a:rPr>
              <a:t>Olwell</a:t>
            </a:r>
            <a:r>
              <a:rPr lang="en-US" dirty="0">
                <a:solidFill>
                  <a:srgbClr val="000000"/>
                </a:solidFill>
                <a:effectLst/>
                <a:latin typeface="Arial" panose="020B0604020202020204" pitchFamily="34" charset="0"/>
                <a:ea typeface="Times New Roman" panose="02020603050405020304" pitchFamily="18" charset="0"/>
              </a:rPr>
              <a:t> recover the profits from Nye in restitution?</a:t>
            </a:r>
          </a:p>
          <a:p>
            <a:r>
              <a:rPr lang="en-US" dirty="0">
                <a:solidFill>
                  <a:srgbClr val="000000"/>
                </a:solidFill>
                <a:cs typeface="Times New Roman" panose="02020603050405020304" pitchFamily="18" charset="0"/>
              </a:rPr>
              <a:t>(a) Yes</a:t>
            </a:r>
          </a:p>
          <a:p>
            <a:r>
              <a:rPr lang="en-US">
                <a:solidFill>
                  <a:srgbClr val="000000"/>
                </a:solidFill>
                <a:cs typeface="Times New Roman" panose="02020603050405020304" pitchFamily="18" charset="0"/>
              </a:rPr>
              <a:t>(b) No</a:t>
            </a:r>
            <a:endParaRPr lang="en-US" dirty="0">
              <a:solidFill>
                <a:srgbClr val="000000"/>
              </a:solidFill>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563296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8ED46-D6ED-43EA-AB47-53FF09E55A35}"/>
              </a:ext>
            </a:extLst>
          </p:cNvPr>
          <p:cNvSpPr>
            <a:spLocks noGrp="1"/>
          </p:cNvSpPr>
          <p:nvPr>
            <p:ph type="title"/>
          </p:nvPr>
        </p:nvSpPr>
        <p:spPr/>
        <p:txBody>
          <a:bodyPr/>
          <a:lstStyle/>
          <a:p>
            <a:r>
              <a:rPr lang="en-US" dirty="0"/>
              <a:t>Elements of Restitution</a:t>
            </a:r>
          </a:p>
        </p:txBody>
      </p:sp>
      <p:sp>
        <p:nvSpPr>
          <p:cNvPr id="3" name="Content Placeholder 2">
            <a:extLst>
              <a:ext uri="{FF2B5EF4-FFF2-40B4-BE49-F238E27FC236}">
                <a16:creationId xmlns:a16="http://schemas.microsoft.com/office/drawing/2014/main" id="{9E87976F-8D20-412F-95D5-B4AD2AC489F5}"/>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Elements:</a:t>
            </a:r>
          </a:p>
          <a:p>
            <a:pPr marL="679450" lvl="2">
              <a:spcBef>
                <a:spcPts val="0"/>
              </a:spcBef>
              <a:spcAft>
                <a:spcPts val="0"/>
              </a:spcAft>
              <a:buSzPct val="40000"/>
            </a:pPr>
            <a:r>
              <a:rPr lang="en-US" sz="2200" dirty="0">
                <a:effectLst/>
                <a:ea typeface="Times New Roman" panose="02020603050405020304" pitchFamily="18" charset="0"/>
                <a:cs typeface="Verdana" panose="020B0604030504040204" pitchFamily="34" charset="0"/>
              </a:rPr>
              <a:t>(</a:t>
            </a:r>
            <a:r>
              <a:rPr lang="en-US" sz="2800" dirty="0">
                <a:effectLst/>
                <a:ea typeface="Times New Roman" panose="02020603050405020304" pitchFamily="18" charset="0"/>
                <a:cs typeface="Verdana" panose="020B0604030504040204" pitchFamily="34" charset="0"/>
              </a:rPr>
              <a:t>1) the plaintiff conferred a </a:t>
            </a:r>
            <a:r>
              <a:rPr lang="en-US" sz="2800" i="1" dirty="0">
                <a:effectLst/>
                <a:ea typeface="Times New Roman" panose="02020603050405020304" pitchFamily="18" charset="0"/>
                <a:cs typeface="Verdana" panose="020B0604030504040204" pitchFamily="34" charset="0"/>
              </a:rPr>
              <a:t>benefit</a:t>
            </a:r>
            <a:r>
              <a:rPr lang="en-US" sz="2800" dirty="0">
                <a:effectLst/>
                <a:ea typeface="Times New Roman" panose="02020603050405020304" pitchFamily="18" charset="0"/>
                <a:cs typeface="Verdana" panose="020B0604030504040204" pitchFamily="34" charset="0"/>
              </a:rPr>
              <a:t> on the defendant, and </a:t>
            </a:r>
          </a:p>
          <a:p>
            <a:pPr marL="679450" lvl="2">
              <a:spcBef>
                <a:spcPts val="0"/>
              </a:spcBef>
              <a:spcAft>
                <a:spcPts val="0"/>
              </a:spcAft>
              <a:buSzPct val="40000"/>
            </a:pPr>
            <a:r>
              <a:rPr lang="en-US" sz="2800" dirty="0">
                <a:effectLst/>
                <a:ea typeface="Times New Roman" panose="02020603050405020304" pitchFamily="18" charset="0"/>
                <a:cs typeface="Verdana" panose="020B0604030504040204" pitchFamily="34" charset="0"/>
              </a:rPr>
              <a:t>(2) it would be </a:t>
            </a:r>
            <a:r>
              <a:rPr lang="en-US" sz="2800" i="1" dirty="0">
                <a:effectLst/>
                <a:ea typeface="Times New Roman" panose="02020603050405020304" pitchFamily="18" charset="0"/>
                <a:cs typeface="Verdana" panose="020B0604030504040204" pitchFamily="34" charset="0"/>
              </a:rPr>
              <a:t>unjust</a:t>
            </a:r>
            <a:r>
              <a:rPr lang="en-US" sz="2800" dirty="0">
                <a:effectLst/>
                <a:ea typeface="Times New Roman" panose="02020603050405020304" pitchFamily="18" charset="0"/>
                <a:cs typeface="Verdana" panose="020B0604030504040204" pitchFamily="34" charset="0"/>
              </a:rPr>
              <a:t> to let the defendant retain the benefit.  </a:t>
            </a:r>
          </a:p>
          <a:p>
            <a:pPr marL="679450" lvl="2">
              <a:spcBef>
                <a:spcPts val="0"/>
              </a:spcBef>
              <a:spcAft>
                <a:spcPts val="0"/>
              </a:spcAft>
              <a:buSzPct val="40000"/>
            </a:pPr>
            <a:endParaRPr lang="en-US" sz="2400" dirty="0">
              <a:effectLst/>
              <a:ea typeface="Times New Roman" panose="02020603050405020304" pitchFamily="18" charset="0"/>
            </a:endParaRPr>
          </a:p>
          <a:p>
            <a:pPr marL="998538" lvl="4" indent="0">
              <a:spcBef>
                <a:spcPts val="0"/>
              </a:spcBef>
              <a:spcAft>
                <a:spcPts val="0"/>
              </a:spcAft>
              <a:buNone/>
            </a:pPr>
            <a:r>
              <a:rPr lang="en-US" sz="2200" dirty="0">
                <a:effectLst/>
                <a:ea typeface="Times New Roman" panose="02020603050405020304" pitchFamily="18" charset="0"/>
                <a:cs typeface="Verdana" panose="020B0604030504040204" pitchFamily="34" charset="0"/>
              </a:rPr>
              <a:t>  </a:t>
            </a:r>
            <a:endParaRPr lang="en-US" sz="2800" dirty="0">
              <a:effectLst/>
              <a:ea typeface="Times New Roman" panose="02020603050405020304" pitchFamily="18" charset="0"/>
            </a:endParaRPr>
          </a:p>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If you succeed, you get the r</a:t>
            </a:r>
            <a:r>
              <a:rPr lang="en-US" sz="2800" i="1" dirty="0">
                <a:effectLst/>
                <a:ea typeface="Times New Roman" panose="02020603050405020304" pitchFamily="18" charset="0"/>
                <a:cs typeface="Verdana" panose="020B0604030504040204" pitchFamily="34" charset="0"/>
              </a:rPr>
              <a:t>easonable value of the benefit conferred.  </a:t>
            </a:r>
            <a:endParaRPr lang="en-US" sz="2800" i="1" dirty="0">
              <a:effectLst/>
              <a:ea typeface="Times New Roman" panose="02020603050405020304" pitchFamily="18" charset="0"/>
            </a:endParaRPr>
          </a:p>
          <a:p>
            <a:pPr marL="0" marR="0" indent="0">
              <a:spcBef>
                <a:spcPts val="0"/>
              </a:spcBef>
              <a:spcAft>
                <a:spcPts val="0"/>
              </a:spcAft>
              <a:buNone/>
            </a:pPr>
            <a:endParaRPr lang="en-US" sz="2800" dirty="0">
              <a:effectLst/>
              <a:ea typeface="Times New Roman" panose="02020603050405020304" pitchFamily="18" charset="0"/>
            </a:endParaRPr>
          </a:p>
        </p:txBody>
      </p:sp>
    </p:spTree>
    <p:extLst>
      <p:ext uri="{BB962C8B-B14F-4D97-AF65-F5344CB8AC3E}">
        <p14:creationId xmlns:p14="http://schemas.microsoft.com/office/powerpoint/2010/main" val="36965962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6A43F-5B4C-4EE8-8E6A-352D4F404DDD}"/>
              </a:ext>
            </a:extLst>
          </p:cNvPr>
          <p:cNvSpPr>
            <a:spLocks noGrp="1"/>
          </p:cNvSpPr>
          <p:nvPr>
            <p:ph type="title"/>
          </p:nvPr>
        </p:nvSpPr>
        <p:spPr/>
        <p:txBody>
          <a:bodyPr/>
          <a:lstStyle/>
          <a:p>
            <a:r>
              <a:rPr lang="en-US" dirty="0"/>
              <a:t>The Double Agent</a:t>
            </a:r>
          </a:p>
        </p:txBody>
      </p:sp>
      <p:sp>
        <p:nvSpPr>
          <p:cNvPr id="3" name="Content Placeholder 2">
            <a:extLst>
              <a:ext uri="{FF2B5EF4-FFF2-40B4-BE49-F238E27FC236}">
                <a16:creationId xmlns:a16="http://schemas.microsoft.com/office/drawing/2014/main" id="{C6DC19FA-3F41-4378-B5EE-2922D03C4118}"/>
              </a:ext>
            </a:extLst>
          </p:cNvPr>
          <p:cNvSpPr>
            <a:spLocks noGrp="1"/>
          </p:cNvSpPr>
          <p:nvPr>
            <p:ph idx="1"/>
          </p:nvPr>
        </p:nvSpPr>
        <p:spPr/>
        <p:txBody>
          <a:bodyPr/>
          <a:lstStyle/>
          <a:p>
            <a:r>
              <a:rPr lang="en-US" sz="1800" dirty="0">
                <a:effectLst/>
                <a:latin typeface="Verdana" panose="020B0604030504040204" pitchFamily="34" charset="0"/>
                <a:ea typeface="Times New Roman" panose="02020603050405020304" pitchFamily="18" charset="0"/>
                <a:cs typeface="Arial" panose="020B0604020202020204" pitchFamily="34" charset="0"/>
              </a:rPr>
              <a:t>George Blake was a former member of the Secret Intelligence Service (MI6) from 1944 to 1961. For his employment contract he had signed an Official Secrets Act declaration to disclose no information about his work. It applied after his employment ceased. Treat that declaration as a contract</a:t>
            </a:r>
            <a:r>
              <a:rPr lang="en-US" sz="1800" dirty="0">
                <a:latin typeface="Verdana" panose="020B0604030504040204" pitchFamily="34" charset="0"/>
                <a:ea typeface="Times New Roman" panose="02020603050405020304" pitchFamily="18" charset="0"/>
                <a:cs typeface="Arial" panose="020B0604020202020204" pitchFamily="34" charset="0"/>
              </a:rPr>
              <a:t>. In 1951, </a:t>
            </a:r>
            <a:r>
              <a:rPr lang="en-US" sz="1800" dirty="0">
                <a:effectLst/>
                <a:latin typeface="Verdana" panose="020B0604030504040204" pitchFamily="34" charset="0"/>
                <a:ea typeface="Times New Roman" panose="02020603050405020304" pitchFamily="18" charset="0"/>
                <a:cs typeface="Arial" panose="020B0604020202020204" pitchFamily="34" charset="0"/>
              </a:rPr>
              <a:t>Blake became a Soviet agent. The British government imprisoned him. He escaped and fled to the Soviet Union. In a material breach, he wrote a book about the escape and his secret service work called </a:t>
            </a:r>
            <a:r>
              <a:rPr lang="en-US" sz="1800" i="1" dirty="0">
                <a:effectLst/>
                <a:latin typeface="Verdana" panose="020B0604030504040204" pitchFamily="34" charset="0"/>
                <a:ea typeface="Times New Roman" panose="02020603050405020304" pitchFamily="18" charset="0"/>
                <a:cs typeface="Arial" panose="020B0604020202020204" pitchFamily="34" charset="0"/>
              </a:rPr>
              <a:t>No Other Choice</a:t>
            </a:r>
            <a:r>
              <a:rPr lang="en-US" sz="1800" dirty="0">
                <a:effectLst/>
                <a:latin typeface="Verdana" panose="020B0604030504040204" pitchFamily="34" charset="0"/>
                <a:ea typeface="Times New Roman" panose="02020603050405020304" pitchFamily="18" charset="0"/>
                <a:cs typeface="Arial" panose="020B0604020202020204" pitchFamily="34" charset="0"/>
              </a:rPr>
              <a:t>. He got a publishing contract for release in 1989. The information in the book was no longer confidential. Blake received advanced payments and was entitled to more. Can the government recover the profits from the publication under restitution?  Assume that the government conferred a benefit on him by allowing him access to secret service information that has market value as a publication. </a:t>
            </a:r>
            <a:r>
              <a:rPr lang="en-US" sz="1800" b="1" dirty="0">
                <a:effectLst/>
                <a:latin typeface="Verdana" panose="020B0604030504040204" pitchFamily="34" charset="0"/>
                <a:ea typeface="Times New Roman" panose="02020603050405020304" pitchFamily="18" charset="0"/>
                <a:cs typeface="Arial" panose="020B0604020202020204" pitchFamily="34" charset="0"/>
              </a:rPr>
              <a:t>Can the government </a:t>
            </a:r>
            <a:r>
              <a:rPr lang="en-US" sz="1800" b="1" dirty="0">
                <a:latin typeface="Verdana" panose="020B0604030504040204" pitchFamily="34" charset="0"/>
                <a:ea typeface="Times New Roman" panose="02020603050405020304" pitchFamily="18" charset="0"/>
                <a:cs typeface="Arial" panose="020B0604020202020204" pitchFamily="34" charset="0"/>
              </a:rPr>
              <a:t>recover the profits from the book in restitution?</a:t>
            </a:r>
          </a:p>
          <a:p>
            <a:r>
              <a:rPr lang="en-US" sz="1800" dirty="0">
                <a:effectLst/>
                <a:latin typeface="Verdana" panose="020B0604030504040204" pitchFamily="34" charset="0"/>
                <a:ea typeface="Times New Roman" panose="02020603050405020304" pitchFamily="18" charset="0"/>
                <a:cs typeface="Arial" panose="020B0604020202020204" pitchFamily="34" charset="0"/>
              </a:rPr>
              <a:t>(a) No, because the government is not a party to the publishing contract. </a:t>
            </a:r>
          </a:p>
          <a:p>
            <a:r>
              <a:rPr lang="en-US" sz="1800" dirty="0">
                <a:latin typeface="Verdana" panose="020B0604030504040204" pitchFamily="34" charset="0"/>
                <a:ea typeface="Times New Roman" panose="02020603050405020304" pitchFamily="18" charset="0"/>
                <a:cs typeface="Arial" panose="020B0604020202020204" pitchFamily="34" charset="0"/>
              </a:rPr>
              <a:t>(b) Yes, </a:t>
            </a:r>
            <a:r>
              <a:rPr lang="en-US" sz="1800" dirty="0">
                <a:effectLst/>
                <a:latin typeface="Verdana" panose="020B0604030504040204" pitchFamily="34" charset="0"/>
                <a:ea typeface="Times New Roman" panose="02020603050405020304" pitchFamily="18" charset="0"/>
                <a:cs typeface="Arial" panose="020B0604020202020204" pitchFamily="34" charset="0"/>
              </a:rPr>
              <a:t>if the court holds it is unjust for Blake to retain the benefit. </a:t>
            </a:r>
          </a:p>
        </p:txBody>
      </p:sp>
    </p:spTree>
    <p:extLst>
      <p:ext uri="{BB962C8B-B14F-4D97-AF65-F5344CB8AC3E}">
        <p14:creationId xmlns:p14="http://schemas.microsoft.com/office/powerpoint/2010/main" val="365213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13134-64FB-4DDE-AEED-7EF0ACC4584A}"/>
              </a:ext>
            </a:extLst>
          </p:cNvPr>
          <p:cNvSpPr>
            <a:spLocks noGrp="1"/>
          </p:cNvSpPr>
          <p:nvPr>
            <p:ph type="title"/>
          </p:nvPr>
        </p:nvSpPr>
        <p:spPr/>
        <p:txBody>
          <a:bodyPr/>
          <a:lstStyle/>
          <a:p>
            <a:r>
              <a:rPr lang="en-US" dirty="0"/>
              <a:t>The Plumbing Subcontractor</a:t>
            </a:r>
          </a:p>
        </p:txBody>
      </p:sp>
      <p:sp>
        <p:nvSpPr>
          <p:cNvPr id="3" name="Content Placeholder 2">
            <a:extLst>
              <a:ext uri="{FF2B5EF4-FFF2-40B4-BE49-F238E27FC236}">
                <a16:creationId xmlns:a16="http://schemas.microsoft.com/office/drawing/2014/main" id="{6D206CDE-A55A-4CD7-8DA8-88728B8FD138}"/>
              </a:ext>
            </a:extLst>
          </p:cNvPr>
          <p:cNvSpPr>
            <a:spLocks noGrp="1"/>
          </p:cNvSpPr>
          <p:nvPr>
            <p:ph idx="1"/>
          </p:nvPr>
        </p:nvSpPr>
        <p:spPr/>
        <p:txBody>
          <a:bodyPr/>
          <a:lstStyle/>
          <a:p>
            <a:r>
              <a:rPr lang="en-US" dirty="0">
                <a:solidFill>
                  <a:srgbClr val="000000"/>
                </a:solidFill>
                <a:effectLst/>
                <a:ea typeface="Times New Roman" panose="02020603050405020304" pitchFamily="18" charset="0"/>
                <a:cs typeface="Times New Roman" panose="02020603050405020304" pitchFamily="18" charset="0"/>
              </a:rPr>
              <a:t>A, a plumbing subcontractor, contracts with B, a general contractor, to install the plumbing in a factory being built by B for C. B promises to pay A $100,000. After A has spent $40,000, B materially breaches by repudiating the contract and has the plumbing finished by another subcontractor at a cost of $80,000. The market price to have a similar plumbing subcontractor do the work done by A is $40,000. B (the general contractor) has </a:t>
            </a:r>
            <a:r>
              <a:rPr lang="en-US" dirty="0">
                <a:solidFill>
                  <a:srgbClr val="000000"/>
                </a:solidFill>
                <a:ea typeface="Times New Roman" panose="02020603050405020304" pitchFamily="18" charset="0"/>
                <a:cs typeface="Times New Roman" panose="02020603050405020304" pitchFamily="18" charset="0"/>
              </a:rPr>
              <a:t>made no payments to A. </a:t>
            </a:r>
            <a:r>
              <a:rPr lang="en-US" dirty="0">
                <a:solidFill>
                  <a:srgbClr val="000000"/>
                </a:solidFill>
                <a:effectLst/>
                <a:ea typeface="Times New Roman" panose="02020603050405020304" pitchFamily="18" charset="0"/>
                <a:cs typeface="Times New Roman" panose="02020603050405020304" pitchFamily="18" charset="0"/>
              </a:rPr>
              <a:t>Can A recover the $40,000 from B in restitution? </a:t>
            </a:r>
          </a:p>
          <a:p>
            <a:r>
              <a:rPr lang="en-US" dirty="0">
                <a:solidFill>
                  <a:srgbClr val="000000"/>
                </a:solidFill>
                <a:cs typeface="Times New Roman" panose="02020603050405020304" pitchFamily="18" charset="0"/>
              </a:rPr>
              <a:t>(a) Yes</a:t>
            </a:r>
          </a:p>
          <a:p>
            <a:r>
              <a:rPr lang="en-US" dirty="0">
                <a:solidFill>
                  <a:srgbClr val="000000"/>
                </a:solidFill>
                <a:cs typeface="Times New Roman" panose="02020603050405020304" pitchFamily="18" charset="0"/>
              </a:rPr>
              <a:t>(b) No</a:t>
            </a:r>
            <a:endParaRPr lang="en-US" dirty="0"/>
          </a:p>
        </p:txBody>
      </p:sp>
    </p:spTree>
    <p:extLst>
      <p:ext uri="{BB962C8B-B14F-4D97-AF65-F5344CB8AC3E}">
        <p14:creationId xmlns:p14="http://schemas.microsoft.com/office/powerpoint/2010/main" val="3280146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239A-7015-4DA3-805A-E5B610D27EE6}"/>
              </a:ext>
            </a:extLst>
          </p:cNvPr>
          <p:cNvSpPr>
            <a:spLocks noGrp="1"/>
          </p:cNvSpPr>
          <p:nvPr>
            <p:ph type="title"/>
          </p:nvPr>
        </p:nvSpPr>
        <p:spPr/>
        <p:txBody>
          <a:bodyPr/>
          <a:lstStyle/>
          <a:p>
            <a:r>
              <a:rPr lang="en-US" sz="3200" dirty="0"/>
              <a:t>Measuring The Reasonable Value of The Benefit Conferred 1</a:t>
            </a:r>
          </a:p>
        </p:txBody>
      </p:sp>
      <p:sp>
        <p:nvSpPr>
          <p:cNvPr id="3" name="Content Placeholder 2">
            <a:extLst>
              <a:ext uri="{FF2B5EF4-FFF2-40B4-BE49-F238E27FC236}">
                <a16:creationId xmlns:a16="http://schemas.microsoft.com/office/drawing/2014/main" id="{E25710C0-2B9E-4DA7-96B4-14F97217CBE2}"/>
              </a:ext>
            </a:extLst>
          </p:cNvPr>
          <p:cNvSpPr>
            <a:spLocks noGrp="1"/>
          </p:cNvSpPr>
          <p:nvPr>
            <p:ph idx="1"/>
          </p:nvPr>
        </p:nvSpPr>
        <p:spPr>
          <a:xfrm>
            <a:off x="609600" y="1066800"/>
            <a:ext cx="10744200" cy="5160963"/>
          </a:xfrm>
        </p:spPr>
        <p:txBody>
          <a:bodyPr/>
          <a:lstStyle/>
          <a:p>
            <a:pPr marL="327025" lvl="1">
              <a:spcBef>
                <a:spcPts val="0"/>
              </a:spcBef>
              <a:spcAft>
                <a:spcPts val="0"/>
              </a:spcAft>
            </a:pPr>
            <a:r>
              <a:rPr lang="en-US" sz="2600" dirty="0">
                <a:ea typeface="Times New Roman" panose="02020603050405020304" pitchFamily="18" charset="0"/>
              </a:rPr>
              <a:t>Market value			 </a:t>
            </a:r>
          </a:p>
          <a:p>
            <a:pPr marL="679450" lvl="2">
              <a:spcBef>
                <a:spcPts val="0"/>
              </a:spcBef>
              <a:spcAft>
                <a:spcPts val="0"/>
              </a:spcAft>
              <a:buSzPct val="50000"/>
            </a:pPr>
            <a:r>
              <a:rPr lang="en-US" sz="2400" dirty="0">
                <a:ea typeface="Times New Roman" panose="02020603050405020304" pitchFamily="18" charset="0"/>
              </a:rPr>
              <a:t>Determined by how much </a:t>
            </a:r>
            <a:r>
              <a:rPr lang="en-US" sz="2400" i="1" dirty="0">
                <a:ea typeface="Times New Roman" panose="02020603050405020304" pitchFamily="18" charset="0"/>
              </a:rPr>
              <a:t>people generally</a:t>
            </a:r>
            <a:r>
              <a:rPr lang="en-US" sz="2400" dirty="0">
                <a:ea typeface="Times New Roman" panose="02020603050405020304" pitchFamily="18" charset="0"/>
              </a:rPr>
              <a:t> are willing to pay. </a:t>
            </a:r>
          </a:p>
          <a:p>
            <a:pPr marL="996950" lvl="3">
              <a:spcBef>
                <a:spcPts val="0"/>
              </a:spcBef>
              <a:spcAft>
                <a:spcPts val="0"/>
              </a:spcAft>
              <a:buSzPct val="50000"/>
            </a:pPr>
            <a:r>
              <a:rPr lang="en-US" sz="2400" dirty="0">
                <a:ea typeface="Times New Roman" panose="02020603050405020304" pitchFamily="18" charset="0"/>
              </a:rPr>
              <a:t>Better: An estimate of the price at which a knowledgeable, willing, and unpressured buyer and a knowledgeable, willing, and unpressured seller would enter a sale.  </a:t>
            </a:r>
          </a:p>
          <a:p>
            <a:pPr marL="327025" lvl="1">
              <a:spcBef>
                <a:spcPts val="0"/>
              </a:spcBef>
              <a:spcAft>
                <a:spcPts val="0"/>
              </a:spcAft>
            </a:pPr>
            <a:r>
              <a:rPr lang="en-US" sz="2400" dirty="0">
                <a:ea typeface="Times New Roman" panose="02020603050405020304" pitchFamily="18" charset="0"/>
              </a:rPr>
              <a:t>Aesthetic value</a:t>
            </a:r>
          </a:p>
          <a:p>
            <a:pPr marL="327025" lvl="1">
              <a:spcBef>
                <a:spcPts val="0"/>
              </a:spcBef>
              <a:spcAft>
                <a:spcPts val="0"/>
              </a:spcAft>
            </a:pPr>
            <a:r>
              <a:rPr lang="en-US" sz="2400" dirty="0">
                <a:ea typeface="Times New Roman" panose="02020603050405020304" pitchFamily="18" charset="0"/>
              </a:rPr>
              <a:t>Historical value</a:t>
            </a:r>
            <a:endParaRPr lang="en-US" sz="4800" dirty="0">
              <a:ea typeface="Times New Roman" panose="02020603050405020304" pitchFamily="18" charset="0"/>
            </a:endParaRPr>
          </a:p>
          <a:p>
            <a:pPr marL="327025" lvl="1">
              <a:spcBef>
                <a:spcPts val="0"/>
              </a:spcBef>
              <a:spcAft>
                <a:spcPts val="0"/>
              </a:spcAft>
            </a:pPr>
            <a:r>
              <a:rPr lang="en-US" sz="2400" dirty="0">
                <a:ea typeface="Times New Roman" panose="02020603050405020304" pitchFamily="18" charset="0"/>
              </a:rPr>
              <a:t>Monetary value to an individual </a:t>
            </a:r>
            <a:r>
              <a:rPr lang="en-US" sz="2800" dirty="0">
                <a:ea typeface="Times New Roman" panose="02020603050405020304" pitchFamily="18" charset="0"/>
              </a:rPr>
              <a:t>	</a:t>
            </a:r>
          </a:p>
          <a:p>
            <a:pPr marL="679450" lvl="2">
              <a:spcBef>
                <a:spcPts val="0"/>
              </a:spcBef>
              <a:spcAft>
                <a:spcPts val="0"/>
              </a:spcAft>
              <a:buSzPct val="50000"/>
            </a:pPr>
            <a:r>
              <a:rPr lang="en-US" sz="2400" dirty="0">
                <a:ea typeface="Times New Roman" panose="02020603050405020304" pitchFamily="18" charset="0"/>
              </a:rPr>
              <a:t>Determined by how much </a:t>
            </a:r>
            <a:r>
              <a:rPr lang="en-US" sz="2400" i="1" dirty="0">
                <a:ea typeface="Times New Roman" panose="02020603050405020304" pitchFamily="18" charset="0"/>
              </a:rPr>
              <a:t>that person</a:t>
            </a:r>
            <a:r>
              <a:rPr lang="en-US" sz="2400" dirty="0">
                <a:ea typeface="Times New Roman" panose="02020603050405020304" pitchFamily="18" charset="0"/>
              </a:rPr>
              <a:t> is willing to pay--this may be more or less than the market value </a:t>
            </a:r>
          </a:p>
          <a:p>
            <a:pPr marL="1338263" lvl="4">
              <a:spcBef>
                <a:spcPts val="0"/>
              </a:spcBef>
              <a:spcAft>
                <a:spcPts val="0"/>
              </a:spcAft>
              <a:buSzPct val="50000"/>
            </a:pPr>
            <a:r>
              <a:rPr lang="en-US" sz="2400" dirty="0">
                <a:ea typeface="Times New Roman" panose="02020603050405020304" pitchFamily="18" charset="0"/>
              </a:rPr>
              <a:t>Or determined by </a:t>
            </a:r>
            <a:r>
              <a:rPr lang="en-US" sz="2400" i="1" dirty="0">
                <a:ea typeface="Times New Roman" panose="02020603050405020304" pitchFamily="18" charset="0"/>
              </a:rPr>
              <a:t>the gain to the person</a:t>
            </a:r>
            <a:r>
              <a:rPr lang="en-US" sz="2400" dirty="0">
                <a:ea typeface="Times New Roman" panose="02020603050405020304" pitchFamily="18" charset="0"/>
              </a:rPr>
              <a:t> who benefits from the provision of a good or a service.</a:t>
            </a:r>
          </a:p>
          <a:p>
            <a:pPr marL="327025" lvl="1">
              <a:spcBef>
                <a:spcPts val="0"/>
              </a:spcBef>
              <a:spcAft>
                <a:spcPts val="0"/>
              </a:spcAft>
              <a:buSzPct val="50000"/>
            </a:pPr>
            <a:r>
              <a:rPr lang="en-US" sz="2400" dirty="0">
                <a:ea typeface="Times New Roman" panose="02020603050405020304" pitchFamily="18" charset="0"/>
              </a:rPr>
              <a:t>Non-monetary value to an individual</a:t>
            </a:r>
          </a:p>
          <a:p>
            <a:endParaRPr lang="en-US" dirty="0"/>
          </a:p>
        </p:txBody>
      </p:sp>
    </p:spTree>
    <p:extLst>
      <p:ext uri="{BB962C8B-B14F-4D97-AF65-F5344CB8AC3E}">
        <p14:creationId xmlns:p14="http://schemas.microsoft.com/office/powerpoint/2010/main" val="1059151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A8C4E-7991-4F54-8208-8B736DA4F887}"/>
              </a:ext>
            </a:extLst>
          </p:cNvPr>
          <p:cNvSpPr>
            <a:spLocks noGrp="1"/>
          </p:cNvSpPr>
          <p:nvPr>
            <p:ph type="title"/>
          </p:nvPr>
        </p:nvSpPr>
        <p:spPr/>
        <p:txBody>
          <a:bodyPr/>
          <a:lstStyle/>
          <a:p>
            <a:r>
              <a:rPr lang="en-US" sz="3200" dirty="0"/>
              <a:t>Measuring The Reasonable Value of The Benefit Conferred 2</a:t>
            </a:r>
            <a:endParaRPr lang="en-US" dirty="0"/>
          </a:p>
        </p:txBody>
      </p:sp>
      <p:sp>
        <p:nvSpPr>
          <p:cNvPr id="3" name="Content Placeholder 2">
            <a:extLst>
              <a:ext uri="{FF2B5EF4-FFF2-40B4-BE49-F238E27FC236}">
                <a16:creationId xmlns:a16="http://schemas.microsoft.com/office/drawing/2014/main" id="{3096C101-9D98-41F2-BDF0-7C025FD1B4AE}"/>
              </a:ext>
            </a:extLst>
          </p:cNvPr>
          <p:cNvSpPr>
            <a:spLocks noGrp="1"/>
          </p:cNvSpPr>
          <p:nvPr>
            <p:ph idx="1"/>
          </p:nvPr>
        </p:nvSpPr>
        <p:spPr/>
        <p:txBody>
          <a:bodyPr/>
          <a:lstStyle/>
          <a:p>
            <a:pPr marL="0">
              <a:spcBef>
                <a:spcPts val="0"/>
              </a:spcBef>
              <a:spcAft>
                <a:spcPts val="0"/>
              </a:spcAft>
            </a:pPr>
            <a:r>
              <a:rPr lang="en-US" sz="3200" dirty="0">
                <a:ea typeface="Times New Roman" panose="02020603050405020304" pitchFamily="18" charset="0"/>
              </a:rPr>
              <a:t>Actual cost of providing the good or service:</a:t>
            </a:r>
          </a:p>
          <a:p>
            <a:pPr marL="679450" lvl="2">
              <a:spcBef>
                <a:spcPts val="0"/>
              </a:spcBef>
              <a:spcAft>
                <a:spcPts val="0"/>
              </a:spcAft>
            </a:pPr>
            <a:r>
              <a:rPr lang="en-US" dirty="0">
                <a:ea typeface="Times New Roman" panose="02020603050405020304" pitchFamily="18" charset="0"/>
              </a:rPr>
              <a:t>Example: book dealer obtains a rare book for $50. The dealer sells the book for its market value of $100.  The cost of providing the good is $50.  </a:t>
            </a:r>
            <a:endParaRPr lang="en-US" sz="3200" dirty="0">
              <a:ea typeface="Times New Roman" panose="02020603050405020304" pitchFamily="18" charset="0"/>
            </a:endParaRPr>
          </a:p>
          <a:p>
            <a:pPr marL="0">
              <a:spcBef>
                <a:spcPts val="0"/>
              </a:spcBef>
              <a:spcAft>
                <a:spcPts val="0"/>
              </a:spcAft>
            </a:pPr>
            <a:r>
              <a:rPr lang="en-US" sz="3200" dirty="0">
                <a:ea typeface="Times New Roman" panose="02020603050405020304" pitchFamily="18" charset="0"/>
              </a:rPr>
              <a:t>Average cost to the reasonable seller:	</a:t>
            </a:r>
          </a:p>
          <a:p>
            <a:pPr marL="679450" lvl="2">
              <a:spcBef>
                <a:spcPts val="0"/>
              </a:spcBef>
              <a:spcAft>
                <a:spcPts val="0"/>
              </a:spcAft>
            </a:pPr>
            <a:r>
              <a:rPr lang="en-US" sz="2400" dirty="0">
                <a:ea typeface="Times New Roman" panose="02020603050405020304" pitchFamily="18" charset="0"/>
              </a:rPr>
              <a:t>The average cost of the rare book to a bookdealer might be more or less than the actual cost to some particular dealer.  The average cost might be $75.  A particular dealer might pay more or less.  </a:t>
            </a:r>
          </a:p>
          <a:p>
            <a:endParaRPr lang="en-US" dirty="0"/>
          </a:p>
        </p:txBody>
      </p:sp>
    </p:spTree>
    <p:extLst>
      <p:ext uri="{BB962C8B-B14F-4D97-AF65-F5344CB8AC3E}">
        <p14:creationId xmlns:p14="http://schemas.microsoft.com/office/powerpoint/2010/main" val="1105283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59785-658C-4839-8C2C-D06D8773C6FF}"/>
              </a:ext>
            </a:extLst>
          </p:cNvPr>
          <p:cNvSpPr>
            <a:spLocks noGrp="1"/>
          </p:cNvSpPr>
          <p:nvPr>
            <p:ph type="title"/>
          </p:nvPr>
        </p:nvSpPr>
        <p:spPr/>
        <p:txBody>
          <a:bodyPr/>
          <a:lstStyle/>
          <a:p>
            <a:r>
              <a:rPr lang="en-US" dirty="0"/>
              <a:t>Osteen v. Johnson: Expectation Damages</a:t>
            </a:r>
          </a:p>
        </p:txBody>
      </p:sp>
      <p:sp>
        <p:nvSpPr>
          <p:cNvPr id="3" name="Content Placeholder 2">
            <a:extLst>
              <a:ext uri="{FF2B5EF4-FFF2-40B4-BE49-F238E27FC236}">
                <a16:creationId xmlns:a16="http://schemas.microsoft.com/office/drawing/2014/main" id="{1334E1AF-DDC1-4AB8-B154-00E797F3EE1A}"/>
              </a:ext>
            </a:extLst>
          </p:cNvPr>
          <p:cNvSpPr>
            <a:spLocks noGrp="1"/>
          </p:cNvSpPr>
          <p:nvPr>
            <p:ph idx="1"/>
          </p:nvPr>
        </p:nvSpPr>
        <p:spPr>
          <a:xfrm>
            <a:off x="609600" y="990600"/>
            <a:ext cx="10972800" cy="4530725"/>
          </a:xfrm>
        </p:spPr>
        <p:txBody>
          <a:bodyPr/>
          <a:lstStyle/>
          <a:p>
            <a:pPr marL="0" marR="0">
              <a:spcBef>
                <a:spcPts val="0"/>
              </a:spcBef>
              <a:spcAft>
                <a:spcPts val="0"/>
              </a:spcAft>
            </a:pPr>
            <a:r>
              <a:rPr lang="en-US" i="1" dirty="0">
                <a:effectLst/>
                <a:ea typeface="Times New Roman" panose="02020603050405020304" pitchFamily="18" charset="0"/>
              </a:rPr>
              <a:t>Contract performed position</a:t>
            </a:r>
            <a:r>
              <a:rPr lang="en-US" dirty="0">
                <a:effectLst/>
                <a:ea typeface="Times New Roman" panose="02020603050405020304" pitchFamily="18" charset="0"/>
              </a:rPr>
              <a:t>: </a:t>
            </a:r>
          </a:p>
          <a:p>
            <a:pPr marL="996950" lvl="3">
              <a:spcBef>
                <a:spcPts val="0"/>
              </a:spcBef>
              <a:spcAft>
                <a:spcPts val="0"/>
              </a:spcAft>
            </a:pPr>
            <a:r>
              <a:rPr lang="en-US" dirty="0">
                <a:effectLst/>
                <a:ea typeface="Times New Roman" panose="02020603050405020304" pitchFamily="18" charset="0"/>
              </a:rPr>
              <a:t>Two records produced; royalties from the two records; fame from the two records; future recording contracts, concerts.</a:t>
            </a:r>
            <a:endParaRPr lang="en-US" sz="2800" dirty="0">
              <a:effectLst/>
              <a:ea typeface="Times New Roman" panose="02020603050405020304" pitchFamily="18" charset="0"/>
            </a:endParaRPr>
          </a:p>
          <a:p>
            <a:pPr marL="0" marR="0">
              <a:spcBef>
                <a:spcPts val="0"/>
              </a:spcBef>
              <a:spcAft>
                <a:spcPts val="0"/>
              </a:spcAft>
            </a:pPr>
            <a:r>
              <a:rPr lang="en-US" i="1" dirty="0">
                <a:effectLst/>
                <a:ea typeface="Times New Roman" panose="02020603050405020304" pitchFamily="18" charset="0"/>
              </a:rPr>
              <a:t>Position as a result of the breach and proper mitigation</a:t>
            </a:r>
            <a:r>
              <a:rPr lang="en-US" dirty="0">
                <a:effectLst/>
                <a:ea typeface="Times New Roman" panose="02020603050405020304" pitchFamily="18" charset="0"/>
              </a:rPr>
              <a:t>:  </a:t>
            </a:r>
          </a:p>
          <a:p>
            <a:pPr marL="996950" lvl="3">
              <a:spcBef>
                <a:spcPts val="0"/>
              </a:spcBef>
              <a:spcAft>
                <a:spcPts val="0"/>
              </a:spcAft>
            </a:pPr>
            <a:r>
              <a:rPr lang="en-US" dirty="0">
                <a:effectLst/>
                <a:ea typeface="Times New Roman" panose="02020603050405020304" pitchFamily="18" charset="0"/>
              </a:rPr>
              <a:t>One record produced; royalties from one record; fame from the one record; future recording contracts, concerts.</a:t>
            </a:r>
          </a:p>
          <a:p>
            <a:pPr marL="996950" lvl="3">
              <a:spcBef>
                <a:spcPts val="0"/>
              </a:spcBef>
              <a:spcAft>
                <a:spcPts val="0"/>
              </a:spcAft>
            </a:pPr>
            <a:r>
              <a:rPr lang="en-US" dirty="0">
                <a:effectLst/>
                <a:ea typeface="Times New Roman" panose="02020603050405020304" pitchFamily="18" charset="0"/>
              </a:rPr>
              <a:t> Foreseeable? Yes.</a:t>
            </a:r>
          </a:p>
          <a:p>
            <a:pPr marL="0" marR="0">
              <a:spcBef>
                <a:spcPts val="0"/>
              </a:spcBef>
              <a:spcAft>
                <a:spcPts val="0"/>
              </a:spcAft>
            </a:pPr>
            <a:r>
              <a:rPr lang="en-US" i="1" dirty="0">
                <a:effectLst/>
                <a:ea typeface="Times New Roman" panose="02020603050405020304" pitchFamily="18" charset="0"/>
              </a:rPr>
              <a:t>Amount needed to move from breach to performance</a:t>
            </a:r>
            <a:r>
              <a:rPr lang="en-US" dirty="0">
                <a:effectLst/>
                <a:ea typeface="Times New Roman" panose="02020603050405020304" pitchFamily="18" charset="0"/>
              </a:rPr>
              <a:t>:</a:t>
            </a:r>
          </a:p>
          <a:p>
            <a:pPr marL="996950" lvl="3">
              <a:spcBef>
                <a:spcPts val="0"/>
              </a:spcBef>
              <a:spcAft>
                <a:spcPts val="0"/>
              </a:spcAft>
            </a:pPr>
            <a:r>
              <a:rPr lang="en-US" sz="2000" dirty="0">
                <a:effectLst/>
                <a:ea typeface="Times New Roman" panose="02020603050405020304" pitchFamily="18" charset="0"/>
              </a:rPr>
              <a:t>Difference between: royalties, fame, future recording contracts and concerts from </a:t>
            </a:r>
            <a:r>
              <a:rPr lang="en-US" sz="2000" i="1" dirty="0">
                <a:effectLst/>
                <a:ea typeface="Times New Roman" panose="02020603050405020304" pitchFamily="18" charset="0"/>
              </a:rPr>
              <a:t>two</a:t>
            </a:r>
            <a:r>
              <a:rPr lang="en-US" sz="2000" dirty="0">
                <a:effectLst/>
                <a:ea typeface="Times New Roman" panose="02020603050405020304" pitchFamily="18" charset="0"/>
              </a:rPr>
              <a:t> records and royalties, fame, future recording contracts and concerts from </a:t>
            </a:r>
            <a:r>
              <a:rPr lang="en-US" sz="2000" i="1" dirty="0">
                <a:effectLst/>
                <a:ea typeface="Times New Roman" panose="02020603050405020304" pitchFamily="18" charset="0"/>
              </a:rPr>
              <a:t>one</a:t>
            </a:r>
            <a:r>
              <a:rPr lang="en-US" sz="2000" dirty="0">
                <a:effectLst/>
                <a:ea typeface="Times New Roman" panose="02020603050405020304" pitchFamily="18" charset="0"/>
              </a:rPr>
              <a:t> record</a:t>
            </a:r>
            <a:endParaRPr lang="en-US" dirty="0">
              <a:effectLst/>
              <a:ea typeface="Times New Roman" panose="02020603050405020304" pitchFamily="18" charset="0"/>
            </a:endParaRPr>
          </a:p>
          <a:p>
            <a:pPr marL="0" marR="0">
              <a:spcBef>
                <a:spcPts val="0"/>
              </a:spcBef>
              <a:spcAft>
                <a:spcPts val="0"/>
              </a:spcAft>
            </a:pPr>
            <a:r>
              <a:rPr lang="en-US" dirty="0">
                <a:effectLst/>
                <a:ea typeface="Times New Roman" panose="02020603050405020304" pitchFamily="18" charset="0"/>
              </a:rPr>
              <a:t>To what extent are these damages provable with reasonable certainty?</a:t>
            </a:r>
          </a:p>
          <a:p>
            <a:pPr marL="679450" lvl="2">
              <a:spcBef>
                <a:spcPts val="0"/>
              </a:spcBef>
              <a:spcAft>
                <a:spcPts val="0"/>
              </a:spcAft>
            </a:pPr>
            <a:r>
              <a:rPr lang="en-US" dirty="0">
                <a:ea typeface="Times New Roman" panose="02020603050405020304" pitchFamily="18" charset="0"/>
              </a:rPr>
              <a:t>Probably not provable. </a:t>
            </a:r>
          </a:p>
          <a:p>
            <a:pPr marL="679450" lvl="2">
              <a:spcBef>
                <a:spcPts val="0"/>
              </a:spcBef>
              <a:spcAft>
                <a:spcPts val="0"/>
              </a:spcAft>
            </a:pPr>
            <a:r>
              <a:rPr lang="en-US" dirty="0">
                <a:effectLst/>
                <a:ea typeface="Times New Roman" panose="02020603050405020304" pitchFamily="18" charset="0"/>
              </a:rPr>
              <a:t>So, if we just award expectation damages, Osteen gets $0 and the promoter keeps $2500. </a:t>
            </a:r>
          </a:p>
          <a:p>
            <a:pPr marL="679450" lvl="2">
              <a:spcBef>
                <a:spcPts val="0"/>
              </a:spcBef>
              <a:spcAft>
                <a:spcPts val="0"/>
              </a:spcAft>
            </a:pPr>
            <a:r>
              <a:rPr lang="en-US" dirty="0">
                <a:ea typeface="Times New Roman" panose="02020603050405020304" pitchFamily="18" charset="0"/>
              </a:rPr>
              <a:t>(a) True</a:t>
            </a:r>
          </a:p>
          <a:p>
            <a:pPr marL="679450" lvl="2">
              <a:spcBef>
                <a:spcPts val="0"/>
              </a:spcBef>
              <a:spcAft>
                <a:spcPts val="0"/>
              </a:spcAft>
            </a:pPr>
            <a:r>
              <a:rPr lang="en-US" dirty="0">
                <a:effectLst/>
                <a:ea typeface="Times New Roman" panose="02020603050405020304" pitchFamily="18" charset="0"/>
              </a:rPr>
              <a:t>(b) False</a:t>
            </a:r>
          </a:p>
          <a:p>
            <a:pPr marL="679450" lvl="2">
              <a:spcBef>
                <a:spcPts val="0"/>
              </a:spcBef>
              <a:spcAft>
                <a:spcPts val="0"/>
              </a:spcAft>
            </a:pPr>
            <a:endParaRPr lang="en-US"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1783504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54D06-399D-451D-9C47-632D1634C40D}"/>
              </a:ext>
            </a:extLst>
          </p:cNvPr>
          <p:cNvSpPr>
            <a:spLocks noGrp="1"/>
          </p:cNvSpPr>
          <p:nvPr>
            <p:ph type="title"/>
          </p:nvPr>
        </p:nvSpPr>
        <p:spPr/>
        <p:txBody>
          <a:bodyPr/>
          <a:lstStyle/>
          <a:p>
            <a:r>
              <a:rPr lang="en-US" dirty="0"/>
              <a:t>Osteen v. Johnson: Reliance Damage</a:t>
            </a:r>
          </a:p>
        </p:txBody>
      </p:sp>
      <p:sp>
        <p:nvSpPr>
          <p:cNvPr id="3" name="Content Placeholder 2">
            <a:extLst>
              <a:ext uri="{FF2B5EF4-FFF2-40B4-BE49-F238E27FC236}">
                <a16:creationId xmlns:a16="http://schemas.microsoft.com/office/drawing/2014/main" id="{601A2391-BE67-4F48-84A1-068BB402148D}"/>
              </a:ext>
            </a:extLst>
          </p:cNvPr>
          <p:cNvSpPr>
            <a:spLocks noGrp="1"/>
          </p:cNvSpPr>
          <p:nvPr>
            <p:ph idx="1"/>
          </p:nvPr>
        </p:nvSpPr>
        <p:spPr/>
        <p:txBody>
          <a:bodyPr/>
          <a:lstStyle/>
          <a:p>
            <a:pPr marL="0" marR="0">
              <a:spcBef>
                <a:spcPts val="0"/>
              </a:spcBef>
              <a:spcAft>
                <a:spcPts val="0"/>
              </a:spcAft>
            </a:pPr>
            <a:r>
              <a:rPr lang="en-US" dirty="0">
                <a:effectLst/>
                <a:ea typeface="Times New Roman" panose="02020603050405020304" pitchFamily="18" charset="0"/>
              </a:rPr>
              <a:t>Her reliance expenses are $2500.  There may be other expenses here, but the case does not identify any.</a:t>
            </a:r>
          </a:p>
          <a:p>
            <a:pPr marL="0" marR="0">
              <a:spcBef>
                <a:spcPts val="0"/>
              </a:spcBef>
              <a:spcAft>
                <a:spcPts val="0"/>
              </a:spcAft>
            </a:pPr>
            <a:r>
              <a:rPr lang="en-US" dirty="0">
                <a:effectLst/>
                <a:ea typeface="Times New Roman" panose="02020603050405020304" pitchFamily="18" charset="0"/>
              </a:rPr>
              <a:t>The problem: How does the promoter get the value of his services?</a:t>
            </a:r>
          </a:p>
          <a:p>
            <a:pPr marL="0" marR="0">
              <a:spcBef>
                <a:spcPts val="0"/>
              </a:spcBef>
              <a:spcAft>
                <a:spcPts val="0"/>
              </a:spcAft>
            </a:pPr>
            <a:r>
              <a:rPr lang="en-US" dirty="0">
                <a:ea typeface="Times New Roman" panose="02020603050405020304" pitchFamily="18" charset="0"/>
              </a:rPr>
              <a:t>The promoter is left with $0 for his services. </a:t>
            </a:r>
            <a:endParaRPr lang="en-US" dirty="0">
              <a:effectLst/>
              <a:ea typeface="Times New Roman" panose="02020603050405020304" pitchFamily="18" charset="0"/>
            </a:endParaRPr>
          </a:p>
          <a:p>
            <a:pPr marL="0" marR="0" indent="0">
              <a:spcBef>
                <a:spcPts val="0"/>
              </a:spcBef>
              <a:spcAft>
                <a:spcPts val="0"/>
              </a:spcAft>
              <a:buNone/>
            </a:pPr>
            <a:endParaRPr lang="en-US"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425937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B57BA-1D2E-486F-8B1A-DF84C687EF39}"/>
              </a:ext>
            </a:extLst>
          </p:cNvPr>
          <p:cNvSpPr>
            <a:spLocks noGrp="1"/>
          </p:cNvSpPr>
          <p:nvPr>
            <p:ph type="title"/>
          </p:nvPr>
        </p:nvSpPr>
        <p:spPr/>
        <p:txBody>
          <a:bodyPr/>
          <a:lstStyle/>
          <a:p>
            <a:r>
              <a:rPr lang="en-US" dirty="0"/>
              <a:t>We Know What We Want</a:t>
            </a:r>
          </a:p>
        </p:txBody>
      </p:sp>
      <p:sp>
        <p:nvSpPr>
          <p:cNvPr id="3" name="Content Placeholder 2">
            <a:extLst>
              <a:ext uri="{FF2B5EF4-FFF2-40B4-BE49-F238E27FC236}">
                <a16:creationId xmlns:a16="http://schemas.microsoft.com/office/drawing/2014/main" id="{A0EC2696-E6F3-4132-B3E7-4ECDBDF92ADE}"/>
              </a:ext>
            </a:extLst>
          </p:cNvPr>
          <p:cNvSpPr>
            <a:spLocks noGrp="1"/>
          </p:cNvSpPr>
          <p:nvPr>
            <p:ph idx="1"/>
          </p:nvPr>
        </p:nvSpPr>
        <p:spPr/>
        <p:txBody>
          <a:bodyPr/>
          <a:lstStyle/>
          <a:p>
            <a:r>
              <a:rPr lang="en-US" dirty="0"/>
              <a:t>The promoter should keep the value of his services for making and promoting the first record and pay back the rest of the $2500 to Osteen.</a:t>
            </a:r>
          </a:p>
          <a:p>
            <a:r>
              <a:rPr lang="en-US" dirty="0"/>
              <a:t>How do we make that happen doctrinally? </a:t>
            </a:r>
          </a:p>
        </p:txBody>
      </p:sp>
    </p:spTree>
    <p:extLst>
      <p:ext uri="{BB962C8B-B14F-4D97-AF65-F5344CB8AC3E}">
        <p14:creationId xmlns:p14="http://schemas.microsoft.com/office/powerpoint/2010/main" val="4091535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C27CD-26F5-4C91-9DB8-E051C6A83EDB}"/>
              </a:ext>
            </a:extLst>
          </p:cNvPr>
          <p:cNvSpPr>
            <a:spLocks noGrp="1"/>
          </p:cNvSpPr>
          <p:nvPr>
            <p:ph type="title"/>
          </p:nvPr>
        </p:nvSpPr>
        <p:spPr/>
        <p:txBody>
          <a:bodyPr/>
          <a:lstStyle/>
          <a:p>
            <a:r>
              <a:rPr lang="en-US" dirty="0"/>
              <a:t>In </a:t>
            </a:r>
            <a:r>
              <a:rPr lang="en-US" i="1" dirty="0"/>
              <a:t>Osteen v. Johnson</a:t>
            </a:r>
          </a:p>
        </p:txBody>
      </p:sp>
      <p:sp>
        <p:nvSpPr>
          <p:cNvPr id="3" name="Content Placeholder 2">
            <a:extLst>
              <a:ext uri="{FF2B5EF4-FFF2-40B4-BE49-F238E27FC236}">
                <a16:creationId xmlns:a16="http://schemas.microsoft.com/office/drawing/2014/main" id="{D76698CE-8899-48B5-BE30-8D315DF7D119}"/>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rPr>
              <a:t>Linda conferred a benefit on the defendant of</a:t>
            </a:r>
          </a:p>
          <a:p>
            <a:pPr marL="0" marR="0">
              <a:spcBef>
                <a:spcPts val="0"/>
              </a:spcBef>
              <a:spcAft>
                <a:spcPts val="0"/>
              </a:spcAft>
            </a:pPr>
            <a:r>
              <a:rPr lang="en-US" sz="2800" dirty="0">
                <a:ea typeface="Times New Roman" panose="02020603050405020304" pitchFamily="18" charset="0"/>
              </a:rPr>
              <a:t>(a) </a:t>
            </a:r>
            <a:r>
              <a:rPr lang="en-US" sz="2800" dirty="0">
                <a:effectLst/>
                <a:ea typeface="Times New Roman" panose="02020603050405020304" pitchFamily="18" charset="0"/>
              </a:rPr>
              <a:t>$2500</a:t>
            </a:r>
          </a:p>
          <a:p>
            <a:pPr marL="0" marR="0">
              <a:spcBef>
                <a:spcPts val="0"/>
              </a:spcBef>
              <a:spcAft>
                <a:spcPts val="0"/>
              </a:spcAft>
            </a:pPr>
            <a:r>
              <a:rPr lang="en-US" sz="2800" dirty="0">
                <a:ea typeface="Times New Roman" panose="02020603050405020304" pitchFamily="18" charset="0"/>
              </a:rPr>
              <a:t>(b) </a:t>
            </a:r>
            <a:r>
              <a:rPr lang="en-US" sz="2800" dirty="0">
                <a:effectLst/>
                <a:ea typeface="Times New Roman" panose="02020603050405020304" pitchFamily="18" charset="0"/>
              </a:rPr>
              <a:t>$2500 minus the reasonable value of the promoter’s services.</a:t>
            </a:r>
          </a:p>
          <a:p>
            <a:pPr marL="0" marR="0">
              <a:spcBef>
                <a:spcPts val="0"/>
              </a:spcBef>
              <a:spcAft>
                <a:spcPts val="0"/>
              </a:spcAft>
            </a:pPr>
            <a:r>
              <a:rPr lang="en-US" sz="2800" dirty="0">
                <a:ea typeface="Times New Roman" panose="02020603050405020304" pitchFamily="18" charset="0"/>
              </a:rPr>
              <a:t>(c) the reasonable value of promoting the first record. </a:t>
            </a:r>
            <a:endParaRPr lang="en-US" sz="2800" dirty="0">
              <a:effectLst/>
              <a:ea typeface="Times New Roman" panose="02020603050405020304" pitchFamily="18" charset="0"/>
            </a:endParaRPr>
          </a:p>
          <a:p>
            <a:pPr marL="1587" lvl="1" indent="0">
              <a:spcBef>
                <a:spcPts val="0"/>
              </a:spcBef>
              <a:spcAft>
                <a:spcPts val="0"/>
              </a:spcAft>
              <a:buNone/>
            </a:pPr>
            <a:endParaRPr lang="en-US" sz="2600" dirty="0">
              <a:ea typeface="Times New Roman" panose="02020603050405020304" pitchFamily="18" charset="0"/>
            </a:endParaRPr>
          </a:p>
          <a:p>
            <a:pPr marL="0" marR="0">
              <a:spcBef>
                <a:spcPts val="0"/>
              </a:spcBef>
              <a:spcAft>
                <a:spcPts val="0"/>
              </a:spcAft>
            </a:pPr>
            <a:endParaRPr lang="en-US" sz="2800" dirty="0">
              <a:ea typeface="Times New Roman" panose="02020603050405020304" pitchFamily="18" charset="0"/>
            </a:endParaRPr>
          </a:p>
          <a:p>
            <a:pPr marL="0" marR="0">
              <a:spcBef>
                <a:spcPts val="0"/>
              </a:spcBef>
              <a:spcAft>
                <a:spcPts val="0"/>
              </a:spcAft>
            </a:pPr>
            <a:endParaRPr lang="en-US" sz="2800" dirty="0">
              <a:effectLst/>
              <a:ea typeface="Times New Roman" panose="02020603050405020304" pitchFamily="18" charset="0"/>
            </a:endParaRPr>
          </a:p>
          <a:p>
            <a:pPr marL="0" marR="0" indent="0">
              <a:spcBef>
                <a:spcPts val="0"/>
              </a:spcBef>
              <a:spcAft>
                <a:spcPts val="0"/>
              </a:spcAft>
              <a:buNone/>
            </a:pPr>
            <a:endParaRPr lang="en-US" sz="28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849781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AF27E-E3E1-BDB5-1730-F393DDCEB196}"/>
              </a:ext>
            </a:extLst>
          </p:cNvPr>
          <p:cNvSpPr>
            <a:spLocks noGrp="1"/>
          </p:cNvSpPr>
          <p:nvPr>
            <p:ph type="title"/>
          </p:nvPr>
        </p:nvSpPr>
        <p:spPr/>
        <p:txBody>
          <a:bodyPr/>
          <a:lstStyle/>
          <a:p>
            <a:r>
              <a:rPr lang="en-US" dirty="0"/>
              <a:t>Unjust? </a:t>
            </a:r>
          </a:p>
        </p:txBody>
      </p:sp>
      <p:sp>
        <p:nvSpPr>
          <p:cNvPr id="3" name="Content Placeholder 2">
            <a:extLst>
              <a:ext uri="{FF2B5EF4-FFF2-40B4-BE49-F238E27FC236}">
                <a16:creationId xmlns:a16="http://schemas.microsoft.com/office/drawing/2014/main" id="{FCB78313-F5C5-1C0A-1941-03F4CAAE37E8}"/>
              </a:ext>
            </a:extLst>
          </p:cNvPr>
          <p:cNvSpPr>
            <a:spLocks noGrp="1"/>
          </p:cNvSpPr>
          <p:nvPr>
            <p:ph idx="1"/>
          </p:nvPr>
        </p:nvSpPr>
        <p:spPr/>
        <p:txBody>
          <a:bodyPr/>
          <a:lstStyle/>
          <a:p>
            <a:pPr marL="0" marR="0">
              <a:spcBef>
                <a:spcPts val="0"/>
              </a:spcBef>
              <a:spcAft>
                <a:spcPts val="0"/>
              </a:spcAft>
            </a:pP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rPr>
              <a:t>It is unjust to let the promoter keep that part of the benefit he did not earn by working. </a:t>
            </a:r>
          </a:p>
          <a:p>
            <a:r>
              <a:rPr lang="en-US" dirty="0"/>
              <a:t>(a) Yes</a:t>
            </a:r>
          </a:p>
          <a:p>
            <a:r>
              <a:rPr lang="en-US" dirty="0"/>
              <a:t>(b) No</a:t>
            </a:r>
          </a:p>
        </p:txBody>
      </p:sp>
    </p:spTree>
    <p:extLst>
      <p:ext uri="{BB962C8B-B14F-4D97-AF65-F5344CB8AC3E}">
        <p14:creationId xmlns:p14="http://schemas.microsoft.com/office/powerpoint/2010/main" val="2985867631"/>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1973</TotalTime>
  <Words>1892</Words>
  <Application>Microsoft Office PowerPoint</Application>
  <PresentationFormat>Widescreen</PresentationFormat>
  <Paragraphs>121</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Garamond</vt:lpstr>
      <vt:lpstr>Verdana</vt:lpstr>
      <vt:lpstr>Wingdings</vt:lpstr>
      <vt:lpstr>Edge</vt:lpstr>
      <vt:lpstr>Restitution   Richard Warner </vt:lpstr>
      <vt:lpstr>Elements of Restitution</vt:lpstr>
      <vt:lpstr>Measuring The Reasonable Value of The Benefit Conferred 1</vt:lpstr>
      <vt:lpstr>Measuring The Reasonable Value of The Benefit Conferred 2</vt:lpstr>
      <vt:lpstr>Osteen v. Johnson: Expectation Damages</vt:lpstr>
      <vt:lpstr>Osteen v. Johnson: Reliance Damage</vt:lpstr>
      <vt:lpstr>We Know What We Want</vt:lpstr>
      <vt:lpstr>In Osteen v. Johnson</vt:lpstr>
      <vt:lpstr>Unjust? </vt:lpstr>
      <vt:lpstr>Why Does the Court Say This?</vt:lpstr>
      <vt:lpstr>Really, Restitution Is Not A Remedy</vt:lpstr>
      <vt:lpstr>The Injustice Requirement</vt:lpstr>
      <vt:lpstr>Material (Substantial) Breach: Consequences</vt:lpstr>
      <vt:lpstr>The Mason/Dixon Line</vt:lpstr>
      <vt:lpstr>Criteria for Material Breach</vt:lpstr>
      <vt:lpstr>The extent to which the injured party can be adequately compensated for the deprivation of the benefit</vt:lpstr>
      <vt:lpstr>The extent to which the party failing to perform will suffer a forfeiture </vt:lpstr>
      <vt:lpstr>Tony Tenor</vt:lpstr>
      <vt:lpstr>Olwell v. Nye</vt:lpstr>
      <vt:lpstr>The Double Agent</vt:lpstr>
      <vt:lpstr>The Plumbing Subcontractor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528</cp:revision>
  <dcterms:created xsi:type="dcterms:W3CDTF">2008-02-02T15:47:04Z</dcterms:created>
  <dcterms:modified xsi:type="dcterms:W3CDTF">2022-10-18T13:14:27Z</dcterms:modified>
</cp:coreProperties>
</file>