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7"/>
  </p:notesMasterIdLst>
  <p:sldIdLst>
    <p:sldId id="256" r:id="rId2"/>
    <p:sldId id="278" r:id="rId3"/>
    <p:sldId id="277" r:id="rId4"/>
    <p:sldId id="258" r:id="rId5"/>
    <p:sldId id="257" r:id="rId6"/>
    <p:sldId id="260" r:id="rId7"/>
    <p:sldId id="283" r:id="rId8"/>
    <p:sldId id="262" r:id="rId9"/>
    <p:sldId id="263" r:id="rId10"/>
    <p:sldId id="279" r:id="rId11"/>
    <p:sldId id="265" r:id="rId12"/>
    <p:sldId id="266" r:id="rId13"/>
    <p:sldId id="264" r:id="rId14"/>
    <p:sldId id="259" r:id="rId15"/>
    <p:sldId id="261" r:id="rId16"/>
    <p:sldId id="267" r:id="rId17"/>
    <p:sldId id="268" r:id="rId18"/>
    <p:sldId id="281" r:id="rId19"/>
    <p:sldId id="280" r:id="rId20"/>
    <p:sldId id="282" r:id="rId21"/>
    <p:sldId id="269" r:id="rId22"/>
    <p:sldId id="274" r:id="rId23"/>
    <p:sldId id="270" r:id="rId24"/>
    <p:sldId id="275" r:id="rId25"/>
    <p:sldId id="272"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80" y="4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55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E62AD3-F426-4B28-9864-83704D4CB08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3BE34192-062C-4052-B704-CB2DE415DC9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4E91A48-AAA0-451D-A36D-7F4A3CB435D4}" type="datetimeFigureOut">
              <a:rPr lang="en-US"/>
              <a:pPr>
                <a:defRPr/>
              </a:pPr>
              <a:t>8/20/2025</a:t>
            </a:fld>
            <a:endParaRPr lang="en-US" dirty="0"/>
          </a:p>
        </p:txBody>
      </p:sp>
      <p:sp>
        <p:nvSpPr>
          <p:cNvPr id="4" name="Slide Image Placeholder 3">
            <a:extLst>
              <a:ext uri="{FF2B5EF4-FFF2-40B4-BE49-F238E27FC236}">
                <a16:creationId xmlns:a16="http://schemas.microsoft.com/office/drawing/2014/main" id="{9157BFF6-117B-499C-B1EF-8042E8275F3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6F4A3EE4-FB13-4898-9AC2-34BF91319A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C7B9DB5-7496-4B52-93B1-A6C73DC9E11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81C61C71-3ABA-479A-8AD9-C5148404D42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E71E4AB-B6F2-448C-8925-87BE6180A6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CD1AC74-CB67-455C-89A9-EB6E910941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4AF9F824-A98E-49B5-8F8E-3BC1709B70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D8AF5A6F-D50B-424F-A459-208CF3B7BE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9CA1F7F-FCC2-4290-87D8-6AF2000D54A0}"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81140559-6936-428E-B3EB-3F95570C2072}"/>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917C4B8D-1BA6-449A-97DD-0306A5F583C7}"/>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79D34E16-CB5C-45CB-8A31-35303FE9C63B}"/>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8E5207A3-DDDF-4353-A508-24831A94C88E}"/>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4CF4D72E-7167-489B-90AE-2446753B775D}"/>
              </a:ext>
            </a:extLst>
          </p:cNvPr>
          <p:cNvSpPr>
            <a:spLocks noGrp="1" noChangeArrowheads="1"/>
          </p:cNvSpPr>
          <p:nvPr>
            <p:ph type="sldNum" sz="quarter" idx="12"/>
          </p:nvPr>
        </p:nvSpPr>
        <p:spPr/>
        <p:txBody>
          <a:bodyPr/>
          <a:lstStyle>
            <a:lvl1pPr>
              <a:defRPr/>
            </a:lvl1pPr>
          </a:lstStyle>
          <a:p>
            <a:pPr>
              <a:defRPr/>
            </a:pPr>
            <a:fld id="{E8FF2567-D832-44DC-9CF7-872DA28B8618}" type="slidenum">
              <a:rPr lang="en-US" altLang="en-US"/>
              <a:pPr>
                <a:defRPr/>
              </a:pPr>
              <a:t>‹#›</a:t>
            </a:fld>
            <a:endParaRPr lang="en-US" altLang="en-US"/>
          </a:p>
        </p:txBody>
      </p:sp>
    </p:spTree>
    <p:extLst>
      <p:ext uri="{BB962C8B-B14F-4D97-AF65-F5344CB8AC3E}">
        <p14:creationId xmlns:p14="http://schemas.microsoft.com/office/powerpoint/2010/main" val="1589232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87552A7-F72B-4C18-9312-BF1EC9C8D51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8CDE5F4E-7B70-4418-8A03-038639136B6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3F65E79C-9754-4DAC-ABD9-6AF058407373}"/>
              </a:ext>
            </a:extLst>
          </p:cNvPr>
          <p:cNvSpPr>
            <a:spLocks noGrp="1" noChangeArrowheads="1"/>
          </p:cNvSpPr>
          <p:nvPr>
            <p:ph type="sldNum" sz="quarter" idx="12"/>
          </p:nvPr>
        </p:nvSpPr>
        <p:spPr>
          <a:ln/>
        </p:spPr>
        <p:txBody>
          <a:bodyPr/>
          <a:lstStyle>
            <a:lvl1pPr>
              <a:defRPr/>
            </a:lvl1pPr>
          </a:lstStyle>
          <a:p>
            <a:pPr>
              <a:defRPr/>
            </a:pPr>
            <a:fld id="{3714C6D1-CDC6-4709-B863-68D3D98AF13A}" type="slidenum">
              <a:rPr lang="en-US" altLang="en-US"/>
              <a:pPr>
                <a:defRPr/>
              </a:pPr>
              <a:t>‹#›</a:t>
            </a:fld>
            <a:endParaRPr lang="en-US" altLang="en-US"/>
          </a:p>
        </p:txBody>
      </p:sp>
    </p:spTree>
    <p:extLst>
      <p:ext uri="{BB962C8B-B14F-4D97-AF65-F5344CB8AC3E}">
        <p14:creationId xmlns:p14="http://schemas.microsoft.com/office/powerpoint/2010/main" val="1289634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1263BC8-B8C6-4966-9EB8-930562CB656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02E078A-770A-4524-B2B2-D910A093349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55DF210-5E73-4C34-BA41-BFC2138AD14A}"/>
              </a:ext>
            </a:extLst>
          </p:cNvPr>
          <p:cNvSpPr>
            <a:spLocks noGrp="1" noChangeArrowheads="1"/>
          </p:cNvSpPr>
          <p:nvPr>
            <p:ph type="sldNum" sz="quarter" idx="12"/>
          </p:nvPr>
        </p:nvSpPr>
        <p:spPr>
          <a:ln/>
        </p:spPr>
        <p:txBody>
          <a:bodyPr/>
          <a:lstStyle>
            <a:lvl1pPr>
              <a:defRPr/>
            </a:lvl1pPr>
          </a:lstStyle>
          <a:p>
            <a:pPr>
              <a:defRPr/>
            </a:pPr>
            <a:fld id="{CDF37903-A28D-422A-B0EF-6C3AFABF7476}" type="slidenum">
              <a:rPr lang="en-US" altLang="en-US"/>
              <a:pPr>
                <a:defRPr/>
              </a:pPr>
              <a:t>‹#›</a:t>
            </a:fld>
            <a:endParaRPr lang="en-US" altLang="en-US"/>
          </a:p>
        </p:txBody>
      </p:sp>
    </p:spTree>
    <p:extLst>
      <p:ext uri="{BB962C8B-B14F-4D97-AF65-F5344CB8AC3E}">
        <p14:creationId xmlns:p14="http://schemas.microsoft.com/office/powerpoint/2010/main" val="4192975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9ED8E2F-11A7-42EB-A6A9-D017C568A29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14963F2-999D-4E31-B13B-8CA2ED2A8D7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2BE8CFE-FD92-4254-B8ED-71D378C11340}"/>
              </a:ext>
            </a:extLst>
          </p:cNvPr>
          <p:cNvSpPr>
            <a:spLocks noGrp="1" noChangeArrowheads="1"/>
          </p:cNvSpPr>
          <p:nvPr>
            <p:ph type="sldNum" sz="quarter" idx="12"/>
          </p:nvPr>
        </p:nvSpPr>
        <p:spPr>
          <a:ln/>
        </p:spPr>
        <p:txBody>
          <a:bodyPr/>
          <a:lstStyle>
            <a:lvl1pPr>
              <a:defRPr/>
            </a:lvl1pPr>
          </a:lstStyle>
          <a:p>
            <a:pPr>
              <a:defRPr/>
            </a:pPr>
            <a:fld id="{C1755EC2-DEDF-44F9-9388-B5B1EDE97179}" type="slidenum">
              <a:rPr lang="en-US" altLang="en-US"/>
              <a:pPr>
                <a:defRPr/>
              </a:pPr>
              <a:t>‹#›</a:t>
            </a:fld>
            <a:endParaRPr lang="en-US" altLang="en-US"/>
          </a:p>
        </p:txBody>
      </p:sp>
    </p:spTree>
    <p:extLst>
      <p:ext uri="{BB962C8B-B14F-4D97-AF65-F5344CB8AC3E}">
        <p14:creationId xmlns:p14="http://schemas.microsoft.com/office/powerpoint/2010/main" val="714367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0466544-2BC1-4445-8D2A-1A51D5640B3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584291A-FED5-4AAE-9F65-3996B2D9EA5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C5D91E5-CA59-4EE2-9634-6E6AE7D2CF9F}"/>
              </a:ext>
            </a:extLst>
          </p:cNvPr>
          <p:cNvSpPr>
            <a:spLocks noGrp="1" noChangeArrowheads="1"/>
          </p:cNvSpPr>
          <p:nvPr>
            <p:ph type="sldNum" sz="quarter" idx="12"/>
          </p:nvPr>
        </p:nvSpPr>
        <p:spPr>
          <a:ln/>
        </p:spPr>
        <p:txBody>
          <a:bodyPr/>
          <a:lstStyle>
            <a:lvl1pPr>
              <a:defRPr/>
            </a:lvl1pPr>
          </a:lstStyle>
          <a:p>
            <a:pPr>
              <a:defRPr/>
            </a:pPr>
            <a:fld id="{6724C386-E0A7-4A3D-AC4B-16972898A074}" type="slidenum">
              <a:rPr lang="en-US" altLang="en-US"/>
              <a:pPr>
                <a:defRPr/>
              </a:pPr>
              <a:t>‹#›</a:t>
            </a:fld>
            <a:endParaRPr lang="en-US" altLang="en-US"/>
          </a:p>
        </p:txBody>
      </p:sp>
    </p:spTree>
    <p:extLst>
      <p:ext uri="{BB962C8B-B14F-4D97-AF65-F5344CB8AC3E}">
        <p14:creationId xmlns:p14="http://schemas.microsoft.com/office/powerpoint/2010/main" val="259128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52D4EB5-1A98-48D7-87F1-67B0D2624A4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C1F6E68-9284-4D32-9233-BEC2BE6EE4E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7C74CE4-F9EC-4791-A3E9-B9B1E303C99B}"/>
              </a:ext>
            </a:extLst>
          </p:cNvPr>
          <p:cNvSpPr>
            <a:spLocks noGrp="1" noChangeArrowheads="1"/>
          </p:cNvSpPr>
          <p:nvPr>
            <p:ph type="sldNum" sz="quarter" idx="12"/>
          </p:nvPr>
        </p:nvSpPr>
        <p:spPr>
          <a:ln/>
        </p:spPr>
        <p:txBody>
          <a:bodyPr/>
          <a:lstStyle>
            <a:lvl1pPr>
              <a:defRPr/>
            </a:lvl1pPr>
          </a:lstStyle>
          <a:p>
            <a:pPr>
              <a:defRPr/>
            </a:pPr>
            <a:fld id="{DB64EDCD-4C53-44D9-82F9-77CF0DDC3FA4}" type="slidenum">
              <a:rPr lang="en-US" altLang="en-US"/>
              <a:pPr>
                <a:defRPr/>
              </a:pPr>
              <a:t>‹#›</a:t>
            </a:fld>
            <a:endParaRPr lang="en-US" altLang="en-US"/>
          </a:p>
        </p:txBody>
      </p:sp>
    </p:spTree>
    <p:extLst>
      <p:ext uri="{BB962C8B-B14F-4D97-AF65-F5344CB8AC3E}">
        <p14:creationId xmlns:p14="http://schemas.microsoft.com/office/powerpoint/2010/main" val="225540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DD944F2-F99B-4288-BE76-0BE4638EE5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9A2CDC7E-3370-4CF3-9126-BD9A3A6387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2A4ACF5-17CE-4354-9BBD-82027CCF3C0E}"/>
              </a:ext>
            </a:extLst>
          </p:cNvPr>
          <p:cNvSpPr>
            <a:spLocks noGrp="1" noChangeArrowheads="1"/>
          </p:cNvSpPr>
          <p:nvPr>
            <p:ph type="sldNum" sz="quarter" idx="12"/>
          </p:nvPr>
        </p:nvSpPr>
        <p:spPr>
          <a:ln/>
        </p:spPr>
        <p:txBody>
          <a:bodyPr/>
          <a:lstStyle>
            <a:lvl1pPr>
              <a:defRPr/>
            </a:lvl1pPr>
          </a:lstStyle>
          <a:p>
            <a:pPr>
              <a:defRPr/>
            </a:pPr>
            <a:fld id="{4EC1CC0E-2FE7-49EB-86D6-51F432ED8546}" type="slidenum">
              <a:rPr lang="en-US" altLang="en-US"/>
              <a:pPr>
                <a:defRPr/>
              </a:pPr>
              <a:t>‹#›</a:t>
            </a:fld>
            <a:endParaRPr lang="en-US" altLang="en-US"/>
          </a:p>
        </p:txBody>
      </p:sp>
    </p:spTree>
    <p:extLst>
      <p:ext uri="{BB962C8B-B14F-4D97-AF65-F5344CB8AC3E}">
        <p14:creationId xmlns:p14="http://schemas.microsoft.com/office/powerpoint/2010/main" val="2832648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77DFC7E-8B23-4335-9487-D1142C9AC4C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D993A429-11B3-439B-BB88-04162D739CF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D9D85D84-5F7C-471F-8233-C5D28B0AB774}"/>
              </a:ext>
            </a:extLst>
          </p:cNvPr>
          <p:cNvSpPr>
            <a:spLocks noGrp="1" noChangeArrowheads="1"/>
          </p:cNvSpPr>
          <p:nvPr>
            <p:ph type="sldNum" sz="quarter" idx="12"/>
          </p:nvPr>
        </p:nvSpPr>
        <p:spPr>
          <a:ln/>
        </p:spPr>
        <p:txBody>
          <a:bodyPr/>
          <a:lstStyle>
            <a:lvl1pPr>
              <a:defRPr/>
            </a:lvl1pPr>
          </a:lstStyle>
          <a:p>
            <a:pPr>
              <a:defRPr/>
            </a:pPr>
            <a:fld id="{4DCF1C42-F13F-40C3-BDF1-98CCEFA89C6D}" type="slidenum">
              <a:rPr lang="en-US" altLang="en-US"/>
              <a:pPr>
                <a:defRPr/>
              </a:pPr>
              <a:t>‹#›</a:t>
            </a:fld>
            <a:endParaRPr lang="en-US" altLang="en-US"/>
          </a:p>
        </p:txBody>
      </p:sp>
    </p:spTree>
    <p:extLst>
      <p:ext uri="{BB962C8B-B14F-4D97-AF65-F5344CB8AC3E}">
        <p14:creationId xmlns:p14="http://schemas.microsoft.com/office/powerpoint/2010/main" val="141556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0104D76-83FD-4F19-A511-4A09E15E4AA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91D20A38-A9FB-4A1C-912E-5EFF0F79AC4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5799F63-1484-4887-AD3C-4EF9162A986F}"/>
              </a:ext>
            </a:extLst>
          </p:cNvPr>
          <p:cNvSpPr>
            <a:spLocks noGrp="1" noChangeArrowheads="1"/>
          </p:cNvSpPr>
          <p:nvPr>
            <p:ph type="sldNum" sz="quarter" idx="12"/>
          </p:nvPr>
        </p:nvSpPr>
        <p:spPr>
          <a:ln/>
        </p:spPr>
        <p:txBody>
          <a:bodyPr/>
          <a:lstStyle>
            <a:lvl1pPr>
              <a:defRPr/>
            </a:lvl1pPr>
          </a:lstStyle>
          <a:p>
            <a:pPr>
              <a:defRPr/>
            </a:pPr>
            <a:fld id="{CE22E429-D3B0-4C2C-9396-E3AEBB278E87}" type="slidenum">
              <a:rPr lang="en-US" altLang="en-US"/>
              <a:pPr>
                <a:defRPr/>
              </a:pPr>
              <a:t>‹#›</a:t>
            </a:fld>
            <a:endParaRPr lang="en-US" altLang="en-US"/>
          </a:p>
        </p:txBody>
      </p:sp>
    </p:spTree>
    <p:extLst>
      <p:ext uri="{BB962C8B-B14F-4D97-AF65-F5344CB8AC3E}">
        <p14:creationId xmlns:p14="http://schemas.microsoft.com/office/powerpoint/2010/main" val="310607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640B18E-4638-4A58-AE35-4AC550563A2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AF8326A-7E08-481B-8A97-3E260272239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60E3D31-5B91-4597-9668-133A367536B1}"/>
              </a:ext>
            </a:extLst>
          </p:cNvPr>
          <p:cNvSpPr>
            <a:spLocks noGrp="1" noChangeArrowheads="1"/>
          </p:cNvSpPr>
          <p:nvPr>
            <p:ph type="sldNum" sz="quarter" idx="12"/>
          </p:nvPr>
        </p:nvSpPr>
        <p:spPr>
          <a:ln/>
        </p:spPr>
        <p:txBody>
          <a:bodyPr/>
          <a:lstStyle>
            <a:lvl1pPr>
              <a:defRPr/>
            </a:lvl1pPr>
          </a:lstStyle>
          <a:p>
            <a:pPr>
              <a:defRPr/>
            </a:pPr>
            <a:fld id="{9AB3B220-DD55-48AB-A89F-FC0A1780E1A4}" type="slidenum">
              <a:rPr lang="en-US" altLang="en-US"/>
              <a:pPr>
                <a:defRPr/>
              </a:pPr>
              <a:t>‹#›</a:t>
            </a:fld>
            <a:endParaRPr lang="en-US" altLang="en-US"/>
          </a:p>
        </p:txBody>
      </p:sp>
    </p:spTree>
    <p:extLst>
      <p:ext uri="{BB962C8B-B14F-4D97-AF65-F5344CB8AC3E}">
        <p14:creationId xmlns:p14="http://schemas.microsoft.com/office/powerpoint/2010/main" val="60726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2721A7-7392-45C3-9CAF-D800E89BF38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D78E995-09FA-4605-86AE-781C6030165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89447C00-3A1C-4E46-8C92-73B29D5DEE12}"/>
              </a:ext>
            </a:extLst>
          </p:cNvPr>
          <p:cNvSpPr>
            <a:spLocks noGrp="1" noChangeArrowheads="1"/>
          </p:cNvSpPr>
          <p:nvPr>
            <p:ph type="sldNum" sz="quarter" idx="12"/>
          </p:nvPr>
        </p:nvSpPr>
        <p:spPr>
          <a:ln/>
        </p:spPr>
        <p:txBody>
          <a:bodyPr/>
          <a:lstStyle>
            <a:lvl1pPr>
              <a:defRPr/>
            </a:lvl1pPr>
          </a:lstStyle>
          <a:p>
            <a:pPr>
              <a:defRPr/>
            </a:pPr>
            <a:fld id="{15686D0F-8344-4FA3-B392-A34299D74EFB}" type="slidenum">
              <a:rPr lang="en-US" altLang="en-US"/>
              <a:pPr>
                <a:defRPr/>
              </a:pPr>
              <a:t>‹#›</a:t>
            </a:fld>
            <a:endParaRPr lang="en-US" altLang="en-US"/>
          </a:p>
        </p:txBody>
      </p:sp>
    </p:spTree>
    <p:extLst>
      <p:ext uri="{BB962C8B-B14F-4D97-AF65-F5344CB8AC3E}">
        <p14:creationId xmlns:p14="http://schemas.microsoft.com/office/powerpoint/2010/main" val="2011879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DEADF2-15DC-449B-9F82-93C402DE8103}"/>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B3B6FBD-674A-4452-809E-D3E077A78CD0}"/>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D55A6438-2E91-4BB0-8FAE-772FFA9FE0C7}"/>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662C8187-3A04-4719-81D3-B87EF4D3ECF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96D8FA01-6B20-432B-968D-3DC10152FC3B}"/>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20E41DD5-A079-4847-B1C2-469ABD2C5760}" type="slidenum">
              <a:rPr lang="en-US" altLang="en-US"/>
              <a:pPr>
                <a:defRPr/>
              </a:pPr>
              <a:t>‹#›</a:t>
            </a:fld>
            <a:endParaRPr lang="en-US" altLang="en-US"/>
          </a:p>
        </p:txBody>
      </p:sp>
      <p:sp>
        <p:nvSpPr>
          <p:cNvPr id="1031" name="Freeform 7">
            <a:extLst>
              <a:ext uri="{FF2B5EF4-FFF2-40B4-BE49-F238E27FC236}">
                <a16:creationId xmlns:a16="http://schemas.microsoft.com/office/drawing/2014/main" id="{5762C516-0FF7-43BF-99D6-867BE05DC394}"/>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22" r:id="rId1"/>
    <p:sldLayoutId id="2147484012" r:id="rId2"/>
    <p:sldLayoutId id="2147484013" r:id="rId3"/>
    <p:sldLayoutId id="2147484014" r:id="rId4"/>
    <p:sldLayoutId id="2147484015" r:id="rId5"/>
    <p:sldLayoutId id="2147484016" r:id="rId6"/>
    <p:sldLayoutId id="2147484017" r:id="rId7"/>
    <p:sldLayoutId id="2147484018" r:id="rId8"/>
    <p:sldLayoutId id="2147484019" r:id="rId9"/>
    <p:sldLayoutId id="2147484020" r:id="rId10"/>
    <p:sldLayoutId id="2147484021"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71CA007-B4D9-4873-AA06-033B91FC6E3B}"/>
              </a:ext>
            </a:extLst>
          </p:cNvPr>
          <p:cNvSpPr>
            <a:spLocks noGrp="1" noChangeArrowheads="1"/>
          </p:cNvSpPr>
          <p:nvPr>
            <p:ph type="ctrTitle"/>
          </p:nvPr>
        </p:nvSpPr>
        <p:spPr/>
        <p:txBody>
          <a:bodyPr/>
          <a:lstStyle/>
          <a:p>
            <a:pPr eaLnBrk="1" hangingPunct="1"/>
            <a:r>
              <a:rPr lang="en-US" altLang="en-US"/>
              <a:t>Consideration Basics</a:t>
            </a:r>
          </a:p>
        </p:txBody>
      </p:sp>
      <p:sp>
        <p:nvSpPr>
          <p:cNvPr id="4099" name="Rectangle 3">
            <a:extLst>
              <a:ext uri="{FF2B5EF4-FFF2-40B4-BE49-F238E27FC236}">
                <a16:creationId xmlns:a16="http://schemas.microsoft.com/office/drawing/2014/main" id="{E9BFC37F-4254-4746-B4D6-F9FA1483AB23}"/>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158AE10-4811-42D4-A081-1A7BBF7C98FD}"/>
              </a:ext>
            </a:extLst>
          </p:cNvPr>
          <p:cNvSpPr>
            <a:spLocks noGrp="1" noChangeArrowheads="1"/>
          </p:cNvSpPr>
          <p:nvPr>
            <p:ph type="title"/>
          </p:nvPr>
        </p:nvSpPr>
        <p:spPr/>
        <p:txBody>
          <a:bodyPr/>
          <a:lstStyle/>
          <a:p>
            <a:r>
              <a:rPr lang="en-US" altLang="en-US" dirty="0"/>
              <a:t>What Did Charley Do?</a:t>
            </a:r>
          </a:p>
        </p:txBody>
      </p:sp>
      <p:sp>
        <p:nvSpPr>
          <p:cNvPr id="9219" name="Content Placeholder 2">
            <a:extLst>
              <a:ext uri="{FF2B5EF4-FFF2-40B4-BE49-F238E27FC236}">
                <a16:creationId xmlns:a16="http://schemas.microsoft.com/office/drawing/2014/main" id="{014A1655-3229-42AB-8DB1-14BB3C664364}"/>
              </a:ext>
            </a:extLst>
          </p:cNvPr>
          <p:cNvSpPr>
            <a:spLocks noGrp="1" noChangeArrowheads="1"/>
          </p:cNvSpPr>
          <p:nvPr>
            <p:ph idx="1"/>
          </p:nvPr>
        </p:nvSpPr>
        <p:spPr/>
        <p:txBody>
          <a:bodyPr/>
          <a:lstStyle/>
          <a:p>
            <a:r>
              <a:rPr lang="en-US" altLang="en-US" sz="3200" dirty="0">
                <a:latin typeface="Verdana" panose="020B0604030504040204" pitchFamily="34" charset="0"/>
                <a:ea typeface="Times New Roman" panose="02020603050405020304" pitchFamily="18" charset="0"/>
                <a:cs typeface="Verdana" panose="020B0604030504040204" pitchFamily="34" charset="0"/>
              </a:rPr>
              <a:t>Did he give a promise or performance in return for Aunt Tillie’s promise? </a:t>
            </a:r>
          </a:p>
          <a:p>
            <a:pPr marL="514350" indent="-514350">
              <a:buSzPct val="100000"/>
              <a:buFont typeface="+mj-lt"/>
              <a:buAutoNum type="alphaLcParenR"/>
            </a:pPr>
            <a:r>
              <a:rPr lang="en-US" altLang="en-US" sz="3200" dirty="0">
                <a:latin typeface="Verdana" panose="020B0604030504040204" pitchFamily="34" charset="0"/>
                <a:ea typeface="Times New Roman" panose="02020603050405020304" pitchFamily="18" charset="0"/>
                <a:cs typeface="Verdana" panose="020B0604030504040204" pitchFamily="34" charset="0"/>
              </a:rPr>
              <a:t>Yes</a:t>
            </a:r>
          </a:p>
          <a:p>
            <a:pPr marL="514350" indent="-514350">
              <a:buSzPct val="100000"/>
              <a:buFont typeface="+mj-lt"/>
              <a:buAutoNum type="alphaLcParenR"/>
            </a:pPr>
            <a:r>
              <a:rPr lang="en-US" altLang="en-US" sz="3200" dirty="0">
                <a:latin typeface="Verdana" panose="020B0604030504040204" pitchFamily="34" charset="0"/>
                <a:ea typeface="Times New Roman" panose="02020603050405020304" pitchFamily="18" charset="0"/>
                <a:cs typeface="Verdana" panose="020B0604030504040204" pitchFamily="34" charset="0"/>
              </a:rPr>
              <a:t>No</a:t>
            </a:r>
          </a:p>
          <a:p>
            <a:endParaRPr lang="en-US" altLang="en-US" dirty="0">
              <a:ea typeface="Times New Roman" panose="02020603050405020304" pitchFamily="18" charset="0"/>
              <a:cs typeface="Verdana" panose="020B0604030504040204" pitchFamily="34" charset="0"/>
            </a:endParaRPr>
          </a:p>
        </p:txBody>
      </p:sp>
    </p:spTree>
    <p:extLst>
      <p:ext uri="{BB962C8B-B14F-4D97-AF65-F5344CB8AC3E}">
        <p14:creationId xmlns:p14="http://schemas.microsoft.com/office/powerpoint/2010/main" val="936364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CA3B9AD-F914-4965-B38E-DC33635C8EDA}"/>
              </a:ext>
            </a:extLst>
          </p:cNvPr>
          <p:cNvSpPr>
            <a:spLocks noGrp="1" noChangeArrowheads="1"/>
          </p:cNvSpPr>
          <p:nvPr>
            <p:ph type="title"/>
          </p:nvPr>
        </p:nvSpPr>
        <p:spPr/>
        <p:txBody>
          <a:bodyPr/>
          <a:lstStyle/>
          <a:p>
            <a:r>
              <a:rPr lang="en-US" altLang="en-US" sz="4400" dirty="0"/>
              <a:t>Executory Gift</a:t>
            </a:r>
            <a:endParaRPr lang="en-US" altLang="en-US" dirty="0"/>
          </a:p>
        </p:txBody>
      </p:sp>
      <p:sp>
        <p:nvSpPr>
          <p:cNvPr id="14339" name="Content Placeholder 2">
            <a:extLst>
              <a:ext uri="{FF2B5EF4-FFF2-40B4-BE49-F238E27FC236}">
                <a16:creationId xmlns:a16="http://schemas.microsoft.com/office/drawing/2014/main" id="{BC75A95E-47D2-4079-896D-72B6A3769BE5}"/>
              </a:ext>
            </a:extLst>
          </p:cNvPr>
          <p:cNvSpPr>
            <a:spLocks noGrp="1" noChangeArrowheads="1"/>
          </p:cNvSpPr>
          <p:nvPr>
            <p:ph idx="1"/>
          </p:nvPr>
        </p:nvSpPr>
        <p:spPr/>
        <p:txBody>
          <a:bodyPr/>
          <a:lstStyle/>
          <a:p>
            <a:r>
              <a:rPr lang="en-US" altLang="en-US" sz="2800" dirty="0">
                <a:solidFill>
                  <a:srgbClr val="000000"/>
                </a:solidFill>
                <a:latin typeface="Verdana" panose="020B0604030504040204" pitchFamily="34" charset="0"/>
                <a:cs typeface="Times New Roman" panose="02020603050405020304" pitchFamily="18" charset="0"/>
              </a:rPr>
              <a:t>Judge Cardozo says: “The transaction thus revealed admits of one interpretation, and one only. The note was the voluntary and unenforceable promise of an executory gift. </a:t>
            </a:r>
            <a:endParaRPr lang="en-US" altLang="en-US" sz="2800" dirty="0">
              <a:latin typeface="Verdana" panose="020B0604030504040204" pitchFamily="34" charset="0"/>
              <a:cs typeface="Times New Roman" panose="02020603050405020304" pitchFamily="18" charset="0"/>
            </a:endParaRPr>
          </a:p>
          <a:p>
            <a:pPr lvl="1"/>
            <a:r>
              <a:rPr lang="en-US" altLang="en-US" sz="2400" dirty="0">
                <a:latin typeface="Verdana" panose="020B0604030504040204" pitchFamily="34" charset="0"/>
                <a:cs typeface="Times New Roman" panose="02020603050405020304" pitchFamily="18" charset="0"/>
              </a:rPr>
              <a:t>"Executory" means "undelivered."  </a:t>
            </a:r>
          </a:p>
          <a:p>
            <a:r>
              <a:rPr lang="en-US" altLang="en-US" sz="2800" dirty="0">
                <a:latin typeface="Verdana" panose="020B0604030504040204" pitchFamily="34" charset="0"/>
                <a:cs typeface="Times New Roman" panose="02020603050405020304" pitchFamily="18" charset="0"/>
              </a:rPr>
              <a:t>In the United States (and common law countries generally), the promise to make a gift is legally enforceable </a:t>
            </a:r>
            <a:r>
              <a:rPr lang="en-US" altLang="en-US" sz="2800" i="1" dirty="0">
                <a:latin typeface="Verdana" panose="020B0604030504040204" pitchFamily="34" charset="0"/>
                <a:cs typeface="Times New Roman" panose="02020603050405020304" pitchFamily="18" charset="0"/>
              </a:rPr>
              <a:t>once the gift is delivered but not before</a:t>
            </a:r>
            <a:r>
              <a:rPr lang="en-US" altLang="en-US" sz="2800" dirty="0">
                <a:latin typeface="Verdana" panose="020B0604030504040204" pitchFamily="34" charset="0"/>
                <a:cs typeface="Times New Roman" panose="02020603050405020304" pitchFamily="18" charset="0"/>
              </a:rPr>
              <a:t>.  </a:t>
            </a:r>
          </a:p>
          <a:p>
            <a:endParaRPr lang="en-US" altLang="en-US" dirty="0"/>
          </a:p>
        </p:txBody>
      </p:sp>
    </p:spTree>
    <p:extLst>
      <p:ext uri="{BB962C8B-B14F-4D97-AF65-F5344CB8AC3E}">
        <p14:creationId xmlns:p14="http://schemas.microsoft.com/office/powerpoint/2010/main" val="2177178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E7D8D8C0-6600-45A3-8015-3D88AF288C4A}"/>
              </a:ext>
            </a:extLst>
          </p:cNvPr>
          <p:cNvSpPr>
            <a:spLocks noGrp="1" noChangeArrowheads="1"/>
          </p:cNvSpPr>
          <p:nvPr>
            <p:ph type="title"/>
          </p:nvPr>
        </p:nvSpPr>
        <p:spPr/>
        <p:txBody>
          <a:bodyPr/>
          <a:lstStyle/>
          <a:p>
            <a:r>
              <a:rPr lang="en-US" altLang="en-US" sz="2800" dirty="0">
                <a:latin typeface="Verdana" panose="020B0604030504040204" pitchFamily="34" charset="0"/>
                <a:cs typeface="Times New Roman" panose="02020603050405020304" pitchFamily="18" charset="0"/>
              </a:rPr>
              <a:t>When Is A Promise A Promise To Give A Gift? </a:t>
            </a:r>
            <a:endParaRPr lang="en-US" altLang="en-US" sz="4400" dirty="0"/>
          </a:p>
        </p:txBody>
      </p:sp>
      <p:sp>
        <p:nvSpPr>
          <p:cNvPr id="15363" name="Content Placeholder 2">
            <a:extLst>
              <a:ext uri="{FF2B5EF4-FFF2-40B4-BE49-F238E27FC236}">
                <a16:creationId xmlns:a16="http://schemas.microsoft.com/office/drawing/2014/main" id="{377F131B-6173-4E51-98C8-772F4030DBE4}"/>
              </a:ext>
            </a:extLst>
          </p:cNvPr>
          <p:cNvSpPr>
            <a:spLocks noGrp="1" noChangeArrowheads="1"/>
          </p:cNvSpPr>
          <p:nvPr>
            <p:ph idx="1"/>
          </p:nvPr>
        </p:nvSpPr>
        <p:spPr/>
        <p:txBody>
          <a:bodyPr/>
          <a:lstStyle/>
          <a:p>
            <a:r>
              <a:rPr lang="en-US" altLang="en-US" sz="2800" dirty="0">
                <a:cs typeface="Times New Roman" panose="02020603050405020304" pitchFamily="18" charset="0"/>
              </a:rPr>
              <a:t>The answer:  </a:t>
            </a:r>
            <a:r>
              <a:rPr lang="en-US" altLang="en-US" sz="2800" b="1" dirty="0">
                <a:cs typeface="Times New Roman" panose="02020603050405020304" pitchFamily="18" charset="0"/>
              </a:rPr>
              <a:t>a promise to give something </a:t>
            </a:r>
            <a:r>
              <a:rPr lang="en-US" altLang="en-US" sz="2800" b="1" i="1" dirty="0">
                <a:cs typeface="Times New Roman" panose="02020603050405020304" pitchFamily="18" charset="0"/>
              </a:rPr>
              <a:t>for which there is no consideration</a:t>
            </a:r>
            <a:r>
              <a:rPr lang="en-US" altLang="en-US" sz="2800" b="1" dirty="0">
                <a:cs typeface="Times New Roman" panose="02020603050405020304" pitchFamily="18" charset="0"/>
              </a:rPr>
              <a:t>. </a:t>
            </a:r>
          </a:p>
          <a:p>
            <a:r>
              <a:rPr lang="en-US" altLang="en-US" sz="2800" dirty="0">
                <a:cs typeface="Times New Roman" panose="02020603050405020304" pitchFamily="18" charset="0"/>
              </a:rPr>
              <a:t>Think of "gift" in this context as a technical term just meaning promise unsupported by consideration.  </a:t>
            </a:r>
          </a:p>
          <a:p>
            <a:r>
              <a:rPr lang="en-US" altLang="en-US" sz="2800" dirty="0">
                <a:cs typeface="Times New Roman" panose="02020603050405020304" pitchFamily="18" charset="0"/>
              </a:rPr>
              <a:t>Don't get confused by ordinary, non-legal uses of the word.</a:t>
            </a:r>
          </a:p>
          <a:p>
            <a:endParaRPr lang="en-US" altLang="en-US" dirty="0"/>
          </a:p>
        </p:txBody>
      </p:sp>
    </p:spTree>
    <p:extLst>
      <p:ext uri="{BB962C8B-B14F-4D97-AF65-F5344CB8AC3E}">
        <p14:creationId xmlns:p14="http://schemas.microsoft.com/office/powerpoint/2010/main" val="3882064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55639D7-451D-43A9-A19F-825FE0151EFF}"/>
              </a:ext>
            </a:extLst>
          </p:cNvPr>
          <p:cNvSpPr>
            <a:spLocks noGrp="1" noChangeArrowheads="1"/>
          </p:cNvSpPr>
          <p:nvPr>
            <p:ph type="title"/>
          </p:nvPr>
        </p:nvSpPr>
        <p:spPr>
          <a:xfrm>
            <a:off x="381000" y="277813"/>
            <a:ext cx="8229600" cy="1139825"/>
          </a:xfrm>
        </p:spPr>
        <p:txBody>
          <a:bodyPr/>
          <a:lstStyle/>
          <a:p>
            <a:r>
              <a:rPr lang="en-US" altLang="en-US" sz="4400"/>
              <a:t>The Role of Intent</a:t>
            </a:r>
          </a:p>
        </p:txBody>
      </p:sp>
      <p:sp>
        <p:nvSpPr>
          <p:cNvPr id="3" name="Content Placeholder 2">
            <a:extLst>
              <a:ext uri="{FF2B5EF4-FFF2-40B4-BE49-F238E27FC236}">
                <a16:creationId xmlns:a16="http://schemas.microsoft.com/office/drawing/2014/main" id="{448497BD-929A-40F7-9717-2C2746B2B000}"/>
              </a:ext>
            </a:extLst>
          </p:cNvPr>
          <p:cNvSpPr>
            <a:spLocks noGrp="1"/>
          </p:cNvSpPr>
          <p:nvPr>
            <p:ph idx="1"/>
          </p:nvPr>
        </p:nvSpPr>
        <p:spPr/>
        <p:txBody>
          <a:bodyPr/>
          <a:lstStyle/>
          <a:p>
            <a:pPr marL="0">
              <a:spcBef>
                <a:spcPts val="0"/>
              </a:spcBef>
              <a:spcAft>
                <a:spcPts val="0"/>
              </a:spcAft>
              <a:defRPr/>
            </a:pPr>
            <a:r>
              <a:rPr lang="en-US" sz="2800" dirty="0">
                <a:latin typeface="Verdana" panose="020B0604030504040204" pitchFamily="34" charset="0"/>
                <a:ea typeface="Times New Roman" panose="02020603050405020304" pitchFamily="18" charset="0"/>
                <a:cs typeface="Verdana" panose="020B0604030504040204" pitchFamily="34" charset="0"/>
              </a:rPr>
              <a:t>Aunt Tillie intended to legally obligate herself to give $3000 to Charley in the future.   </a:t>
            </a:r>
          </a:p>
          <a:p>
            <a:pPr marL="0" indent="0">
              <a:spcBef>
                <a:spcPts val="0"/>
              </a:spcBef>
              <a:spcAft>
                <a:spcPts val="0"/>
              </a:spcAft>
              <a:buFont typeface="Wingdings" panose="05000000000000000000" pitchFamily="2" charset="2"/>
              <a:buNone/>
              <a:defRPr/>
            </a:pP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a:spcBef>
                <a:spcPts val="0"/>
              </a:spcBef>
              <a:spcAft>
                <a:spcPts val="0"/>
              </a:spcAft>
              <a:defRPr/>
            </a:pPr>
            <a:r>
              <a:rPr lang="en-US" sz="2800" dirty="0">
                <a:latin typeface="Verdana" panose="020B0604030504040204" pitchFamily="34" charset="0"/>
                <a:ea typeface="Times New Roman" panose="02020603050405020304" pitchFamily="18" charset="0"/>
                <a:cs typeface="Verdana" panose="020B0604030504040204" pitchFamily="34" charset="0"/>
              </a:rPr>
              <a:t>Why is this not sufficient to make her promise to give the money legally enforceable?</a:t>
            </a:r>
            <a:endParaRPr lang="en-US" sz="2800" dirty="0">
              <a:latin typeface="Verdana" panose="020B0604030504040204" pitchFamily="34" charset="0"/>
              <a:ea typeface="Times New Roman" panose="02020603050405020304" pitchFamily="18" charset="0"/>
              <a:cs typeface="Times New Roman" panose="02020603050405020304" pitchFamily="18" charset="0"/>
            </a:endParaRPr>
          </a:p>
          <a:p>
            <a:pPr marL="0" indent="0">
              <a:buFont typeface="Wingdings" panose="05000000000000000000" pitchFamily="2" charset="2"/>
              <a:buNone/>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8ABB7DA-3AEC-462A-8296-7102E5CC4DC7}"/>
              </a:ext>
            </a:extLst>
          </p:cNvPr>
          <p:cNvSpPr>
            <a:spLocks noGrp="1" noChangeArrowheads="1"/>
          </p:cNvSpPr>
          <p:nvPr>
            <p:ph type="title"/>
          </p:nvPr>
        </p:nvSpPr>
        <p:spPr/>
        <p:txBody>
          <a:bodyPr/>
          <a:lstStyle/>
          <a:p>
            <a:r>
              <a:rPr lang="en-US" altLang="en-US" sz="3600" dirty="0"/>
              <a:t>The Funeral </a:t>
            </a:r>
          </a:p>
        </p:txBody>
      </p:sp>
      <p:sp>
        <p:nvSpPr>
          <p:cNvPr id="11267" name="Content Placeholder 2">
            <a:extLst>
              <a:ext uri="{FF2B5EF4-FFF2-40B4-BE49-F238E27FC236}">
                <a16:creationId xmlns:a16="http://schemas.microsoft.com/office/drawing/2014/main" id="{59FCFE25-E2BE-4B79-A70A-AEE4840B1E0E}"/>
              </a:ext>
            </a:extLst>
          </p:cNvPr>
          <p:cNvSpPr>
            <a:spLocks noGrp="1" noChangeArrowheads="1"/>
          </p:cNvSpPr>
          <p:nvPr>
            <p:ph idx="1"/>
          </p:nvPr>
        </p:nvSpPr>
        <p:spPr/>
        <p:txBody>
          <a:bodyPr/>
          <a:lstStyle/>
          <a:p>
            <a:pPr marL="0" indent="0">
              <a:spcBef>
                <a:spcPct val="0"/>
              </a:spcBef>
              <a:buFont typeface="Wingdings" panose="05000000000000000000" pitchFamily="2" charset="2"/>
              <a:buNone/>
            </a:pPr>
            <a:r>
              <a:rPr lang="en-US" altLang="en-US" sz="2400" dirty="0">
                <a:ea typeface="Times New Roman" panose="02020603050405020304" pitchFamily="18" charset="0"/>
                <a:cs typeface="Verdana" panose="020B0604030504040204" pitchFamily="34" charset="0"/>
              </a:rPr>
              <a:t>Tillie’s favorite brother died recently, and Tillie very much wants her nephew Charley to attend the funeral.  She promises to pay him $500 if he does.  Charley promises to attend and does so.  However, when Tillie finds out that he had planned to attend the funeral anyway before she offered to pay $500, she refuses to pay.  </a:t>
            </a:r>
          </a:p>
          <a:p>
            <a:pPr marL="0" indent="0">
              <a:spcBef>
                <a:spcPct val="0"/>
              </a:spcBef>
              <a:buFont typeface="Wingdings" panose="05000000000000000000" pitchFamily="2" charset="2"/>
              <a:buNone/>
            </a:pPr>
            <a:r>
              <a:rPr lang="en-US" altLang="en-US" sz="2400" dirty="0">
                <a:ea typeface="Times New Roman" panose="02020603050405020304" pitchFamily="18" charset="0"/>
                <a:cs typeface="Verdana" panose="020B0604030504040204" pitchFamily="34" charset="0"/>
              </a:rPr>
              <a:t> </a:t>
            </a:r>
          </a:p>
          <a:p>
            <a:pPr marL="0" indent="0">
              <a:spcBef>
                <a:spcPct val="0"/>
              </a:spcBef>
              <a:buFont typeface="Wingdings" panose="05000000000000000000" pitchFamily="2" charset="2"/>
              <a:buNone/>
            </a:pPr>
            <a:r>
              <a:rPr lang="en-US" altLang="en-US" sz="2400" dirty="0">
                <a:ea typeface="Times New Roman" panose="02020603050405020304" pitchFamily="18" charset="0"/>
                <a:cs typeface="Verdana" panose="020B0604030504040204" pitchFamily="34" charset="0"/>
              </a:rPr>
              <a:t>Under the bargain theory, is Tillie’s promise enforceable?</a:t>
            </a:r>
          </a:p>
          <a:p>
            <a:pPr marL="0" indent="0">
              <a:spcBef>
                <a:spcPct val="0"/>
              </a:spcBef>
              <a:buFont typeface="Wingdings" panose="05000000000000000000" pitchFamily="2" charset="2"/>
              <a:buNone/>
            </a:pPr>
            <a:endParaRPr lang="en-US" altLang="en-US" sz="2400" dirty="0">
              <a:ea typeface="Times New Roman" panose="02020603050405020304" pitchFamily="18" charset="0"/>
              <a:cs typeface="Verdana" panose="020B0604030504040204" pitchFamily="34" charset="0"/>
            </a:endParaRPr>
          </a:p>
          <a:p>
            <a:pPr marL="0" indent="0">
              <a:spcBef>
                <a:spcPct val="0"/>
              </a:spcBef>
              <a:buSzPct val="100000"/>
              <a:buFont typeface="Garamond" panose="02020404030301010803" pitchFamily="18" charset="0"/>
              <a:buAutoNum type="alphaLcParenR"/>
            </a:pPr>
            <a:r>
              <a:rPr lang="en-US" altLang="en-US" sz="2400" dirty="0">
                <a:ea typeface="Times New Roman" panose="02020603050405020304" pitchFamily="18" charset="0"/>
                <a:cs typeface="Verdana" panose="020B0604030504040204" pitchFamily="34" charset="0"/>
              </a:rPr>
              <a:t>Yes</a:t>
            </a:r>
          </a:p>
          <a:p>
            <a:pPr marL="0" indent="0">
              <a:spcBef>
                <a:spcPct val="0"/>
              </a:spcBef>
              <a:buSzPct val="100000"/>
              <a:buFont typeface="Garamond" panose="02020404030301010803" pitchFamily="18" charset="0"/>
              <a:buAutoNum type="alphaLcParenR"/>
            </a:pPr>
            <a:r>
              <a:rPr lang="en-US" altLang="en-US" sz="2400" dirty="0">
                <a:ea typeface="Times New Roman" panose="02020603050405020304" pitchFamily="18" charset="0"/>
                <a:cs typeface="Verdana" panose="020B0604030504040204" pitchFamily="34" charset="0"/>
              </a:rPr>
              <a:t>No</a:t>
            </a:r>
          </a:p>
          <a:p>
            <a:pPr marL="0" indent="0"/>
            <a:endParaRPr lang="en-US" altLang="en-US" dirty="0">
              <a:ea typeface="Times New Roman" panose="02020603050405020304" pitchFamily="18" charset="0"/>
              <a:cs typeface="Verdan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B8A91A32-DC9C-4AB9-A3D1-9F2D68E77D87}"/>
              </a:ext>
            </a:extLst>
          </p:cNvPr>
          <p:cNvSpPr>
            <a:spLocks noGrp="1" noChangeArrowheads="1"/>
          </p:cNvSpPr>
          <p:nvPr>
            <p:ph type="title"/>
          </p:nvPr>
        </p:nvSpPr>
        <p:spPr/>
        <p:txBody>
          <a:bodyPr/>
          <a:lstStyle/>
          <a:p>
            <a:r>
              <a:rPr lang="en-US" altLang="en-US" sz="4000" dirty="0"/>
              <a:t>Pleased With Results</a:t>
            </a:r>
          </a:p>
        </p:txBody>
      </p:sp>
      <p:sp>
        <p:nvSpPr>
          <p:cNvPr id="13315" name="Content Placeholder 2">
            <a:extLst>
              <a:ext uri="{FF2B5EF4-FFF2-40B4-BE49-F238E27FC236}">
                <a16:creationId xmlns:a16="http://schemas.microsoft.com/office/drawing/2014/main" id="{280D7B94-F3AC-48EF-BD37-9EE4F8537E26}"/>
              </a:ext>
            </a:extLst>
          </p:cNvPr>
          <p:cNvSpPr>
            <a:spLocks noGrp="1" noChangeArrowheads="1"/>
          </p:cNvSpPr>
          <p:nvPr>
            <p:ph idx="1"/>
          </p:nvPr>
        </p:nvSpPr>
        <p:spPr>
          <a:xfrm>
            <a:off x="381000" y="990600"/>
            <a:ext cx="8229600" cy="5284788"/>
          </a:xfrm>
        </p:spPr>
        <p:txBody>
          <a:bodyPr/>
          <a:lstStyle/>
          <a:p>
            <a:pPr marL="0" indent="0">
              <a:spcBef>
                <a:spcPct val="0"/>
              </a:spcBef>
              <a:buFont typeface="Wingdings" panose="05000000000000000000" pitchFamily="2" charset="2"/>
              <a:buNone/>
            </a:pPr>
            <a:r>
              <a:rPr lang="en-US" altLang="en-US" sz="2400" dirty="0">
                <a:ea typeface="Times New Roman" panose="02020603050405020304" pitchFamily="18" charset="0"/>
                <a:cs typeface="Arial" panose="020B0604020202020204" pitchFamily="34" charset="0"/>
              </a:rPr>
              <a:t>Stuart, a buyer for Germania, a garment distributor, negotiated a contract with Margaret Fashions to purchase a specified quantity of garments for  a price of $1,000,000.  When Perritt, president of Germania, learned of the contract, he told Stuart that he was so pleased that he </a:t>
            </a:r>
            <a:r>
              <a:rPr lang="en-US" altLang="en-US" sz="2400">
                <a:ea typeface="Times New Roman" panose="02020603050405020304" pitchFamily="18" charset="0"/>
                <a:cs typeface="Arial" panose="020B0604020202020204" pitchFamily="34" charset="0"/>
              </a:rPr>
              <a:t>promised that he </a:t>
            </a:r>
            <a:r>
              <a:rPr lang="en-US" altLang="en-US" sz="2400" dirty="0">
                <a:ea typeface="Times New Roman" panose="02020603050405020304" pitchFamily="18" charset="0"/>
                <a:cs typeface="Arial" panose="020B0604020202020204" pitchFamily="34" charset="0"/>
              </a:rPr>
              <a:t>would promote him to general manager of Germania’s buying department.  Which of the following is true?</a:t>
            </a:r>
          </a:p>
          <a:p>
            <a:pPr marL="0" indent="0">
              <a:spcBef>
                <a:spcPct val="0"/>
              </a:spcBef>
              <a:buFont typeface="Wingdings" panose="05000000000000000000" pitchFamily="2" charset="2"/>
              <a:buNone/>
            </a:pPr>
            <a:r>
              <a:rPr lang="en-US" altLang="en-US" sz="2400" b="1" dirty="0">
                <a:ea typeface="Times New Roman" panose="02020603050405020304" pitchFamily="18" charset="0"/>
                <a:cs typeface="Arial" panose="020B0604020202020204" pitchFamily="34" charset="0"/>
              </a:rPr>
              <a:t> </a:t>
            </a:r>
            <a:endParaRPr lang="en-US" altLang="en-US" sz="2400" dirty="0">
              <a:ea typeface="Times New Roman" panose="02020603050405020304" pitchFamily="18" charset="0"/>
              <a:cs typeface="Arial" panose="020B0604020202020204" pitchFamily="34" charset="0"/>
            </a:endParaRPr>
          </a:p>
          <a:p>
            <a:pPr marL="0" indent="0">
              <a:spcBef>
                <a:spcPct val="0"/>
              </a:spcBef>
              <a:buFont typeface="Wingdings" panose="05000000000000000000" pitchFamily="2" charset="2"/>
              <a:buNone/>
            </a:pPr>
            <a:r>
              <a:rPr lang="en-US" altLang="en-US" sz="2400" dirty="0">
                <a:ea typeface="Times New Roman" panose="02020603050405020304" pitchFamily="18" charset="0"/>
                <a:cs typeface="Arial" panose="020B0604020202020204" pitchFamily="34" charset="0"/>
              </a:rPr>
              <a:t>(A) There is no consideration for Perritt’s promise.</a:t>
            </a:r>
          </a:p>
          <a:p>
            <a:pPr marL="0" indent="0">
              <a:spcBef>
                <a:spcPct val="0"/>
              </a:spcBef>
              <a:buFont typeface="Wingdings" panose="05000000000000000000" pitchFamily="2" charset="2"/>
              <a:buNone/>
            </a:pPr>
            <a:r>
              <a:rPr lang="en-US" altLang="en-US" sz="2400" dirty="0">
                <a:ea typeface="Times New Roman" panose="02020603050405020304" pitchFamily="18" charset="0"/>
                <a:cs typeface="Arial" panose="020B0604020202020204" pitchFamily="34" charset="0"/>
              </a:rPr>
              <a:t>(B) There is consideration because Perritt conferred a material benefit on Stuart.</a:t>
            </a:r>
          </a:p>
          <a:p>
            <a:pPr marL="0" indent="0">
              <a:spcBef>
                <a:spcPct val="0"/>
              </a:spcBef>
              <a:buFont typeface="Wingdings" panose="05000000000000000000" pitchFamily="2" charset="2"/>
              <a:buNone/>
            </a:pPr>
            <a:r>
              <a:rPr lang="en-US" altLang="en-US" sz="2400" dirty="0">
                <a:ea typeface="Times New Roman" panose="02020603050405020304" pitchFamily="18" charset="0"/>
                <a:cs typeface="Arial" panose="020B0604020202020204" pitchFamily="34" charset="0"/>
              </a:rPr>
              <a:t>(C) There is consideration because Perritt had a moral obligation to perform as promised.</a:t>
            </a:r>
          </a:p>
          <a:p>
            <a:pPr marL="0" indent="0">
              <a:spcBef>
                <a:spcPct val="0"/>
              </a:spcBef>
              <a:buFont typeface="Wingdings" panose="05000000000000000000" pitchFamily="2" charset="2"/>
              <a:buNone/>
            </a:pPr>
            <a:r>
              <a:rPr lang="en-US" altLang="en-US" sz="2400" dirty="0">
                <a:ea typeface="Times New Roman" panose="02020603050405020304" pitchFamily="18" charset="0"/>
                <a:cs typeface="Arial" panose="020B0604020202020204" pitchFamily="34" charset="0"/>
              </a:rPr>
              <a:t>(D) None of the above.</a:t>
            </a:r>
          </a:p>
          <a:p>
            <a:pPr marL="0" indent="0"/>
            <a:endParaRPr lang="en-US" altLang="en-US" dirty="0">
              <a:ea typeface="Times New Roman" panose="02020603050405020304" pitchFamily="18"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F816DA6C-8C0D-4E53-BF0F-960A77E35245}"/>
              </a:ext>
            </a:extLst>
          </p:cNvPr>
          <p:cNvSpPr>
            <a:spLocks noGrp="1" noChangeArrowheads="1"/>
          </p:cNvSpPr>
          <p:nvPr>
            <p:ph type="title"/>
          </p:nvPr>
        </p:nvSpPr>
        <p:spPr/>
        <p:txBody>
          <a:bodyPr/>
          <a:lstStyle/>
          <a:p>
            <a:r>
              <a:rPr lang="en-US" altLang="en-US" sz="3200" dirty="0">
                <a:latin typeface="Verdana" panose="020B0604030504040204" pitchFamily="34" charset="0"/>
                <a:ea typeface="Calibri" panose="020F0502020204030204" pitchFamily="34" charset="0"/>
                <a:cs typeface="Times New Roman" panose="02020603050405020304" pitchFamily="18" charset="0"/>
              </a:rPr>
              <a:t>Grandpa Augustus said to his grandson Claudius . . .</a:t>
            </a:r>
            <a:endParaRPr lang="en-US" altLang="en-US" dirty="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B8E57E-4091-45CE-A314-23FFF02DF1A2}"/>
              </a:ext>
            </a:extLst>
          </p:cNvPr>
          <p:cNvSpPr>
            <a:spLocks noGrp="1"/>
          </p:cNvSpPr>
          <p:nvPr>
            <p:ph idx="1"/>
          </p:nvPr>
        </p:nvSpPr>
        <p:spPr>
          <a:xfrm>
            <a:off x="457200" y="1600200"/>
            <a:ext cx="8229600" cy="4800600"/>
          </a:xfrm>
        </p:spPr>
        <p:txBody>
          <a:bodyPr/>
          <a:lstStyle/>
          <a:p>
            <a:pPr marL="0" indent="0">
              <a:spcBef>
                <a:spcPts val="0"/>
              </a:spcBef>
              <a:spcAft>
                <a:spcPts val="0"/>
              </a:spcAft>
              <a:defRPr/>
            </a:pPr>
            <a:r>
              <a:rPr lang="en-US" sz="2000" dirty="0">
                <a:ea typeface="Calibri" panose="020F0502020204030204" pitchFamily="34" charset="0"/>
                <a:cs typeface="Times New Roman" panose="02020603050405020304" pitchFamily="18" charset="0"/>
              </a:rPr>
              <a:t>“Claudius, you’re my favorite grandchild. You’ve never been a hard partyer. I may not be around much longer. I’d like for you to have something to remember me by. Is there anything you might like to have as a remembrance of me?”  Claudius said that he was fond of his grandfather’s collection of antiquarian law books.  Grandpa Augustus was so moved by Claudius devotion to the books that he said, “I will change my will to leave you my antiquarian law books.”</a:t>
            </a:r>
            <a:r>
              <a:rPr lang="en-US" sz="1200" dirty="0">
                <a:ea typeface="Calibri" panose="020F0502020204030204" pitchFamily="34" charset="0"/>
                <a:cs typeface="Times New Roman" panose="02020603050405020304" pitchFamily="18" charset="0"/>
              </a:rPr>
              <a:t> </a:t>
            </a:r>
            <a:r>
              <a:rPr lang="en-US" sz="1800" dirty="0">
                <a:ea typeface="Calibri" panose="020F0502020204030204" pitchFamily="34" charset="0"/>
                <a:cs typeface="Times New Roman" panose="02020603050405020304" pitchFamily="18" charset="0"/>
              </a:rPr>
              <a:t>C</a:t>
            </a:r>
            <a:r>
              <a:rPr lang="en-US" sz="2000" dirty="0">
                <a:ea typeface="Calibri" panose="020F0502020204030204" pitchFamily="34" charset="0"/>
                <a:cs typeface="Times New Roman" panose="02020603050405020304" pitchFamily="18" charset="0"/>
              </a:rPr>
              <a:t>laudius replied.  “I promise I’ll make you proud.” Is there consideration for Augustus’ promise to change his will?</a:t>
            </a:r>
          </a:p>
          <a:p>
            <a:pPr marL="0" indent="0">
              <a:spcBef>
                <a:spcPts val="0"/>
              </a:spcBef>
              <a:spcAft>
                <a:spcPts val="0"/>
              </a:spcAft>
              <a:defRPr/>
            </a:pPr>
            <a:endParaRPr lang="en-US" sz="2000" dirty="0">
              <a:ea typeface="Calibri" panose="020F0502020204030204" pitchFamily="34" charset="0"/>
              <a:cs typeface="Times New Roman" panose="02020603050405020304" pitchFamily="18" charset="0"/>
            </a:endParaRPr>
          </a:p>
          <a:p>
            <a:pPr>
              <a:spcBef>
                <a:spcPts val="0"/>
              </a:spcBef>
              <a:spcAft>
                <a:spcPts val="0"/>
              </a:spcAft>
              <a:buSzPct val="100000"/>
              <a:buFont typeface="+mj-lt"/>
              <a:buAutoNum type="alphaLcParenR"/>
              <a:defRPr/>
            </a:pPr>
            <a:r>
              <a:rPr lang="en-US" sz="2000" dirty="0">
                <a:ea typeface="Calibri" panose="020F0502020204030204" pitchFamily="34" charset="0"/>
                <a:cs typeface="Times New Roman" panose="02020603050405020304" pitchFamily="18" charset="0"/>
              </a:rPr>
              <a:t>No, Augustus suffered no detriment from his promise.</a:t>
            </a:r>
          </a:p>
          <a:p>
            <a:pPr>
              <a:spcBef>
                <a:spcPts val="0"/>
              </a:spcBef>
              <a:spcAft>
                <a:spcPts val="0"/>
              </a:spcAft>
              <a:buSzPct val="100000"/>
              <a:buFont typeface="+mj-lt"/>
              <a:buAutoNum type="alphaLcParenR"/>
              <a:defRPr/>
            </a:pPr>
            <a:r>
              <a:rPr lang="en-US" sz="2000" dirty="0">
                <a:ea typeface="Calibri" panose="020F0502020204030204" pitchFamily="34" charset="0"/>
                <a:cs typeface="Times New Roman" panose="02020603050405020304" pitchFamily="18" charset="0"/>
              </a:rPr>
              <a:t>No, because August did not seek Claudius’s promise in exchange for Augustus’s promise to will the books to Claudius.</a:t>
            </a:r>
          </a:p>
          <a:p>
            <a:pPr>
              <a:spcBef>
                <a:spcPts val="0"/>
              </a:spcBef>
              <a:spcAft>
                <a:spcPts val="0"/>
              </a:spcAft>
              <a:buSzPct val="100000"/>
              <a:buFont typeface="+mj-lt"/>
              <a:buAutoNum type="alphaLcParenR"/>
              <a:defRPr/>
            </a:pPr>
            <a:r>
              <a:rPr lang="en-US" sz="2000" dirty="0">
                <a:ea typeface="Calibri" panose="020F0502020204030204" pitchFamily="34" charset="0"/>
                <a:cs typeface="Times New Roman" panose="02020603050405020304" pitchFamily="18" charset="0"/>
              </a:rPr>
              <a:t>Yes, because Augustus was morally obligated to keep his promise to Claudius.</a:t>
            </a:r>
          </a:p>
          <a:p>
            <a:pPr marL="0" indent="0">
              <a:spcBef>
                <a:spcPts val="0"/>
              </a:spcBef>
              <a:spcAft>
                <a:spcPts val="0"/>
              </a:spcAft>
              <a:buFont typeface="Wingdings" panose="05000000000000000000" pitchFamily="2" charset="2"/>
              <a:buNone/>
              <a:defRPr/>
            </a:pPr>
            <a:endParaRPr lang="en-US" sz="1800" dirty="0">
              <a:latin typeface="Verdana" panose="020B0604030504040204" pitchFamily="34" charset="0"/>
              <a:ea typeface="Calibri" panose="020F0502020204030204" pitchFamily="34" charset="0"/>
              <a:cs typeface="Times New Roman" panose="02020603050405020304" pitchFamily="18" charset="0"/>
            </a:endParaRPr>
          </a:p>
          <a:p>
            <a:pP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8EAA263-C177-4039-BA85-20D7FD83BC81}"/>
              </a:ext>
            </a:extLst>
          </p:cNvPr>
          <p:cNvSpPr>
            <a:spLocks noGrp="1" noChangeArrowheads="1"/>
          </p:cNvSpPr>
          <p:nvPr>
            <p:ph type="title"/>
          </p:nvPr>
        </p:nvSpPr>
        <p:spPr/>
        <p:txBody>
          <a:bodyPr/>
          <a:lstStyle/>
          <a:p>
            <a:r>
              <a:rPr lang="en-US" altLang="en-US" sz="4000">
                <a:cs typeface="Times New Roman" panose="02020603050405020304" pitchFamily="18" charset="0"/>
              </a:rPr>
              <a:t>Claudius was a hard-partying 23-year-old</a:t>
            </a:r>
            <a:endParaRPr lang="en-US" altLang="en-US"/>
          </a:p>
        </p:txBody>
      </p:sp>
      <p:sp>
        <p:nvSpPr>
          <p:cNvPr id="3" name="Content Placeholder 2">
            <a:extLst>
              <a:ext uri="{FF2B5EF4-FFF2-40B4-BE49-F238E27FC236}">
                <a16:creationId xmlns:a16="http://schemas.microsoft.com/office/drawing/2014/main" id="{BFE011AE-C371-4E28-8349-7BF8EF5208DD}"/>
              </a:ext>
            </a:extLst>
          </p:cNvPr>
          <p:cNvSpPr>
            <a:spLocks noGrp="1"/>
          </p:cNvSpPr>
          <p:nvPr>
            <p:ph idx="1"/>
          </p:nvPr>
        </p:nvSpPr>
        <p:spPr/>
        <p:txBody>
          <a:bodyPr/>
          <a:lstStyle/>
          <a:p>
            <a:pPr>
              <a:defRPr/>
            </a:pPr>
            <a:r>
              <a:rPr lang="en-US" sz="2400" dirty="0">
                <a:ea typeface="Times New Roman" panose="02020603050405020304" pitchFamily="18" charset="0"/>
                <a:cs typeface="Times New Roman" panose="02020603050405020304" pitchFamily="18" charset="0"/>
              </a:rPr>
              <a:t>who, in Augustus’s opinion, was too fond of drinking, gambling, and competing in video game tournaments. Grandpa Augustus promised to will his antiquarian law books to Claudius if Claudius would promise to refrain from drinking and legal gambling, and did not compete in video game tournaments for the remainder of Augustus’s life. Claudius promised to refrain from drinking and gambling and promised not to compete in video game tournaments for the rest of Augustus’s life.</a:t>
            </a:r>
          </a:p>
          <a:p>
            <a:pPr>
              <a:defRPr/>
            </a:pPr>
            <a:r>
              <a:rPr lang="en-US" sz="2400" dirty="0">
                <a:ea typeface="Times New Roman" panose="02020603050405020304" pitchFamily="18" charset="0"/>
                <a:cs typeface="Times New Roman" panose="02020603050405020304" pitchFamily="18" charset="0"/>
              </a:rPr>
              <a:t>Is there consideration for </a:t>
            </a:r>
            <a:r>
              <a:rPr lang="en-US" sz="2400">
                <a:ea typeface="Times New Roman" panose="02020603050405020304" pitchFamily="18" charset="0"/>
                <a:cs typeface="Times New Roman" panose="02020603050405020304" pitchFamily="18" charset="0"/>
              </a:rPr>
              <a:t>Augustus’s promise?</a:t>
            </a:r>
            <a:endParaRPr lang="en-US" sz="1800" dirty="0">
              <a:ea typeface="Times New Roman" panose="02020603050405020304" pitchFamily="18" charset="0"/>
              <a:cs typeface="Times New Roman" panose="02020603050405020304" pitchFamily="18" charset="0"/>
            </a:endParaRPr>
          </a:p>
          <a:p>
            <a:pPr marL="514350" indent="-514350">
              <a:buSzPct val="100000"/>
              <a:buFont typeface="+mj-lt"/>
              <a:buAutoNum type="alphaLcParenR"/>
              <a:defRPr/>
            </a:pPr>
            <a:r>
              <a:rPr lang="en-US" sz="2800" dirty="0"/>
              <a:t>Yes</a:t>
            </a:r>
          </a:p>
          <a:p>
            <a:pPr marL="514350" indent="-514350">
              <a:buSzPct val="100000"/>
              <a:buFont typeface="+mj-lt"/>
              <a:buAutoNum type="alphaLcParenR"/>
              <a:defRPr/>
            </a:pPr>
            <a:r>
              <a:rPr lang="en-US" sz="2800" dirty="0"/>
              <a:t>No</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B5D79-869B-4265-AED5-C3CBFF9F1F36}"/>
              </a:ext>
            </a:extLst>
          </p:cNvPr>
          <p:cNvSpPr>
            <a:spLocks noGrp="1"/>
          </p:cNvSpPr>
          <p:nvPr>
            <p:ph type="title"/>
          </p:nvPr>
        </p:nvSpPr>
        <p:spPr/>
        <p:txBody>
          <a:bodyPr/>
          <a:lstStyle/>
          <a:p>
            <a:r>
              <a:rPr lang="en-US" dirty="0"/>
              <a:t>Unusual Motivations</a:t>
            </a:r>
          </a:p>
        </p:txBody>
      </p:sp>
      <p:sp>
        <p:nvSpPr>
          <p:cNvPr id="3" name="Content Placeholder 2">
            <a:extLst>
              <a:ext uri="{FF2B5EF4-FFF2-40B4-BE49-F238E27FC236}">
                <a16:creationId xmlns:a16="http://schemas.microsoft.com/office/drawing/2014/main" id="{F83AD869-9B33-4228-B2D6-0902E1C0D1D3}"/>
              </a:ext>
            </a:extLst>
          </p:cNvPr>
          <p:cNvSpPr>
            <a:spLocks noGrp="1"/>
          </p:cNvSpPr>
          <p:nvPr>
            <p:ph idx="1"/>
          </p:nvPr>
        </p:nvSpPr>
        <p:spPr/>
        <p:txBody>
          <a:bodyPr/>
          <a:lstStyle/>
          <a:p>
            <a:r>
              <a:rPr lang="en-US" dirty="0"/>
              <a:t>On eBay in 2004, Britney Spear’s discarded bubblegum sold for $14,000. </a:t>
            </a:r>
          </a:p>
          <a:p>
            <a:r>
              <a:rPr lang="en-US" dirty="0"/>
              <a:t>Is the buyer’s promise to pay $14,000 consideration for the seller’s promise to sell at $14,000?</a:t>
            </a:r>
          </a:p>
          <a:p>
            <a:r>
              <a:rPr lang="en-US" dirty="0"/>
              <a:t>(a) Yes</a:t>
            </a:r>
          </a:p>
          <a:p>
            <a:r>
              <a:rPr lang="en-US" dirty="0"/>
              <a:t>(b) No</a:t>
            </a:r>
          </a:p>
        </p:txBody>
      </p:sp>
    </p:spTree>
    <p:extLst>
      <p:ext uri="{BB962C8B-B14F-4D97-AF65-F5344CB8AC3E}">
        <p14:creationId xmlns:p14="http://schemas.microsoft.com/office/powerpoint/2010/main" val="2540903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D845A-6496-4415-9EFD-38E7B7640231}"/>
              </a:ext>
            </a:extLst>
          </p:cNvPr>
          <p:cNvSpPr>
            <a:spLocks noGrp="1"/>
          </p:cNvSpPr>
          <p:nvPr>
            <p:ph type="title"/>
          </p:nvPr>
        </p:nvSpPr>
        <p:spPr/>
        <p:txBody>
          <a:bodyPr/>
          <a:lstStyle/>
          <a:p>
            <a:r>
              <a:rPr lang="en-US" dirty="0"/>
              <a:t>Not Inquiring into the Adequacy of Consideration</a:t>
            </a:r>
          </a:p>
        </p:txBody>
      </p:sp>
      <p:sp>
        <p:nvSpPr>
          <p:cNvPr id="3" name="Content Placeholder 2">
            <a:extLst>
              <a:ext uri="{FF2B5EF4-FFF2-40B4-BE49-F238E27FC236}">
                <a16:creationId xmlns:a16="http://schemas.microsoft.com/office/drawing/2014/main" id="{5F4749B4-53BC-40EF-9B5D-AD21199931FD}"/>
              </a:ext>
            </a:extLst>
          </p:cNvPr>
          <p:cNvSpPr>
            <a:spLocks noGrp="1"/>
          </p:cNvSpPr>
          <p:nvPr>
            <p:ph idx="1"/>
          </p:nvPr>
        </p:nvSpPr>
        <p:spPr/>
        <p:txBody>
          <a:bodyPr/>
          <a:lstStyle/>
          <a:p>
            <a:r>
              <a:rPr lang="en-US" sz="2800" dirty="0"/>
              <a:t>From </a:t>
            </a:r>
            <a:r>
              <a:rPr lang="en-US" sz="2800" i="1" dirty="0"/>
              <a:t>Dougherty</a:t>
            </a:r>
            <a:r>
              <a:rPr lang="en-US" sz="2800" dirty="0"/>
              <a:t>: “The inference of consideration to be drawn from the form of the note has been so overcome and rebutted as to leave no question for a jury. This is not a case where witnesses, summoned by the defendant and friendly to the defendant's cause, supply the testimony in disproof of value.  </a:t>
            </a:r>
            <a:r>
              <a:rPr lang="en-US" sz="2800" i="1" dirty="0"/>
              <a:t>Strickland v. Henry.”</a:t>
            </a:r>
          </a:p>
          <a:p>
            <a:r>
              <a:rPr lang="en-US" sz="2800" dirty="0"/>
              <a:t>Ordinarily</a:t>
            </a:r>
            <a:r>
              <a:rPr lang="en-US" sz="2800" i="1" dirty="0"/>
              <a:t>, </a:t>
            </a:r>
            <a:r>
              <a:rPr lang="en-US" sz="2800" dirty="0"/>
              <a:t>courts do not inquire into the adequacy of consideration. </a:t>
            </a:r>
          </a:p>
          <a:p>
            <a:pPr lvl="1"/>
            <a:r>
              <a:rPr lang="en-US" sz="2400" dirty="0"/>
              <a:t>In plain English, they take the parties at their word. </a:t>
            </a:r>
          </a:p>
          <a:p>
            <a:endParaRPr lang="en-US" sz="2400" dirty="0"/>
          </a:p>
        </p:txBody>
      </p:sp>
    </p:spTree>
    <p:extLst>
      <p:ext uri="{BB962C8B-B14F-4D97-AF65-F5344CB8AC3E}">
        <p14:creationId xmlns:p14="http://schemas.microsoft.com/office/powerpoint/2010/main" val="4136631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D3697-BC9B-4F2E-9B24-96C96B96A9A8}"/>
              </a:ext>
            </a:extLst>
          </p:cNvPr>
          <p:cNvSpPr>
            <a:spLocks noGrp="1"/>
          </p:cNvSpPr>
          <p:nvPr>
            <p:ph type="title"/>
          </p:nvPr>
        </p:nvSpPr>
        <p:spPr/>
        <p:txBody>
          <a:bodyPr/>
          <a:lstStyle/>
          <a:p>
            <a:r>
              <a:rPr lang="en-US" dirty="0"/>
              <a:t>Is This Promise Enforceable?</a:t>
            </a:r>
          </a:p>
        </p:txBody>
      </p:sp>
      <p:sp>
        <p:nvSpPr>
          <p:cNvPr id="3" name="Content Placeholder 2">
            <a:extLst>
              <a:ext uri="{FF2B5EF4-FFF2-40B4-BE49-F238E27FC236}">
                <a16:creationId xmlns:a16="http://schemas.microsoft.com/office/drawing/2014/main" id="{D5B9B8B7-4F55-4ACA-979A-EC3F74EBEFC7}"/>
              </a:ext>
            </a:extLst>
          </p:cNvPr>
          <p:cNvSpPr>
            <a:spLocks noGrp="1"/>
          </p:cNvSpPr>
          <p:nvPr>
            <p:ph idx="1"/>
          </p:nvPr>
        </p:nvSpPr>
        <p:spPr/>
        <p:txBody>
          <a:bodyPr/>
          <a:lstStyle/>
          <a:p>
            <a:r>
              <a:rPr lang="en-US" dirty="0"/>
              <a:t>To acknowledge your beginning the study of contract law, I promise to pay you $1. </a:t>
            </a:r>
          </a:p>
          <a:p>
            <a:endParaRPr lang="en-US" dirty="0"/>
          </a:p>
        </p:txBody>
      </p:sp>
    </p:spTree>
    <p:extLst>
      <p:ext uri="{BB962C8B-B14F-4D97-AF65-F5344CB8AC3E}">
        <p14:creationId xmlns:p14="http://schemas.microsoft.com/office/powerpoint/2010/main" val="1244701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12872-8ACA-4EAC-BEA7-20FAF950621A}"/>
              </a:ext>
            </a:extLst>
          </p:cNvPr>
          <p:cNvSpPr>
            <a:spLocks noGrp="1"/>
          </p:cNvSpPr>
          <p:nvPr>
            <p:ph type="title"/>
          </p:nvPr>
        </p:nvSpPr>
        <p:spPr/>
        <p:txBody>
          <a:bodyPr/>
          <a:lstStyle/>
          <a:p>
            <a:r>
              <a:rPr lang="en-US" dirty="0"/>
              <a:t>But In </a:t>
            </a:r>
            <a:r>
              <a:rPr lang="en-US" i="1" dirty="0"/>
              <a:t>Dougherty . . .</a:t>
            </a:r>
          </a:p>
        </p:txBody>
      </p:sp>
      <p:sp>
        <p:nvSpPr>
          <p:cNvPr id="3" name="Content Placeholder 2">
            <a:extLst>
              <a:ext uri="{FF2B5EF4-FFF2-40B4-BE49-F238E27FC236}">
                <a16:creationId xmlns:a16="http://schemas.microsoft.com/office/drawing/2014/main" id="{3D45A095-5691-4C7E-BC65-CAD5010F3D2E}"/>
              </a:ext>
            </a:extLst>
          </p:cNvPr>
          <p:cNvSpPr>
            <a:spLocks noGrp="1"/>
          </p:cNvSpPr>
          <p:nvPr>
            <p:ph idx="1"/>
          </p:nvPr>
        </p:nvSpPr>
        <p:spPr/>
        <p:txBody>
          <a:bodyPr/>
          <a:lstStyle/>
          <a:p>
            <a:r>
              <a:rPr lang="en-US" sz="2800" dirty="0"/>
              <a:t>“This is a case where the testimony in disproof of value comes from the plaintiff's own witness, speaking at the plaintiff's instance. The transaction thus revealed admits of one interpretation, and one only. The note was the voluntary and unenforceable promise of an executory gift.”</a:t>
            </a:r>
          </a:p>
          <a:p>
            <a:r>
              <a:rPr lang="en-US" sz="2800" i="1" dirty="0"/>
              <a:t>Schnell v. Nell </a:t>
            </a:r>
            <a:r>
              <a:rPr lang="en-US" sz="2800" dirty="0"/>
              <a:t>is another case in which the court does not take the parties at their word.</a:t>
            </a:r>
          </a:p>
        </p:txBody>
      </p:sp>
    </p:spTree>
    <p:extLst>
      <p:ext uri="{BB962C8B-B14F-4D97-AF65-F5344CB8AC3E}">
        <p14:creationId xmlns:p14="http://schemas.microsoft.com/office/powerpoint/2010/main" val="3150169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597F407-692A-49F1-845E-A8B6FF29E0BD}"/>
              </a:ext>
            </a:extLst>
          </p:cNvPr>
          <p:cNvSpPr>
            <a:spLocks noGrp="1" noChangeArrowheads="1"/>
          </p:cNvSpPr>
          <p:nvPr>
            <p:ph type="title"/>
          </p:nvPr>
        </p:nvSpPr>
        <p:spPr/>
        <p:txBody>
          <a:bodyPr/>
          <a:lstStyle/>
          <a:p>
            <a:r>
              <a:rPr lang="en-US" altLang="en-US" i="1" dirty="0">
                <a:ea typeface="Times New Roman" panose="02020603050405020304" pitchFamily="18" charset="0"/>
                <a:cs typeface="Verdana" panose="020B0604030504040204" pitchFamily="34" charset="0"/>
              </a:rPr>
              <a:t>Schnell v. Nell</a:t>
            </a:r>
            <a:endParaRPr lang="en-US" altLang="en-US" dirty="0">
              <a:ea typeface="Times New Roman" panose="02020603050405020304" pitchFamily="18" charset="0"/>
              <a:cs typeface="Verdana" panose="020B0604030504040204" pitchFamily="34" charset="0"/>
            </a:endParaRPr>
          </a:p>
        </p:txBody>
      </p:sp>
      <p:sp>
        <p:nvSpPr>
          <p:cNvPr id="3" name="Content Placeholder 2">
            <a:extLst>
              <a:ext uri="{FF2B5EF4-FFF2-40B4-BE49-F238E27FC236}">
                <a16:creationId xmlns:a16="http://schemas.microsoft.com/office/drawing/2014/main" id="{1F3294CF-D109-443F-8D5E-897B7BFB95D8}"/>
              </a:ext>
            </a:extLst>
          </p:cNvPr>
          <p:cNvSpPr>
            <a:spLocks noGrp="1"/>
          </p:cNvSpPr>
          <p:nvPr>
            <p:ph idx="1"/>
          </p:nvPr>
        </p:nvSpPr>
        <p:spPr/>
        <p:txBody>
          <a:bodyPr/>
          <a:lstStyle/>
          <a:p>
            <a:pPr marL="0">
              <a:spcBef>
                <a:spcPts val="0"/>
              </a:spcBef>
              <a:spcAft>
                <a:spcPts val="0"/>
              </a:spcAft>
              <a:defRPr/>
            </a:pPr>
            <a:r>
              <a:rPr lang="en-US" sz="2400" dirty="0">
                <a:latin typeface="Verdana" panose="020B0604030504040204" pitchFamily="34" charset="0"/>
                <a:ea typeface="Times New Roman" panose="02020603050405020304" pitchFamily="18" charset="0"/>
                <a:cs typeface="Verdana" panose="020B0604030504040204" pitchFamily="34" charset="0"/>
              </a:rPr>
              <a:t>Zacharias Schnell’s wife, Theresa, made a will leaving $200 each to J. B. Nell, </a:t>
            </a:r>
            <a:r>
              <a:rPr lang="en-US" sz="2400" dirty="0" err="1">
                <a:latin typeface="Verdana" panose="020B0604030504040204" pitchFamily="34" charset="0"/>
                <a:ea typeface="Times New Roman" panose="02020603050405020304" pitchFamily="18" charset="0"/>
                <a:cs typeface="Verdana" panose="020B0604030504040204" pitchFamily="34" charset="0"/>
              </a:rPr>
              <a:t>Wedelin</a:t>
            </a:r>
            <a:r>
              <a:rPr lang="en-US" sz="2400" dirty="0">
                <a:latin typeface="Verdana" panose="020B0604030504040204" pitchFamily="34" charset="0"/>
                <a:ea typeface="Times New Roman" panose="02020603050405020304" pitchFamily="18" charset="0"/>
                <a:cs typeface="Verdana" panose="020B0604030504040204" pitchFamily="34" charset="0"/>
              </a:rPr>
              <a:t> Lorenz, and </a:t>
            </a:r>
            <a:r>
              <a:rPr lang="en-US" sz="2400" dirty="0" err="1">
                <a:latin typeface="Verdana" panose="020B0604030504040204" pitchFamily="34" charset="0"/>
                <a:ea typeface="Times New Roman" panose="02020603050405020304" pitchFamily="18" charset="0"/>
                <a:cs typeface="Verdana" panose="020B0604030504040204" pitchFamily="34" charset="0"/>
              </a:rPr>
              <a:t>Donata</a:t>
            </a:r>
            <a:r>
              <a:rPr lang="en-US" sz="2400" dirty="0">
                <a:latin typeface="Verdana" panose="020B0604030504040204" pitchFamily="34" charset="0"/>
                <a:ea typeface="Times New Roman" panose="02020603050405020304" pitchFamily="18" charset="0"/>
                <a:cs typeface="Verdana" panose="020B0604030504040204" pitchFamily="34" charset="0"/>
              </a:rPr>
              <a:t> Lorenz.  The will was invalid. Zacharias promised to pay each of the three $200.  He got one cent in exchange for this promise.  Then, Zacharias had a change of heart and refused to pay.  He claimed there is no consideration for the promise. </a:t>
            </a:r>
            <a:endParaRPr lang="en-US" sz="2400" dirty="0">
              <a:latin typeface="Verdana" panose="020B0604030504040204" pitchFamily="34" charset="0"/>
              <a:ea typeface="Times New Roman" panose="02020603050405020304" pitchFamily="18" charset="0"/>
              <a:cs typeface="Times New Roman" panose="02020603050405020304" pitchFamily="18" charset="0"/>
            </a:endParaRPr>
          </a:p>
          <a:p>
            <a:pPr>
              <a:defRP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77EB1-1410-4F1D-AB57-8E5D568C57CA}"/>
              </a:ext>
            </a:extLst>
          </p:cNvPr>
          <p:cNvSpPr>
            <a:spLocks noGrp="1"/>
          </p:cNvSpPr>
          <p:nvPr>
            <p:ph type="title"/>
          </p:nvPr>
        </p:nvSpPr>
        <p:spPr/>
        <p:txBody>
          <a:bodyPr/>
          <a:lstStyle/>
          <a:p>
            <a:r>
              <a:rPr lang="en-US" dirty="0"/>
              <a:t>Possible Consideration</a:t>
            </a:r>
          </a:p>
        </p:txBody>
      </p:sp>
      <p:sp>
        <p:nvSpPr>
          <p:cNvPr id="3" name="Content Placeholder 2">
            <a:extLst>
              <a:ext uri="{FF2B5EF4-FFF2-40B4-BE49-F238E27FC236}">
                <a16:creationId xmlns:a16="http://schemas.microsoft.com/office/drawing/2014/main" id="{6BD13296-1EE7-4BE3-81D3-0F9E97C5802F}"/>
              </a:ext>
            </a:extLst>
          </p:cNvPr>
          <p:cNvSpPr>
            <a:spLocks noGrp="1"/>
          </p:cNvSpPr>
          <p:nvPr>
            <p:ph idx="1"/>
          </p:nvPr>
        </p:nvSpPr>
        <p:spPr/>
        <p:txBody>
          <a:bodyPr/>
          <a:lstStyle/>
          <a:p>
            <a:pPr marL="0" marR="0">
              <a:spcBef>
                <a:spcPts val="0"/>
              </a:spcBef>
              <a:spcAft>
                <a:spcPts val="0"/>
              </a:spcAft>
            </a:pPr>
            <a:r>
              <a:rPr lang="en-US" sz="2400" dirty="0">
                <a:solidFill>
                  <a:srgbClr val="000000"/>
                </a:solidFill>
                <a:effectLst/>
                <a:latin typeface="Verdana" panose="020B0604030504040204" pitchFamily="34" charset="0"/>
                <a:ea typeface="Times New Roman" panose="02020603050405020304" pitchFamily="18" charset="0"/>
              </a:rPr>
              <a:t>1. A promise, on the part of the plaintiffs, to pay him one cent.</a:t>
            </a:r>
            <a:endParaRPr lang="en-US" sz="24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solidFill>
                  <a:srgbClr val="000000"/>
                </a:solidFill>
                <a:effectLst/>
                <a:latin typeface="Verdana" panose="020B0604030504040204" pitchFamily="34" charset="0"/>
                <a:ea typeface="Times New Roman" panose="02020603050405020304" pitchFamily="18" charset="0"/>
              </a:rPr>
              <a:t>2. The love and affection he bore his deceased wife, and the fact that she had done her part, as his wife, in the acquisition of property. . . .</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803802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D31AE0E0-9F82-4B19-8FE0-53F27EB4F4B1}"/>
              </a:ext>
            </a:extLst>
          </p:cNvPr>
          <p:cNvSpPr>
            <a:spLocks noGrp="1" noChangeArrowheads="1"/>
          </p:cNvSpPr>
          <p:nvPr>
            <p:ph type="title"/>
          </p:nvPr>
        </p:nvSpPr>
        <p:spPr/>
        <p:txBody>
          <a:bodyPr/>
          <a:lstStyle/>
          <a:p>
            <a:r>
              <a:rPr lang="en-US" altLang="en-US" dirty="0"/>
              <a:t>One Cent: The Argument </a:t>
            </a:r>
          </a:p>
        </p:txBody>
      </p:sp>
      <p:sp>
        <p:nvSpPr>
          <p:cNvPr id="3" name="Content Placeholder 2">
            <a:extLst>
              <a:ext uri="{FF2B5EF4-FFF2-40B4-BE49-F238E27FC236}">
                <a16:creationId xmlns:a16="http://schemas.microsoft.com/office/drawing/2014/main" id="{9BEA4069-FBF5-483F-A5B8-1716110316F0}"/>
              </a:ext>
            </a:extLst>
          </p:cNvPr>
          <p:cNvSpPr>
            <a:spLocks noGrp="1"/>
          </p:cNvSpPr>
          <p:nvPr>
            <p:ph idx="1"/>
          </p:nvPr>
        </p:nvSpPr>
        <p:spPr/>
        <p:txBody>
          <a:bodyPr/>
          <a:lstStyle/>
          <a:p>
            <a:pPr marL="0">
              <a:spcBef>
                <a:spcPct val="0"/>
              </a:spcBef>
            </a:pPr>
            <a:r>
              <a:rPr lang="en-US" altLang="en-US" sz="2400" dirty="0">
                <a:ea typeface="Times New Roman" panose="02020603050405020304" pitchFamily="18" charset="0"/>
                <a:cs typeface="Arial" panose="020B0604020202020204" pitchFamily="34" charset="0"/>
              </a:rPr>
              <a:t>A promise is enforceable only there is consideration for it. </a:t>
            </a:r>
          </a:p>
          <a:p>
            <a:pPr marL="0">
              <a:spcBef>
                <a:spcPct val="0"/>
              </a:spcBef>
            </a:pPr>
            <a:r>
              <a:rPr lang="en-US" altLang="en-US" sz="2400" dirty="0">
                <a:ea typeface="Times New Roman" panose="02020603050405020304" pitchFamily="18" charset="0"/>
                <a:cs typeface="Arial" panose="020B0604020202020204" pitchFamily="34" charset="0"/>
              </a:rPr>
              <a:t>There is consideration for a promise only if the promisor gave the promise in order to get a promise for performance in exchange. </a:t>
            </a:r>
            <a:r>
              <a:rPr lang="en-US" altLang="en-US" sz="2400" b="1" dirty="0">
                <a:ea typeface="Times New Roman" panose="02020603050405020304" pitchFamily="18" charset="0"/>
                <a:cs typeface="Arial" panose="020B0604020202020204" pitchFamily="34" charset="0"/>
              </a:rPr>
              <a:t>[First part of the rule, but all we need here.]</a:t>
            </a:r>
            <a:endParaRPr lang="en-US" altLang="en-US" sz="2400" b="1" dirty="0">
              <a:cs typeface="Times New Roman" panose="02020603050405020304" pitchFamily="18" charset="0"/>
            </a:endParaRPr>
          </a:p>
          <a:p>
            <a:pPr marL="0">
              <a:spcBef>
                <a:spcPct val="0"/>
              </a:spcBef>
            </a:pPr>
            <a:r>
              <a:rPr lang="en-US" altLang="en-US" sz="2400" dirty="0">
                <a:cs typeface="Times New Roman" panose="02020603050405020304" pitchFamily="18" charset="0"/>
              </a:rPr>
              <a:t>All Schnell really got in exchange for his promise was a penny.	 </a:t>
            </a:r>
          </a:p>
          <a:p>
            <a:pPr marL="0">
              <a:spcBef>
                <a:spcPct val="0"/>
              </a:spcBef>
            </a:pPr>
            <a:r>
              <a:rPr lang="en-US" altLang="en-US" sz="2400" dirty="0">
                <a:cs typeface="Times New Roman" panose="02020603050405020304" pitchFamily="18" charset="0"/>
              </a:rPr>
              <a:t>He could not have been seeking a penny in exchange for $600.</a:t>
            </a:r>
          </a:p>
          <a:p>
            <a:pPr marL="0">
              <a:spcBef>
                <a:spcPct val="0"/>
              </a:spcBef>
            </a:pPr>
            <a:r>
              <a:rPr lang="en-US" altLang="en-US" sz="2400" dirty="0">
                <a:cs typeface="Times New Roman" panose="02020603050405020304" pitchFamily="18" charset="0"/>
              </a:rPr>
              <a:t>Therefore, he did not give his promise in exchange for the penny.</a:t>
            </a:r>
          </a:p>
          <a:p>
            <a:pPr marL="0">
              <a:spcBef>
                <a:spcPct val="0"/>
              </a:spcBef>
            </a:pPr>
            <a:r>
              <a:rPr lang="en-US" altLang="en-US" sz="2400" dirty="0">
                <a:cs typeface="Times New Roman" panose="02020603050405020304" pitchFamily="18" charset="0"/>
              </a:rPr>
              <a:t>Therefore, there was no consideration for his promise.</a:t>
            </a:r>
          </a:p>
          <a:p>
            <a:pPr marL="0"/>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666E4-312C-4A56-8342-1DA770E6A7BC}"/>
              </a:ext>
            </a:extLst>
          </p:cNvPr>
          <p:cNvSpPr>
            <a:spLocks noGrp="1"/>
          </p:cNvSpPr>
          <p:nvPr>
            <p:ph type="title"/>
          </p:nvPr>
        </p:nvSpPr>
        <p:spPr/>
        <p:txBody>
          <a:bodyPr/>
          <a:lstStyle/>
          <a:p>
            <a:r>
              <a:rPr lang="en-US" dirty="0"/>
              <a:t>What About Love and Affection?</a:t>
            </a:r>
          </a:p>
        </p:txBody>
      </p:sp>
      <p:sp>
        <p:nvSpPr>
          <p:cNvPr id="3" name="Content Placeholder 2">
            <a:extLst>
              <a:ext uri="{FF2B5EF4-FFF2-40B4-BE49-F238E27FC236}">
                <a16:creationId xmlns:a16="http://schemas.microsoft.com/office/drawing/2014/main" id="{B7E2D18A-35C6-448E-9F2F-6F43D65AEC43}"/>
              </a:ext>
            </a:extLst>
          </p:cNvPr>
          <p:cNvSpPr>
            <a:spLocks noGrp="1"/>
          </p:cNvSpPr>
          <p:nvPr>
            <p:ph idx="1"/>
          </p:nvPr>
        </p:nvSpPr>
        <p:spPr/>
        <p:txBody>
          <a:bodyPr/>
          <a:lstStyle/>
          <a:p>
            <a:r>
              <a:rPr lang="en-US" dirty="0"/>
              <a:t>The court says:</a:t>
            </a:r>
          </a:p>
          <a:p>
            <a:pPr lvl="1"/>
            <a:r>
              <a:rPr lang="en-US" sz="2400" dirty="0"/>
              <a:t>The past services of his wife, and the love and affection he had borne her, are objectionable as legal considerations for </a:t>
            </a:r>
            <a:r>
              <a:rPr lang="en-US" sz="2400" i="1" dirty="0"/>
              <a:t>Schnell's</a:t>
            </a:r>
            <a:r>
              <a:rPr lang="en-US" sz="2400" dirty="0"/>
              <a:t> promise, on two grounds: </a:t>
            </a:r>
          </a:p>
          <a:p>
            <a:pPr lvl="1"/>
            <a:r>
              <a:rPr lang="en-US" sz="2400" dirty="0"/>
              <a:t>1. They are past considerations. </a:t>
            </a:r>
          </a:p>
          <a:p>
            <a:pPr lvl="1"/>
            <a:r>
              <a:rPr lang="en-US" sz="2400" dirty="0"/>
              <a:t>2. The fact that </a:t>
            </a:r>
            <a:r>
              <a:rPr lang="en-US" sz="2400" i="1" dirty="0"/>
              <a:t>Schnell</a:t>
            </a:r>
            <a:r>
              <a:rPr lang="en-US" sz="2400" dirty="0"/>
              <a:t> loved his wife, and that she had been industrious, constituted no consideration for his promise to pay </a:t>
            </a:r>
            <a:r>
              <a:rPr lang="en-US" sz="2400" i="1" dirty="0"/>
              <a:t>J. B. Nell,</a:t>
            </a:r>
            <a:r>
              <a:rPr lang="en-US" sz="2400" dirty="0"/>
              <a:t> and the </a:t>
            </a:r>
            <a:r>
              <a:rPr lang="en-US" sz="2400" i="1" dirty="0" err="1"/>
              <a:t>Lorenzes</a:t>
            </a:r>
            <a:r>
              <a:rPr lang="en-US" sz="2400" i="1" dirty="0"/>
              <a:t>,</a:t>
            </a:r>
            <a:r>
              <a:rPr lang="en-US" sz="2400" dirty="0"/>
              <a:t> a sum of money. . . . Nor is the fact that </a:t>
            </a:r>
            <a:r>
              <a:rPr lang="en-US" sz="2400" i="1" dirty="0"/>
              <a:t>Schnell</a:t>
            </a:r>
            <a:r>
              <a:rPr lang="en-US" sz="2400" dirty="0"/>
              <a:t> now venerates the memory of his deceased wife, a legal consideration for a promise to pay any third person money.</a:t>
            </a:r>
          </a:p>
        </p:txBody>
      </p:sp>
    </p:spTree>
    <p:extLst>
      <p:ext uri="{BB962C8B-B14F-4D97-AF65-F5344CB8AC3E}">
        <p14:creationId xmlns:p14="http://schemas.microsoft.com/office/powerpoint/2010/main" val="1252625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FE656-A7FE-4573-BD4F-B79B3D427A3F}"/>
              </a:ext>
            </a:extLst>
          </p:cNvPr>
          <p:cNvSpPr>
            <a:spLocks noGrp="1"/>
          </p:cNvSpPr>
          <p:nvPr>
            <p:ph type="title"/>
          </p:nvPr>
        </p:nvSpPr>
        <p:spPr/>
        <p:txBody>
          <a:bodyPr/>
          <a:lstStyle/>
          <a:p>
            <a:r>
              <a:rPr lang="en-US" sz="3600" dirty="0"/>
              <a:t>Promising Not To Refuse</a:t>
            </a:r>
          </a:p>
        </p:txBody>
      </p:sp>
      <p:sp>
        <p:nvSpPr>
          <p:cNvPr id="3" name="Content Placeholder 2">
            <a:extLst>
              <a:ext uri="{FF2B5EF4-FFF2-40B4-BE49-F238E27FC236}">
                <a16:creationId xmlns:a16="http://schemas.microsoft.com/office/drawing/2014/main" id="{102C462B-758B-40AD-8892-B85A83BABE7B}"/>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cs typeface="Arial" panose="020B0604020202020204" pitchFamily="34" charset="0"/>
              </a:rPr>
              <a:t>Aunt Tilly promises to give some money to her nephew Charlie.  Uncle Fred says that the promise will not be legally binding without consideration from Charlie.  He says to have Charlie promise not to refuse to accept the money.  </a:t>
            </a:r>
          </a:p>
          <a:p>
            <a:pPr marL="0" marR="0">
              <a:spcBef>
                <a:spcPts val="0"/>
              </a:spcBef>
              <a:spcAft>
                <a:spcPts val="0"/>
              </a:spcAft>
            </a:pP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(a) Charlie has a legal right to refuse the gift, so his promise counts as consideration for Aunt Tilly's promise.  </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(b) Charlie's promise is a sham, an attempt to circumvent consideration doctrine.  It is inadequate as consideration.</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(c) The money will benefit Charlie, and a benefit to the </a:t>
            </a:r>
            <a:r>
              <a:rPr lang="en-US" sz="2400" dirty="0" err="1">
                <a:effectLst/>
                <a:ea typeface="Times New Roman" panose="02020603050405020304" pitchFamily="18" charset="0"/>
                <a:cs typeface="Arial" panose="020B0604020202020204" pitchFamily="34" charset="0"/>
              </a:rPr>
              <a:t>promisee</a:t>
            </a:r>
            <a:r>
              <a:rPr lang="en-US" sz="2400" dirty="0">
                <a:effectLst/>
                <a:ea typeface="Times New Roman" panose="02020603050405020304" pitchFamily="18" charset="0"/>
                <a:cs typeface="Arial" panose="020B0604020202020204" pitchFamily="34" charset="0"/>
              </a:rPr>
              <a:t> is sufficient for consideration.</a:t>
            </a:r>
            <a:endParaRPr lang="en-US" sz="24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(d) None of the above. </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8280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01B0B-EAB9-452D-8F20-0988B0B6B681}"/>
              </a:ext>
            </a:extLst>
          </p:cNvPr>
          <p:cNvSpPr>
            <a:spLocks noGrp="1"/>
          </p:cNvSpPr>
          <p:nvPr>
            <p:ph type="title"/>
          </p:nvPr>
        </p:nvSpPr>
        <p:spPr/>
        <p:txBody>
          <a:bodyPr/>
          <a:lstStyle/>
          <a:p>
            <a:r>
              <a:rPr lang="en-US" dirty="0"/>
              <a:t>What Do You Want To Learn?</a:t>
            </a:r>
          </a:p>
        </p:txBody>
      </p:sp>
      <p:sp>
        <p:nvSpPr>
          <p:cNvPr id="3" name="Content Placeholder 2">
            <a:extLst>
              <a:ext uri="{FF2B5EF4-FFF2-40B4-BE49-F238E27FC236}">
                <a16:creationId xmlns:a16="http://schemas.microsoft.com/office/drawing/2014/main" id="{E6E1237E-25D6-45C3-99FA-8491D018DB9E}"/>
              </a:ext>
            </a:extLst>
          </p:cNvPr>
          <p:cNvSpPr>
            <a:spLocks noGrp="1"/>
          </p:cNvSpPr>
          <p:nvPr>
            <p:ph idx="1"/>
          </p:nvPr>
        </p:nvSpPr>
        <p:spPr/>
        <p:txBody>
          <a:bodyPr/>
          <a:lstStyle/>
          <a:p>
            <a:pPr marL="0" indent="0">
              <a:buNone/>
            </a:pPr>
            <a:endParaRPr lang="en-US" dirty="0"/>
          </a:p>
          <a:p>
            <a:pPr marL="0" indent="0" algn="ctr">
              <a:buNone/>
            </a:pPr>
            <a:r>
              <a:rPr lang="en-US" dirty="0"/>
              <a:t>rules + facts + culture</a:t>
            </a:r>
          </a:p>
          <a:p>
            <a:pPr marL="0" indent="0" algn="ctr">
              <a:buNone/>
            </a:pPr>
            <a:endParaRPr lang="en-US" dirty="0"/>
          </a:p>
          <a:p>
            <a:pPr marL="0" indent="0">
              <a:buNone/>
            </a:pPr>
            <a:r>
              <a:rPr lang="en-US" dirty="0"/>
              <a:t>		  	    reasoning</a:t>
            </a:r>
          </a:p>
          <a:p>
            <a:pPr marL="0" indent="0" algn="ctr">
              <a:buNone/>
            </a:pPr>
            <a:endParaRPr lang="en-US" dirty="0"/>
          </a:p>
          <a:p>
            <a:pPr marL="0" indent="0" algn="ctr">
              <a:buNone/>
            </a:pPr>
            <a:r>
              <a:rPr lang="en-US" dirty="0"/>
              <a:t>decision </a:t>
            </a:r>
          </a:p>
        </p:txBody>
      </p:sp>
      <p:cxnSp>
        <p:nvCxnSpPr>
          <p:cNvPr id="5" name="Straight Arrow Connector 4">
            <a:extLst>
              <a:ext uri="{FF2B5EF4-FFF2-40B4-BE49-F238E27FC236}">
                <a16:creationId xmlns:a16="http://schemas.microsoft.com/office/drawing/2014/main" id="{2D6B2CAF-9666-742E-E4FC-37DABC9A6504}"/>
              </a:ext>
            </a:extLst>
          </p:cNvPr>
          <p:cNvCxnSpPr>
            <a:cxnSpLocks/>
          </p:cNvCxnSpPr>
          <p:nvPr/>
        </p:nvCxnSpPr>
        <p:spPr>
          <a:xfrm>
            <a:off x="4495800" y="3810000"/>
            <a:ext cx="0" cy="6858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9EA256F-7BBF-66E9-282F-6BF11BB1217E}"/>
              </a:ext>
            </a:extLst>
          </p:cNvPr>
          <p:cNvCxnSpPr>
            <a:cxnSpLocks/>
          </p:cNvCxnSpPr>
          <p:nvPr/>
        </p:nvCxnSpPr>
        <p:spPr>
          <a:xfrm>
            <a:off x="4495800" y="2743200"/>
            <a:ext cx="0" cy="53340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34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0A7ED2F8-3F1D-4975-8E1D-CAA1690835DD}"/>
              </a:ext>
            </a:extLst>
          </p:cNvPr>
          <p:cNvSpPr>
            <a:spLocks noGrp="1" noChangeArrowheads="1"/>
          </p:cNvSpPr>
          <p:nvPr>
            <p:ph type="title"/>
          </p:nvPr>
        </p:nvSpPr>
        <p:spPr/>
        <p:txBody>
          <a:bodyPr/>
          <a:lstStyle/>
          <a:p>
            <a:r>
              <a:rPr lang="en-US" altLang="en-US" dirty="0"/>
              <a:t>The Two-Way Exchange Requirement</a:t>
            </a:r>
          </a:p>
        </p:txBody>
      </p:sp>
      <p:sp>
        <p:nvSpPr>
          <p:cNvPr id="7171" name="Content Placeholder 2">
            <a:extLst>
              <a:ext uri="{FF2B5EF4-FFF2-40B4-BE49-F238E27FC236}">
                <a16:creationId xmlns:a16="http://schemas.microsoft.com/office/drawing/2014/main" id="{15D7316B-E340-4F97-9D64-CDF550E26B4C}"/>
              </a:ext>
            </a:extLst>
          </p:cNvPr>
          <p:cNvSpPr>
            <a:spLocks noGrp="1" noChangeArrowheads="1"/>
          </p:cNvSpPr>
          <p:nvPr>
            <p:ph idx="1"/>
          </p:nvPr>
        </p:nvSpPr>
        <p:spPr/>
        <p:txBody>
          <a:bodyPr/>
          <a:lstStyle/>
          <a:p>
            <a:r>
              <a:rPr lang="en-US" altLang="en-US" sz="3200" dirty="0">
                <a:ea typeface="Times New Roman" panose="02020603050405020304" pitchFamily="18" charset="0"/>
                <a:cs typeface="Verdana" panose="020B0604030504040204" pitchFamily="34" charset="0"/>
              </a:rPr>
              <a:t>There is consideration for a promise if </a:t>
            </a:r>
          </a:p>
          <a:p>
            <a:r>
              <a:rPr lang="en-US" altLang="en-US" sz="3200" dirty="0">
                <a:ea typeface="Times New Roman" panose="02020603050405020304" pitchFamily="18" charset="0"/>
                <a:cs typeface="Verdana" panose="020B0604030504040204" pitchFamily="34" charset="0"/>
              </a:rPr>
              <a:t>(1) the promisor gave his or her promise to get a promise or performance in exchange,</a:t>
            </a:r>
            <a:r>
              <a:rPr lang="en-US" altLang="en-US" sz="3200" b="1" dirty="0">
                <a:ea typeface="Times New Roman" panose="02020603050405020304" pitchFamily="18" charset="0"/>
                <a:cs typeface="Verdana" panose="020B0604030504040204" pitchFamily="34" charset="0"/>
              </a:rPr>
              <a:t> </a:t>
            </a:r>
            <a:r>
              <a:rPr lang="en-US" altLang="en-US" sz="3200" dirty="0">
                <a:ea typeface="Times New Roman" panose="02020603050405020304" pitchFamily="18" charset="0"/>
                <a:cs typeface="Verdana" panose="020B0604030504040204" pitchFamily="34" charset="0"/>
              </a:rPr>
              <a:t>and </a:t>
            </a:r>
          </a:p>
          <a:p>
            <a:r>
              <a:rPr lang="en-US" altLang="en-US" sz="3200" dirty="0">
                <a:ea typeface="Times New Roman" panose="02020603050405020304" pitchFamily="18" charset="0"/>
                <a:cs typeface="Verdana" panose="020B0604030504040204" pitchFamily="34" charset="0"/>
              </a:rPr>
              <a:t>(2) the </a:t>
            </a:r>
            <a:r>
              <a:rPr lang="en-US" altLang="en-US" sz="3200" dirty="0" err="1">
                <a:ea typeface="Times New Roman" panose="02020603050405020304" pitchFamily="18" charset="0"/>
                <a:cs typeface="Verdana" panose="020B0604030504040204" pitchFamily="34" charset="0"/>
              </a:rPr>
              <a:t>promisee</a:t>
            </a:r>
            <a:r>
              <a:rPr lang="en-US" altLang="en-US" sz="3200" dirty="0">
                <a:ea typeface="Times New Roman" panose="02020603050405020304" pitchFamily="18" charset="0"/>
                <a:cs typeface="Verdana" panose="020B0604030504040204" pitchFamily="34" charset="0"/>
              </a:rPr>
              <a:t> gave that promise or performance in return.</a:t>
            </a:r>
          </a:p>
          <a:p>
            <a:endParaRPr lang="en-US" altLang="en-US" dirty="0">
              <a:ea typeface="Times New Roman" panose="02020603050405020304" pitchFamily="18" charset="0"/>
              <a:cs typeface="Verdan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F2E7035C-692F-4906-A33E-20AEBA99482D}"/>
              </a:ext>
            </a:extLst>
          </p:cNvPr>
          <p:cNvSpPr>
            <a:spLocks noGrp="1" noChangeArrowheads="1"/>
          </p:cNvSpPr>
          <p:nvPr>
            <p:ph type="title"/>
          </p:nvPr>
        </p:nvSpPr>
        <p:spPr/>
        <p:txBody>
          <a:bodyPr/>
          <a:lstStyle/>
          <a:p>
            <a:r>
              <a:rPr lang="en-US" altLang="en-US" sz="2800" dirty="0">
                <a:latin typeface="Verdana" panose="020B0604030504040204" pitchFamily="34" charset="0"/>
                <a:ea typeface="Times New Roman" panose="02020603050405020304" pitchFamily="18" charset="0"/>
                <a:cs typeface="Verdana" panose="020B0604030504040204" pitchFamily="34" charset="0"/>
              </a:rPr>
              <a:t>The Restatement On The Bargain Theory</a:t>
            </a:r>
            <a:br>
              <a:rPr lang="en-US" altLang="en-US" sz="4400" dirty="0">
                <a:latin typeface="Verdana" panose="020B0604030504040204" pitchFamily="34" charset="0"/>
                <a:ea typeface="Times New Roman" panose="02020603050405020304" pitchFamily="18" charset="0"/>
                <a:cs typeface="Verdana" panose="020B0604030504040204" pitchFamily="34" charset="0"/>
              </a:rPr>
            </a:br>
            <a:endParaRPr lang="en-US" altLang="en-US" dirty="0">
              <a:ea typeface="Times New Roman" panose="02020603050405020304" pitchFamily="18" charset="0"/>
              <a:cs typeface="Verdana" panose="020B0604030504040204" pitchFamily="34" charset="0"/>
            </a:endParaRPr>
          </a:p>
        </p:txBody>
      </p:sp>
      <p:sp>
        <p:nvSpPr>
          <p:cNvPr id="6147" name="Content Placeholder 2">
            <a:extLst>
              <a:ext uri="{FF2B5EF4-FFF2-40B4-BE49-F238E27FC236}">
                <a16:creationId xmlns:a16="http://schemas.microsoft.com/office/drawing/2014/main" id="{6E6ED8A7-2CD3-4979-90E7-2DB9268477C8}"/>
              </a:ext>
            </a:extLst>
          </p:cNvPr>
          <p:cNvSpPr>
            <a:spLocks noGrp="1" noChangeArrowheads="1"/>
          </p:cNvSpPr>
          <p:nvPr>
            <p:ph idx="1"/>
          </p:nvPr>
        </p:nvSpPr>
        <p:spPr>
          <a:xfrm>
            <a:off x="304800" y="847725"/>
            <a:ext cx="8229600" cy="5476875"/>
          </a:xfrm>
        </p:spPr>
        <p:txBody>
          <a:bodyPr/>
          <a:lstStyle/>
          <a:p>
            <a:pPr marL="0" indent="0">
              <a:spcBef>
                <a:spcPct val="0"/>
              </a:spcBef>
              <a:buNone/>
            </a:pPr>
            <a:r>
              <a:rPr lang="en-US" altLang="en-US" sz="2000" dirty="0">
                <a:latin typeface="Verdana" panose="020B0604030504040204" pitchFamily="34" charset="0"/>
                <a:ea typeface="Times New Roman" panose="02020603050405020304" pitchFamily="18" charset="0"/>
                <a:cs typeface="Verdana" panose="020B0604030504040204" pitchFamily="34" charset="0"/>
              </a:rPr>
              <a:t>1.  </a:t>
            </a:r>
            <a:r>
              <a:rPr lang="en-US" altLang="en-US" sz="2400" dirty="0">
                <a:ea typeface="Times New Roman" panose="02020603050405020304" pitchFamily="18" charset="0"/>
                <a:cs typeface="Verdana" panose="020B0604030504040204" pitchFamily="34" charset="0"/>
              </a:rPr>
              <a:t>A contract is a legally enforceable promise (§1).</a:t>
            </a:r>
          </a:p>
          <a:p>
            <a:pPr marL="0" indent="0">
              <a:spcBef>
                <a:spcPct val="0"/>
              </a:spcBef>
              <a:buNone/>
            </a:pPr>
            <a:endParaRPr lang="en-US" altLang="en-US" sz="2400" dirty="0">
              <a:ea typeface="Times New Roman" panose="02020603050405020304" pitchFamily="18" charset="0"/>
              <a:cs typeface="Verdana" panose="020B0604030504040204" pitchFamily="34" charset="0"/>
            </a:endParaRPr>
          </a:p>
          <a:p>
            <a:pPr marL="0" indent="0">
              <a:spcBef>
                <a:spcPct val="0"/>
              </a:spcBef>
              <a:buNone/>
            </a:pPr>
            <a:r>
              <a:rPr lang="en-US" altLang="en-US" sz="2400" dirty="0">
                <a:ea typeface="Times New Roman" panose="02020603050405020304" pitchFamily="18" charset="0"/>
                <a:cs typeface="Verdana" panose="020B0604030504040204" pitchFamily="34" charset="0"/>
              </a:rPr>
              <a:t>2.  Exceptions aside, a promise is legally enforceable only when there is consideration for it (§§ 17(1) - (2)).</a:t>
            </a:r>
          </a:p>
          <a:p>
            <a:pPr marL="0" indent="0">
              <a:spcBef>
                <a:spcPct val="0"/>
              </a:spcBef>
              <a:buNone/>
            </a:pPr>
            <a:r>
              <a:rPr lang="en-US" altLang="en-US" sz="2400" dirty="0">
                <a:ea typeface="Times New Roman" panose="02020603050405020304" pitchFamily="18" charset="0"/>
                <a:cs typeface="Verdana" panose="020B0604030504040204" pitchFamily="34" charset="0"/>
              </a:rPr>
              <a:t> </a:t>
            </a:r>
          </a:p>
          <a:p>
            <a:pPr marL="0" indent="0">
              <a:spcBef>
                <a:spcPct val="0"/>
              </a:spcBef>
              <a:buNone/>
            </a:pPr>
            <a:r>
              <a:rPr lang="en-US" altLang="en-US" sz="2400" dirty="0">
                <a:ea typeface="Times New Roman" panose="02020603050405020304" pitchFamily="18" charset="0"/>
                <a:cs typeface="Verdana" panose="020B0604030504040204" pitchFamily="34" charset="0"/>
              </a:rPr>
              <a:t>3. The consideration may be another promise or a performance (§3, §71).</a:t>
            </a:r>
          </a:p>
          <a:p>
            <a:pPr marL="0" indent="0">
              <a:spcBef>
                <a:spcPct val="0"/>
              </a:spcBef>
              <a:buNone/>
            </a:pPr>
            <a:r>
              <a:rPr lang="en-US" altLang="en-US" sz="2400" dirty="0">
                <a:ea typeface="Times New Roman" panose="02020603050405020304" pitchFamily="18" charset="0"/>
                <a:cs typeface="Verdana" panose="020B0604030504040204" pitchFamily="34" charset="0"/>
              </a:rPr>
              <a:t> </a:t>
            </a:r>
          </a:p>
          <a:p>
            <a:pPr marL="0" indent="0">
              <a:spcBef>
                <a:spcPct val="0"/>
              </a:spcBef>
              <a:buNone/>
            </a:pPr>
            <a:r>
              <a:rPr lang="en-US" altLang="en-US" sz="2400" dirty="0">
                <a:ea typeface="Times New Roman" panose="02020603050405020304" pitchFamily="18" charset="0"/>
                <a:cs typeface="Verdana" panose="020B0604030504040204" pitchFamily="34" charset="0"/>
              </a:rPr>
              <a:t>4.  A promise or performance is consideration when it is "bargained for" (§71(1)).</a:t>
            </a:r>
          </a:p>
          <a:p>
            <a:pPr marL="0" indent="0">
              <a:spcBef>
                <a:spcPct val="0"/>
              </a:spcBef>
              <a:buNone/>
            </a:pPr>
            <a:r>
              <a:rPr lang="en-US" altLang="en-US" sz="2400" dirty="0">
                <a:ea typeface="Times New Roman" panose="02020603050405020304" pitchFamily="18" charset="0"/>
                <a:cs typeface="Verdana" panose="020B0604030504040204" pitchFamily="34" charset="0"/>
              </a:rPr>
              <a:t> </a:t>
            </a:r>
          </a:p>
          <a:p>
            <a:pPr marL="0" indent="0">
              <a:spcBef>
                <a:spcPct val="0"/>
              </a:spcBef>
              <a:buNone/>
            </a:pPr>
            <a:r>
              <a:rPr lang="en-US" altLang="en-US" sz="2400" dirty="0">
                <a:ea typeface="Times New Roman" panose="02020603050405020304" pitchFamily="18" charset="0"/>
                <a:cs typeface="Verdana" panose="020B0604030504040204" pitchFamily="34" charset="0"/>
              </a:rPr>
              <a:t>5.  A promise or performance is bargained for "if it is sought by the promisor in exchange for his promise </a:t>
            </a:r>
            <a:r>
              <a:rPr lang="en-US" altLang="en-US" sz="2400" b="1" dirty="0">
                <a:ea typeface="Times New Roman" panose="02020603050405020304" pitchFamily="18" charset="0"/>
                <a:cs typeface="Verdana" panose="020B0604030504040204" pitchFamily="34" charset="0"/>
              </a:rPr>
              <a:t>and</a:t>
            </a:r>
            <a:r>
              <a:rPr lang="en-US" altLang="en-US" sz="2400" dirty="0">
                <a:ea typeface="Times New Roman" panose="02020603050405020304" pitchFamily="18" charset="0"/>
                <a:cs typeface="Verdana" panose="020B0604030504040204" pitchFamily="34" charset="0"/>
              </a:rPr>
              <a:t> is given by the </a:t>
            </a:r>
            <a:r>
              <a:rPr lang="en-US" altLang="en-US" sz="2400" dirty="0" err="1">
                <a:ea typeface="Times New Roman" panose="02020603050405020304" pitchFamily="18" charset="0"/>
                <a:cs typeface="Verdana" panose="020B0604030504040204" pitchFamily="34" charset="0"/>
              </a:rPr>
              <a:t>promisee</a:t>
            </a:r>
            <a:r>
              <a:rPr lang="en-US" altLang="en-US" sz="2400" dirty="0">
                <a:ea typeface="Times New Roman" panose="02020603050405020304" pitchFamily="18" charset="0"/>
                <a:cs typeface="Verdana" panose="020B0604030504040204" pitchFamily="34" charset="0"/>
              </a:rPr>
              <a:t> in exchange for that promise" (§71(2)).</a:t>
            </a:r>
          </a:p>
          <a:p>
            <a:pPr marL="0" indent="0"/>
            <a:endParaRPr lang="en-US" altLang="en-US" dirty="0">
              <a:ea typeface="Times New Roman" panose="02020603050405020304" pitchFamily="18" charset="0"/>
              <a:cs typeface="Verdan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B3B1E77-4C92-48A2-BF53-F8BD96E73153}"/>
              </a:ext>
            </a:extLst>
          </p:cNvPr>
          <p:cNvSpPr>
            <a:spLocks noGrp="1" noChangeArrowheads="1"/>
          </p:cNvSpPr>
          <p:nvPr>
            <p:ph type="title"/>
          </p:nvPr>
        </p:nvSpPr>
        <p:spPr/>
        <p:txBody>
          <a:bodyPr/>
          <a:lstStyle/>
          <a:p>
            <a:r>
              <a:rPr lang="en-US" altLang="en-US" dirty="0"/>
              <a:t>A Correct Statement?</a:t>
            </a:r>
          </a:p>
        </p:txBody>
      </p:sp>
      <p:sp>
        <p:nvSpPr>
          <p:cNvPr id="3" name="Content Placeholder 2">
            <a:extLst>
              <a:ext uri="{FF2B5EF4-FFF2-40B4-BE49-F238E27FC236}">
                <a16:creationId xmlns:a16="http://schemas.microsoft.com/office/drawing/2014/main" id="{82E8C8AE-A837-429D-B0CA-E88C0C5CEB0F}"/>
              </a:ext>
            </a:extLst>
          </p:cNvPr>
          <p:cNvSpPr>
            <a:spLocks noGrp="1"/>
          </p:cNvSpPr>
          <p:nvPr>
            <p:ph idx="1"/>
          </p:nvPr>
        </p:nvSpPr>
        <p:spPr/>
        <p:txBody>
          <a:bodyPr/>
          <a:lstStyle/>
          <a:p>
            <a:pPr marL="0" indent="0">
              <a:spcBef>
                <a:spcPts val="0"/>
              </a:spcBef>
              <a:spcAft>
                <a:spcPts val="0"/>
              </a:spcAft>
              <a:buFont typeface="Wingdings" panose="05000000000000000000" pitchFamily="2" charset="2"/>
              <a:buNone/>
              <a:defRPr/>
            </a:pPr>
            <a:r>
              <a:rPr lang="en-US" sz="2400" dirty="0">
                <a:latin typeface="Verdana" panose="020B0604030504040204" pitchFamily="34" charset="0"/>
                <a:ea typeface="Times New Roman" panose="02020603050405020304" pitchFamily="18" charset="0"/>
                <a:cs typeface="Arial" panose="020B0604020202020204" pitchFamily="34" charset="0"/>
              </a:rPr>
              <a:t>The following is a correct statement of the bargain theory of consideration:  A promise or performance is bargained for if it is sought by the promisor in exchange for his promise, </a:t>
            </a:r>
            <a:r>
              <a:rPr lang="en-US" sz="2400" b="1" dirty="0">
                <a:latin typeface="Verdana" panose="020B0604030504040204" pitchFamily="34" charset="0"/>
                <a:ea typeface="Times New Roman" panose="02020603050405020304" pitchFamily="18" charset="0"/>
                <a:cs typeface="Arial" panose="020B0604020202020204" pitchFamily="34" charset="0"/>
              </a:rPr>
              <a:t>or</a:t>
            </a:r>
            <a:r>
              <a:rPr lang="en-US" sz="2400" dirty="0">
                <a:latin typeface="Verdana" panose="020B0604030504040204" pitchFamily="34" charset="0"/>
                <a:ea typeface="Times New Roman" panose="02020603050405020304" pitchFamily="18" charset="0"/>
                <a:cs typeface="Arial" panose="020B0604020202020204" pitchFamily="34" charset="0"/>
              </a:rPr>
              <a:t> is given by the </a:t>
            </a:r>
            <a:r>
              <a:rPr lang="en-US" sz="2400" dirty="0" err="1">
                <a:latin typeface="Verdana" panose="020B0604030504040204" pitchFamily="34" charset="0"/>
                <a:ea typeface="Times New Roman" panose="02020603050405020304" pitchFamily="18" charset="0"/>
                <a:cs typeface="Arial" panose="020B0604020202020204" pitchFamily="34" charset="0"/>
              </a:rPr>
              <a:t>promisee</a:t>
            </a:r>
            <a:r>
              <a:rPr lang="en-US" sz="2400" dirty="0">
                <a:latin typeface="Verdana" panose="020B0604030504040204" pitchFamily="34" charset="0"/>
                <a:ea typeface="Times New Roman" panose="02020603050405020304" pitchFamily="18" charset="0"/>
                <a:cs typeface="Arial" panose="020B0604020202020204" pitchFamily="34" charset="0"/>
              </a:rPr>
              <a:t> in exchange for that promise.</a:t>
            </a:r>
            <a:endParaRPr lang="en-US" sz="2400" dirty="0">
              <a:latin typeface="Times New Roman" panose="02020603050405020304" pitchFamily="18" charset="0"/>
              <a:ea typeface="Times New Roman" panose="02020603050405020304" pitchFamily="18" charset="0"/>
            </a:endParaRPr>
          </a:p>
          <a:p>
            <a:pPr marL="0">
              <a:spcBef>
                <a:spcPts val="0"/>
              </a:spcBef>
              <a:spcAft>
                <a:spcPts val="0"/>
              </a:spcAft>
              <a:defRPr/>
            </a:pPr>
            <a:endParaRPr lang="en-US" sz="2400" dirty="0">
              <a:latin typeface="Times New Roman" panose="02020603050405020304" pitchFamily="18" charset="0"/>
              <a:ea typeface="Times New Roman" panose="02020603050405020304" pitchFamily="18" charset="0"/>
            </a:endParaRPr>
          </a:p>
          <a:p>
            <a:pPr marL="0" indent="0">
              <a:spcBef>
                <a:spcPts val="0"/>
              </a:spcBef>
              <a:spcAft>
                <a:spcPts val="0"/>
              </a:spcAft>
              <a:buFont typeface="Wingdings" panose="05000000000000000000" pitchFamily="2" charset="2"/>
              <a:buNone/>
              <a:defRPr/>
            </a:pPr>
            <a:r>
              <a:rPr lang="en-US" sz="2400" dirty="0">
                <a:latin typeface="Verdana" panose="020B0604030504040204" pitchFamily="34" charset="0"/>
                <a:ea typeface="Times New Roman" panose="02020603050405020304" pitchFamily="18" charset="0"/>
                <a:cs typeface="Arial" panose="020B0604020202020204" pitchFamily="34" charset="0"/>
              </a:rPr>
              <a:t>(A)True.</a:t>
            </a:r>
            <a:endParaRPr lang="en-US" sz="2400" dirty="0">
              <a:latin typeface="Times New Roman" panose="02020603050405020304" pitchFamily="18" charset="0"/>
              <a:ea typeface="Times New Roman" panose="02020603050405020304" pitchFamily="18" charset="0"/>
            </a:endParaRPr>
          </a:p>
          <a:p>
            <a:pPr marL="0" indent="0">
              <a:spcBef>
                <a:spcPts val="0"/>
              </a:spcBef>
              <a:spcAft>
                <a:spcPts val="0"/>
              </a:spcAft>
              <a:buFont typeface="Wingdings" panose="05000000000000000000" pitchFamily="2" charset="2"/>
              <a:buNone/>
              <a:defRPr/>
            </a:pPr>
            <a:r>
              <a:rPr lang="en-US" sz="2400" dirty="0">
                <a:latin typeface="Verdana" panose="020B0604030504040204" pitchFamily="34" charset="0"/>
                <a:ea typeface="Times New Roman" panose="02020603050405020304" pitchFamily="18" charset="0"/>
                <a:cs typeface="Arial" panose="020B0604020202020204" pitchFamily="34" charset="0"/>
              </a:rPr>
              <a:t> </a:t>
            </a:r>
            <a:endParaRPr lang="en-US" sz="2400" dirty="0">
              <a:latin typeface="Times New Roman" panose="02020603050405020304" pitchFamily="18" charset="0"/>
              <a:ea typeface="Times New Roman" panose="02020603050405020304" pitchFamily="18" charset="0"/>
            </a:endParaRPr>
          </a:p>
          <a:p>
            <a:pPr marL="0" indent="0">
              <a:spcBef>
                <a:spcPts val="0"/>
              </a:spcBef>
              <a:spcAft>
                <a:spcPts val="0"/>
              </a:spcAft>
              <a:buFont typeface="Wingdings" panose="05000000000000000000" pitchFamily="2" charset="2"/>
              <a:buNone/>
              <a:defRPr/>
            </a:pPr>
            <a:r>
              <a:rPr lang="en-US" sz="2400" dirty="0">
                <a:latin typeface="Verdana" panose="020B0604030504040204" pitchFamily="34" charset="0"/>
                <a:ea typeface="Times New Roman" panose="02020603050405020304" pitchFamily="18" charset="0"/>
                <a:cs typeface="Arial" panose="020B0604020202020204" pitchFamily="34" charset="0"/>
              </a:rPr>
              <a:t>(B) False.  </a:t>
            </a:r>
            <a:endParaRPr lang="en-US" sz="2400" dirty="0">
              <a:latin typeface="Times New Roman" panose="02020603050405020304" pitchFamily="18" charset="0"/>
              <a:ea typeface="Times New Roman" panose="02020603050405020304" pitchFamily="18" charset="0"/>
            </a:endParaRPr>
          </a:p>
          <a:p>
            <a:pPr marL="0" indent="0">
              <a:buFont typeface="Wingdings" panose="05000000000000000000" pitchFamily="2" charset="2"/>
              <a:buNone/>
              <a:defRPr/>
            </a:pP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61B6A-EF0D-C706-CAE0-9D5990ED8AC2}"/>
              </a:ext>
            </a:extLst>
          </p:cNvPr>
          <p:cNvSpPr>
            <a:spLocks noGrp="1"/>
          </p:cNvSpPr>
          <p:nvPr>
            <p:ph type="title"/>
          </p:nvPr>
        </p:nvSpPr>
        <p:spPr/>
        <p:txBody>
          <a:bodyPr/>
          <a:lstStyle/>
          <a:p>
            <a:r>
              <a:rPr lang="en-US" dirty="0"/>
              <a:t>A Car For Law School </a:t>
            </a:r>
          </a:p>
        </p:txBody>
      </p:sp>
      <p:sp>
        <p:nvSpPr>
          <p:cNvPr id="3" name="Content Placeholder 2">
            <a:extLst>
              <a:ext uri="{FF2B5EF4-FFF2-40B4-BE49-F238E27FC236}">
                <a16:creationId xmlns:a16="http://schemas.microsoft.com/office/drawing/2014/main" id="{028E5DAB-D67B-6FB8-DF80-A48BD2AD72B8}"/>
              </a:ext>
            </a:extLst>
          </p:cNvPr>
          <p:cNvSpPr>
            <a:spLocks noGrp="1"/>
          </p:cNvSpPr>
          <p:nvPr>
            <p:ph idx="1"/>
          </p:nvPr>
        </p:nvSpPr>
        <p:spPr>
          <a:xfrm>
            <a:off x="457200" y="1447800"/>
            <a:ext cx="8229600" cy="4530725"/>
          </a:xfrm>
        </p:spPr>
        <p:txBody>
          <a:bodyPr/>
          <a:lstStyle/>
          <a:p>
            <a:r>
              <a:rPr lang="en-US" dirty="0"/>
              <a:t>When Alice’s parents found out she got into Chicago-Kent, they said, “Alice, in consideration of your achievement of getting in, we promise to buy you a car.” </a:t>
            </a:r>
          </a:p>
          <a:p>
            <a:r>
              <a:rPr lang="en-US" dirty="0"/>
              <a:t>Is the promise legally enforceable?</a:t>
            </a:r>
          </a:p>
          <a:p>
            <a:r>
              <a:rPr lang="en-US" dirty="0"/>
              <a:t>(a) Yes</a:t>
            </a:r>
          </a:p>
          <a:p>
            <a:r>
              <a:rPr lang="en-US" dirty="0"/>
              <a:t>(b) No</a:t>
            </a:r>
          </a:p>
          <a:p>
            <a:r>
              <a:rPr lang="en-US" dirty="0"/>
              <a:t>(c) Not sure. </a:t>
            </a:r>
          </a:p>
        </p:txBody>
      </p:sp>
    </p:spTree>
    <p:extLst>
      <p:ext uri="{BB962C8B-B14F-4D97-AF65-F5344CB8AC3E}">
        <p14:creationId xmlns:p14="http://schemas.microsoft.com/office/powerpoint/2010/main" val="3113686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86C56E2-8E74-49CD-92BF-7FA712F0E160}"/>
              </a:ext>
            </a:extLst>
          </p:cNvPr>
          <p:cNvSpPr>
            <a:spLocks noGrp="1" noChangeArrowheads="1"/>
          </p:cNvSpPr>
          <p:nvPr>
            <p:ph type="title"/>
          </p:nvPr>
        </p:nvSpPr>
        <p:spPr/>
        <p:txBody>
          <a:bodyPr/>
          <a:lstStyle/>
          <a:p>
            <a:r>
              <a:rPr lang="en-US" altLang="en-US" i="1" dirty="0"/>
              <a:t>Dougherty v. Salt</a:t>
            </a:r>
          </a:p>
        </p:txBody>
      </p:sp>
      <p:sp>
        <p:nvSpPr>
          <p:cNvPr id="8195" name="Content Placeholder 2">
            <a:extLst>
              <a:ext uri="{FF2B5EF4-FFF2-40B4-BE49-F238E27FC236}">
                <a16:creationId xmlns:a16="http://schemas.microsoft.com/office/drawing/2014/main" id="{1AC2A990-E07B-4B7C-9F51-F42B0C6E88B2}"/>
              </a:ext>
            </a:extLst>
          </p:cNvPr>
          <p:cNvSpPr>
            <a:spLocks noGrp="1" noChangeArrowheads="1"/>
          </p:cNvSpPr>
          <p:nvPr>
            <p:ph idx="1"/>
          </p:nvPr>
        </p:nvSpPr>
        <p:spPr/>
        <p:txBody>
          <a:bodyPr/>
          <a:lstStyle/>
          <a:p>
            <a:r>
              <a:rPr lang="en-US" altLang="en-US"/>
              <a:t>Facts</a:t>
            </a:r>
          </a:p>
          <a:p>
            <a:r>
              <a:rPr lang="en-US" altLang="en-US"/>
              <a:t>Aunt Tillie promised in a promissory note to pay her nephew Charley $3000 because he was a good boy and was doing well in school. She wanted to take care of him. Charley gave nothing to Aunt Tillie in return for the promise.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158AE10-4811-42D4-A081-1A7BBF7C98FD}"/>
              </a:ext>
            </a:extLst>
          </p:cNvPr>
          <p:cNvSpPr>
            <a:spLocks noGrp="1" noChangeArrowheads="1"/>
          </p:cNvSpPr>
          <p:nvPr>
            <p:ph type="title"/>
          </p:nvPr>
        </p:nvSpPr>
        <p:spPr/>
        <p:txBody>
          <a:bodyPr/>
          <a:lstStyle/>
          <a:p>
            <a:r>
              <a:rPr lang="en-US" altLang="en-US" dirty="0"/>
              <a:t>What Did Aunt Tillie Do?</a:t>
            </a:r>
          </a:p>
        </p:txBody>
      </p:sp>
      <p:sp>
        <p:nvSpPr>
          <p:cNvPr id="9219" name="Content Placeholder 2">
            <a:extLst>
              <a:ext uri="{FF2B5EF4-FFF2-40B4-BE49-F238E27FC236}">
                <a16:creationId xmlns:a16="http://schemas.microsoft.com/office/drawing/2014/main" id="{014A1655-3229-42AB-8DB1-14BB3C664364}"/>
              </a:ext>
            </a:extLst>
          </p:cNvPr>
          <p:cNvSpPr>
            <a:spLocks noGrp="1" noChangeArrowheads="1"/>
          </p:cNvSpPr>
          <p:nvPr>
            <p:ph idx="1"/>
          </p:nvPr>
        </p:nvSpPr>
        <p:spPr/>
        <p:txBody>
          <a:bodyPr/>
          <a:lstStyle/>
          <a:p>
            <a:r>
              <a:rPr lang="en-US" altLang="en-US" sz="3200" dirty="0">
                <a:ea typeface="Times New Roman" panose="02020603050405020304" pitchFamily="18" charset="0"/>
                <a:cs typeface="Verdana" panose="020B0604030504040204" pitchFamily="34" charset="0"/>
              </a:rPr>
              <a:t>Did she give her promise to get a promise or performance in exchange from Charley? </a:t>
            </a:r>
          </a:p>
          <a:p>
            <a:pPr marL="514350" indent="-514350">
              <a:buSzPct val="100000"/>
              <a:buFont typeface="+mj-lt"/>
              <a:buAutoNum type="alphaLcParenR"/>
            </a:pPr>
            <a:r>
              <a:rPr lang="en-US" altLang="en-US" sz="3200" dirty="0">
                <a:ea typeface="Times New Roman" panose="02020603050405020304" pitchFamily="18" charset="0"/>
                <a:cs typeface="Verdana" panose="020B0604030504040204" pitchFamily="34" charset="0"/>
              </a:rPr>
              <a:t>Yes</a:t>
            </a:r>
          </a:p>
          <a:p>
            <a:pPr marL="514350" indent="-514350">
              <a:buSzPct val="100000"/>
              <a:buFont typeface="+mj-lt"/>
              <a:buAutoNum type="alphaLcParenR"/>
            </a:pPr>
            <a:r>
              <a:rPr lang="en-US" altLang="en-US" sz="3200" dirty="0">
                <a:ea typeface="Times New Roman" panose="02020603050405020304" pitchFamily="18" charset="0"/>
                <a:cs typeface="Verdana" panose="020B0604030504040204" pitchFamily="34" charset="0"/>
              </a:rPr>
              <a:t>No</a:t>
            </a:r>
          </a:p>
          <a:p>
            <a:endParaRPr lang="en-US" altLang="en-US" dirty="0">
              <a:ea typeface="Times New Roman" panose="02020603050405020304" pitchFamily="18" charset="0"/>
              <a:cs typeface="Verdana" panose="020B0604030504040204" pitchFamily="34" charset="0"/>
            </a:endParaRP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2714</TotalTime>
  <Words>1759</Words>
  <Application>Microsoft Office PowerPoint</Application>
  <PresentationFormat>On-screen Show (4:3)</PresentationFormat>
  <Paragraphs>123</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Garamond</vt:lpstr>
      <vt:lpstr>Times New Roman</vt:lpstr>
      <vt:lpstr>Verdana</vt:lpstr>
      <vt:lpstr>Wingdings</vt:lpstr>
      <vt:lpstr>Edge</vt:lpstr>
      <vt:lpstr>Consideration Basics</vt:lpstr>
      <vt:lpstr>Is This Promise Enforceable?</vt:lpstr>
      <vt:lpstr>What Do You Want To Learn?</vt:lpstr>
      <vt:lpstr>The Two-Way Exchange Requirement</vt:lpstr>
      <vt:lpstr>The Restatement On The Bargain Theory </vt:lpstr>
      <vt:lpstr>A Correct Statement?</vt:lpstr>
      <vt:lpstr>A Car For Law School </vt:lpstr>
      <vt:lpstr>Dougherty v. Salt</vt:lpstr>
      <vt:lpstr>What Did Aunt Tillie Do?</vt:lpstr>
      <vt:lpstr>What Did Charley Do?</vt:lpstr>
      <vt:lpstr>Executory Gift</vt:lpstr>
      <vt:lpstr>When Is A Promise A Promise To Give A Gift? </vt:lpstr>
      <vt:lpstr>The Role of Intent</vt:lpstr>
      <vt:lpstr>The Funeral </vt:lpstr>
      <vt:lpstr>Pleased With Results</vt:lpstr>
      <vt:lpstr>Grandpa Augustus said to his grandson Claudius . . .</vt:lpstr>
      <vt:lpstr>Claudius was a hard-partying 23-year-old</vt:lpstr>
      <vt:lpstr>Unusual Motivations</vt:lpstr>
      <vt:lpstr>Not Inquiring into the Adequacy of Consideration</vt:lpstr>
      <vt:lpstr>But In Dougherty . . .</vt:lpstr>
      <vt:lpstr>Schnell v. Nell</vt:lpstr>
      <vt:lpstr>Possible Consideration</vt:lpstr>
      <vt:lpstr>One Cent: The Argument </vt:lpstr>
      <vt:lpstr>What About Love and Affection?</vt:lpstr>
      <vt:lpstr>Promising Not To Refuse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 richardwarner</cp:lastModifiedBy>
  <cp:revision>360</cp:revision>
  <dcterms:created xsi:type="dcterms:W3CDTF">2004-02-06T21:25:14Z</dcterms:created>
  <dcterms:modified xsi:type="dcterms:W3CDTF">2025-08-20T18:12:18Z</dcterms:modified>
</cp:coreProperties>
</file>