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8"/>
  </p:notesMasterIdLst>
  <p:sldIdLst>
    <p:sldId id="256" r:id="rId2"/>
    <p:sldId id="291" r:id="rId3"/>
    <p:sldId id="269" r:id="rId4"/>
    <p:sldId id="271" r:id="rId5"/>
    <p:sldId id="272" r:id="rId6"/>
    <p:sldId id="280" r:id="rId7"/>
    <p:sldId id="273" r:id="rId8"/>
    <p:sldId id="274" r:id="rId9"/>
    <p:sldId id="275" r:id="rId10"/>
    <p:sldId id="276" r:id="rId11"/>
    <p:sldId id="259" r:id="rId12"/>
    <p:sldId id="262" r:id="rId13"/>
    <p:sldId id="257" r:id="rId14"/>
    <p:sldId id="288" r:id="rId15"/>
    <p:sldId id="261" r:id="rId16"/>
    <p:sldId id="289" r:id="rId17"/>
    <p:sldId id="258" r:id="rId18"/>
    <p:sldId id="290" r:id="rId19"/>
    <p:sldId id="264" r:id="rId20"/>
    <p:sldId id="263" r:id="rId21"/>
    <p:sldId id="265" r:id="rId22"/>
    <p:sldId id="281" r:id="rId23"/>
    <p:sldId id="266" r:id="rId24"/>
    <p:sldId id="268" r:id="rId25"/>
    <p:sldId id="270" r:id="rId26"/>
    <p:sldId id="260" r:id="rId2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0" d="100"/>
          <a:sy n="80" d="100"/>
        </p:scale>
        <p:origin x="141" y="55"/>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8959"/>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31T18:12:40.431"/>
    </inkml:context>
    <inkml:brush xml:id="br0">
      <inkml:brushProperty name="width" value="0.2" units="cm"/>
      <inkml:brushProperty name="height" value="0.2" units="cm"/>
      <inkml:brushProperty name="color" value="#F6630D"/>
    </inkml:brush>
  </inkml:definitions>
  <inkml:trace contextRef="#ctx0" brushRef="#br0">1 0 24575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1-31T18:12:41.560"/>
    </inkml:context>
    <inkml:brush xml:id="br0">
      <inkml:brushProperty name="width" value="0.2" units="cm"/>
      <inkml:brushProperty name="height" value="0.2" units="cm"/>
      <inkml:brushProperty name="color" value="#F6630D"/>
    </inkml:brush>
  </inkml:definitions>
  <inkml:trace contextRef="#ctx0" brushRef="#br0">1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9/21/2022</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Foreseeability</a:t>
            </a:r>
            <a:br>
              <a:rPr lang="en-US" altLang="en-US" dirty="0"/>
            </a:br>
            <a:r>
              <a:rPr lang="en-US" altLang="en-US" dirty="0"/>
              <a:t>(Torts parallel: </a:t>
            </a:r>
            <a:r>
              <a:rPr lang="en-US" altLang="en-US"/>
              <a:t>proximate cause)</a:t>
            </a:r>
            <a:endParaRPr lang="en-US" altLang="en-US" dirty="0"/>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098C4-9C17-4612-BA45-AC437227D1D2}"/>
              </a:ext>
            </a:extLst>
          </p:cNvPr>
          <p:cNvSpPr>
            <a:spLocks noGrp="1"/>
          </p:cNvSpPr>
          <p:nvPr>
            <p:ph type="title"/>
          </p:nvPr>
        </p:nvSpPr>
        <p:spPr/>
        <p:txBody>
          <a:bodyPr/>
          <a:lstStyle/>
          <a:p>
            <a:r>
              <a:rPr lang="en-US" dirty="0"/>
              <a:t>Contemplation of the Parties</a:t>
            </a:r>
          </a:p>
        </p:txBody>
      </p:sp>
      <p:sp>
        <p:nvSpPr>
          <p:cNvPr id="3" name="Content Placeholder 2">
            <a:extLst>
              <a:ext uri="{FF2B5EF4-FFF2-40B4-BE49-F238E27FC236}">
                <a16:creationId xmlns:a16="http://schemas.microsoft.com/office/drawing/2014/main" id="{F644085A-C205-4F45-8F3D-C402F2C70EF9}"/>
              </a:ext>
            </a:extLst>
          </p:cNvPr>
          <p:cNvSpPr>
            <a:spLocks noGrp="1"/>
          </p:cNvSpPr>
          <p:nvPr>
            <p:ph idx="1"/>
          </p:nvPr>
        </p:nvSpPr>
        <p:spPr/>
        <p:txBody>
          <a:bodyPr/>
          <a:lstStyle/>
          <a:p>
            <a:r>
              <a:rPr lang="en-US" sz="2800" dirty="0"/>
              <a:t>Are the lost profits “</a:t>
            </a:r>
            <a:r>
              <a:rPr lang="en-US" sz="2800" dirty="0">
                <a:ea typeface="Calibri" panose="020F0502020204030204" pitchFamily="34" charset="0"/>
                <a:cs typeface="Arial" panose="020B0604020202020204" pitchFamily="34" charset="0"/>
              </a:rPr>
              <a:t>such as may reasonably be supposed to have been in the contemplation of both parties [modern rule, the party in breach], at the time they made the contract, as the probable result of the breach of it”?</a:t>
            </a:r>
          </a:p>
          <a:p>
            <a:r>
              <a:rPr lang="en-US" sz="2800" dirty="0">
                <a:cs typeface="Arial" panose="020B0604020202020204" pitchFamily="34" charset="0"/>
              </a:rPr>
              <a:t>The court says no—because the </a:t>
            </a:r>
            <a:r>
              <a:rPr lang="en-US" sz="2800" dirty="0" err="1">
                <a:cs typeface="Arial" panose="020B0604020202020204" pitchFamily="34" charset="0"/>
              </a:rPr>
              <a:t>Hadleys</a:t>
            </a:r>
            <a:r>
              <a:rPr lang="en-US" sz="2800" dirty="0">
                <a:cs typeface="Arial" panose="020B0604020202020204" pitchFamily="34" charset="0"/>
              </a:rPr>
              <a:t> </a:t>
            </a:r>
            <a:r>
              <a:rPr lang="en-US" sz="2800" i="1" dirty="0">
                <a:cs typeface="Arial" panose="020B0604020202020204" pitchFamily="34" charset="0"/>
              </a:rPr>
              <a:t>did not tell</a:t>
            </a:r>
            <a:r>
              <a:rPr lang="en-US" sz="2800" dirty="0">
                <a:cs typeface="Arial" panose="020B0604020202020204" pitchFamily="34" charset="0"/>
              </a:rPr>
              <a:t> Pickford &amp; Co. that the mill was shut down and hence that delays meant additional lost profit. </a:t>
            </a:r>
            <a:endParaRPr lang="en-US" sz="2800" dirty="0"/>
          </a:p>
        </p:txBody>
      </p:sp>
    </p:spTree>
    <p:extLst>
      <p:ext uri="{BB962C8B-B14F-4D97-AF65-F5344CB8AC3E}">
        <p14:creationId xmlns:p14="http://schemas.microsoft.com/office/powerpoint/2010/main" val="896403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9C1D68F-6614-4CD5-9E8C-BFF419A182AA}"/>
              </a:ext>
            </a:extLst>
          </p:cNvPr>
          <p:cNvSpPr/>
          <p:nvPr/>
        </p:nvSpPr>
        <p:spPr>
          <a:xfrm>
            <a:off x="457200" y="533400"/>
            <a:ext cx="11353800" cy="441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90301EB-9605-428D-90A0-2B3FFCE34892}"/>
              </a:ext>
            </a:extLst>
          </p:cNvPr>
          <p:cNvSpPr/>
          <p:nvPr/>
        </p:nvSpPr>
        <p:spPr>
          <a:xfrm>
            <a:off x="1385596" y="2104974"/>
            <a:ext cx="9144000" cy="3105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2" name="Text Box 4">
            <a:extLst>
              <a:ext uri="{FF2B5EF4-FFF2-40B4-BE49-F238E27FC236}">
                <a16:creationId xmlns:a16="http://schemas.microsoft.com/office/drawing/2014/main" id="{E2D762C8-CA24-4C9C-AA48-3A1E5A3F9443}"/>
              </a:ext>
            </a:extLst>
          </p:cNvPr>
          <p:cNvSpPr txBox="1">
            <a:spLocks noChangeArrowheads="1"/>
          </p:cNvSpPr>
          <p:nvPr/>
        </p:nvSpPr>
        <p:spPr bwMode="auto">
          <a:xfrm>
            <a:off x="1981200" y="1219199"/>
            <a:ext cx="7620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First, calculate the result-of-the-breach-proper-mitigation position.  Then with regard to each element of damage in that position, ask the following questions.</a:t>
            </a:r>
          </a:p>
        </p:txBody>
      </p:sp>
      <p:sp>
        <p:nvSpPr>
          <p:cNvPr id="2059" name="Line 11">
            <a:extLst>
              <a:ext uri="{FF2B5EF4-FFF2-40B4-BE49-F238E27FC236}">
                <a16:creationId xmlns:a16="http://schemas.microsoft.com/office/drawing/2014/main" id="{3F8B1E2D-22C2-4DC3-A15B-DBEF2FBADB9C}"/>
              </a:ext>
            </a:extLst>
          </p:cNvPr>
          <p:cNvSpPr>
            <a:spLocks noChangeShapeType="1"/>
          </p:cNvSpPr>
          <p:nvPr/>
        </p:nvSpPr>
        <p:spPr bwMode="auto">
          <a:xfrm>
            <a:off x="6477000" y="2971799"/>
            <a:ext cx="1066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0" name="Text Box 12">
            <a:extLst>
              <a:ext uri="{FF2B5EF4-FFF2-40B4-BE49-F238E27FC236}">
                <a16:creationId xmlns:a16="http://schemas.microsoft.com/office/drawing/2014/main" id="{CE20AB34-471D-4D34-B75E-F3A1BE4E80A4}"/>
              </a:ext>
            </a:extLst>
          </p:cNvPr>
          <p:cNvSpPr txBox="1">
            <a:spLocks noChangeArrowheads="1"/>
          </p:cNvSpPr>
          <p:nvPr/>
        </p:nvSpPr>
        <p:spPr bwMode="auto">
          <a:xfrm>
            <a:off x="6934200" y="30480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Ordinary course of things</a:t>
            </a:r>
          </a:p>
        </p:txBody>
      </p:sp>
      <p:sp>
        <p:nvSpPr>
          <p:cNvPr id="2061" name="Text Box 13">
            <a:extLst>
              <a:ext uri="{FF2B5EF4-FFF2-40B4-BE49-F238E27FC236}">
                <a16:creationId xmlns:a16="http://schemas.microsoft.com/office/drawing/2014/main" id="{DEAE8073-C5C2-4206-970F-0B972B75564F}"/>
              </a:ext>
            </a:extLst>
          </p:cNvPr>
          <p:cNvSpPr txBox="1">
            <a:spLocks noChangeArrowheads="1"/>
          </p:cNvSpPr>
          <p:nvPr/>
        </p:nvSpPr>
        <p:spPr bwMode="auto">
          <a:xfrm>
            <a:off x="7010400" y="3657600"/>
            <a:ext cx="31242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reasonably foreseeable</a:t>
            </a:r>
          </a:p>
        </p:txBody>
      </p:sp>
      <p:sp>
        <p:nvSpPr>
          <p:cNvPr id="2062" name="Line 14">
            <a:extLst>
              <a:ext uri="{FF2B5EF4-FFF2-40B4-BE49-F238E27FC236}">
                <a16:creationId xmlns:a16="http://schemas.microsoft.com/office/drawing/2014/main" id="{8541BE18-0981-4398-9CCD-46DC857862D5}"/>
              </a:ext>
            </a:extLst>
          </p:cNvPr>
          <p:cNvSpPr>
            <a:spLocks noChangeShapeType="1"/>
          </p:cNvSpPr>
          <p:nvPr/>
        </p:nvSpPr>
        <p:spPr bwMode="auto">
          <a:xfrm flipH="1">
            <a:off x="5105400" y="2895599"/>
            <a:ext cx="838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Text Box 16">
            <a:extLst>
              <a:ext uri="{FF2B5EF4-FFF2-40B4-BE49-F238E27FC236}">
                <a16:creationId xmlns:a16="http://schemas.microsoft.com/office/drawing/2014/main" id="{1D9582AA-6822-48E9-88BE-8F531147508C}"/>
              </a:ext>
            </a:extLst>
          </p:cNvPr>
          <p:cNvSpPr txBox="1">
            <a:spLocks noChangeArrowheads="1"/>
          </p:cNvSpPr>
          <p:nvPr/>
        </p:nvSpPr>
        <p:spPr bwMode="auto">
          <a:xfrm>
            <a:off x="2209800" y="3581400"/>
            <a:ext cx="41148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Did the breaching party have reason to know of the special circumstances?</a:t>
            </a:r>
          </a:p>
        </p:txBody>
      </p:sp>
      <p:sp>
        <p:nvSpPr>
          <p:cNvPr id="2065" name="Line 17">
            <a:extLst>
              <a:ext uri="{FF2B5EF4-FFF2-40B4-BE49-F238E27FC236}">
                <a16:creationId xmlns:a16="http://schemas.microsoft.com/office/drawing/2014/main" id="{188908BA-54FF-4849-8A7E-3358BCFD8C37}"/>
              </a:ext>
            </a:extLst>
          </p:cNvPr>
          <p:cNvSpPr>
            <a:spLocks noChangeShapeType="1"/>
          </p:cNvSpPr>
          <p:nvPr/>
        </p:nvSpPr>
        <p:spPr bwMode="auto">
          <a:xfrm>
            <a:off x="4114800" y="4571999"/>
            <a:ext cx="1066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6" name="Text Box 18">
            <a:extLst>
              <a:ext uri="{FF2B5EF4-FFF2-40B4-BE49-F238E27FC236}">
                <a16:creationId xmlns:a16="http://schemas.microsoft.com/office/drawing/2014/main" id="{3C5501FD-9401-496C-8C04-1D50683308C2}"/>
              </a:ext>
            </a:extLst>
          </p:cNvPr>
          <p:cNvSpPr txBox="1">
            <a:spLocks noChangeArrowheads="1"/>
          </p:cNvSpPr>
          <p:nvPr/>
        </p:nvSpPr>
        <p:spPr bwMode="auto">
          <a:xfrm>
            <a:off x="4572000" y="46482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67" name="Text Box 19">
            <a:extLst>
              <a:ext uri="{FF2B5EF4-FFF2-40B4-BE49-F238E27FC236}">
                <a16:creationId xmlns:a16="http://schemas.microsoft.com/office/drawing/2014/main" id="{A7594D21-5512-4346-AD16-924F20F1941B}"/>
              </a:ext>
            </a:extLst>
          </p:cNvPr>
          <p:cNvSpPr txBox="1">
            <a:spLocks noChangeArrowheads="1"/>
          </p:cNvSpPr>
          <p:nvPr/>
        </p:nvSpPr>
        <p:spPr bwMode="auto">
          <a:xfrm>
            <a:off x="4419600" y="5410200"/>
            <a:ext cx="2057400" cy="9255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not reasonably foreseeable</a:t>
            </a:r>
          </a:p>
        </p:txBody>
      </p:sp>
      <p:sp>
        <p:nvSpPr>
          <p:cNvPr id="2068" name="Line 20">
            <a:extLst>
              <a:ext uri="{FF2B5EF4-FFF2-40B4-BE49-F238E27FC236}">
                <a16:creationId xmlns:a16="http://schemas.microsoft.com/office/drawing/2014/main" id="{D7D9CDF5-999C-4807-AA8B-7619E0479AAA}"/>
              </a:ext>
            </a:extLst>
          </p:cNvPr>
          <p:cNvSpPr>
            <a:spLocks noChangeShapeType="1"/>
          </p:cNvSpPr>
          <p:nvPr/>
        </p:nvSpPr>
        <p:spPr bwMode="auto">
          <a:xfrm flipH="1">
            <a:off x="2819400" y="4571999"/>
            <a:ext cx="11430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9" name="Text Box 21">
            <a:extLst>
              <a:ext uri="{FF2B5EF4-FFF2-40B4-BE49-F238E27FC236}">
                <a16:creationId xmlns:a16="http://schemas.microsoft.com/office/drawing/2014/main" id="{C4BFC616-23AA-40B0-BE85-EE6AB735BCAC}"/>
              </a:ext>
            </a:extLst>
          </p:cNvPr>
          <p:cNvSpPr txBox="1">
            <a:spLocks noChangeArrowheads="1"/>
          </p:cNvSpPr>
          <p:nvPr/>
        </p:nvSpPr>
        <p:spPr bwMode="auto">
          <a:xfrm>
            <a:off x="2743200" y="46482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70" name="Text Box 22">
            <a:extLst>
              <a:ext uri="{FF2B5EF4-FFF2-40B4-BE49-F238E27FC236}">
                <a16:creationId xmlns:a16="http://schemas.microsoft.com/office/drawing/2014/main" id="{0F41014D-2418-4161-A619-D5CB56E215E3}"/>
              </a:ext>
            </a:extLst>
          </p:cNvPr>
          <p:cNvSpPr txBox="1">
            <a:spLocks noChangeArrowheads="1"/>
          </p:cNvSpPr>
          <p:nvPr/>
        </p:nvSpPr>
        <p:spPr bwMode="auto">
          <a:xfrm>
            <a:off x="1752600" y="5410200"/>
            <a:ext cx="2209800" cy="9255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The damage was reasonably foreseeable</a:t>
            </a:r>
          </a:p>
        </p:txBody>
      </p:sp>
      <p:sp>
        <p:nvSpPr>
          <p:cNvPr id="2109" name="Line 61">
            <a:extLst>
              <a:ext uri="{FF2B5EF4-FFF2-40B4-BE49-F238E27FC236}">
                <a16:creationId xmlns:a16="http://schemas.microsoft.com/office/drawing/2014/main" id="{5F91A246-638B-48C9-B9B8-856826A65314}"/>
              </a:ext>
            </a:extLst>
          </p:cNvPr>
          <p:cNvSpPr>
            <a:spLocks noChangeShapeType="1"/>
          </p:cNvSpPr>
          <p:nvPr/>
        </p:nvSpPr>
        <p:spPr bwMode="auto">
          <a:xfrm>
            <a:off x="1371600" y="2133599"/>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10" name="Text Box 62">
            <a:extLst>
              <a:ext uri="{FF2B5EF4-FFF2-40B4-BE49-F238E27FC236}">
                <a16:creationId xmlns:a16="http://schemas.microsoft.com/office/drawing/2014/main" id="{DD331DFA-FEB0-4D1B-B82C-927AFD75CBAB}"/>
              </a:ext>
            </a:extLst>
          </p:cNvPr>
          <p:cNvSpPr txBox="1">
            <a:spLocks noChangeArrowheads="1"/>
          </p:cNvSpPr>
          <p:nvPr/>
        </p:nvSpPr>
        <p:spPr bwMode="auto">
          <a:xfrm>
            <a:off x="2590800" y="2286000"/>
            <a:ext cx="723900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Would the damage follow as the probable result of a breach in the ordinary course of things or as the result of special circumstances?</a:t>
            </a:r>
          </a:p>
        </p:txBody>
      </p:sp>
      <p:sp>
        <p:nvSpPr>
          <p:cNvPr id="2111" name="Text Box 63">
            <a:extLst>
              <a:ext uri="{FF2B5EF4-FFF2-40B4-BE49-F238E27FC236}">
                <a16:creationId xmlns:a16="http://schemas.microsoft.com/office/drawing/2014/main" id="{D2EAF3EE-6240-4FCD-A039-7B052F6BE541}"/>
              </a:ext>
            </a:extLst>
          </p:cNvPr>
          <p:cNvSpPr txBox="1">
            <a:spLocks noChangeArrowheads="1"/>
          </p:cNvSpPr>
          <p:nvPr/>
        </p:nvSpPr>
        <p:spPr bwMode="auto">
          <a:xfrm>
            <a:off x="2895600" y="30480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Special circumstances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F3A06-39F7-4403-B980-20EF8A48DEEA}"/>
              </a:ext>
            </a:extLst>
          </p:cNvPr>
          <p:cNvSpPr>
            <a:spLocks noGrp="1"/>
          </p:cNvSpPr>
          <p:nvPr>
            <p:ph type="title"/>
          </p:nvPr>
        </p:nvSpPr>
        <p:spPr/>
        <p:txBody>
          <a:bodyPr/>
          <a:lstStyle/>
          <a:p>
            <a:r>
              <a:rPr lang="en-US" dirty="0"/>
              <a:t>Tony </a:t>
            </a:r>
          </a:p>
        </p:txBody>
      </p:sp>
      <p:sp>
        <p:nvSpPr>
          <p:cNvPr id="3" name="Content Placeholder 2">
            <a:extLst>
              <a:ext uri="{FF2B5EF4-FFF2-40B4-BE49-F238E27FC236}">
                <a16:creationId xmlns:a16="http://schemas.microsoft.com/office/drawing/2014/main" id="{75B7137D-B9A2-4CC9-980F-1213643794F2}"/>
              </a:ext>
            </a:extLst>
          </p:cNvPr>
          <p:cNvSpPr>
            <a:spLocks noGrp="1"/>
          </p:cNvSpPr>
          <p:nvPr>
            <p:ph idx="1"/>
          </p:nvPr>
        </p:nvSpPr>
        <p:spPr>
          <a:xfrm>
            <a:off x="609600" y="1066800"/>
            <a:ext cx="10972800" cy="5791200"/>
          </a:xfrm>
        </p:spPr>
        <p:txBody>
          <a:bodyPr/>
          <a:lstStyle/>
          <a:p>
            <a:r>
              <a:rPr lang="en-US" sz="2400" dirty="0">
                <a:ea typeface="Times New Roman" panose="02020603050405020304" pitchFamily="18" charset="0"/>
                <a:cs typeface="Times New Roman" panose="02020603050405020304" pitchFamily="18" charset="0"/>
              </a:rPr>
              <a:t>Tony enters a contract with a movie company for the part of "Mad Dog" in the movie "Invasion of the Frat Boys", a comedy set in Malibu.  The company never makes the movie since the city of Malibu denies it a permit to film in Malibu. Had Tony gotten the movie part, his rich Uncle Fred would have given him $1 million dollars in recognition of Tony’s success. Tony never mentioned that to the movie company.</a:t>
            </a:r>
          </a:p>
          <a:p>
            <a:r>
              <a:rPr lang="en-US" sz="2400" dirty="0">
                <a:ea typeface="Times New Roman" panose="02020603050405020304" pitchFamily="18" charset="0"/>
                <a:cs typeface="Times New Roman" panose="02020603050405020304" pitchFamily="18" charset="0"/>
              </a:rPr>
              <a:t>Is the $ 1 million loss reasonably foreseeably by the party in breach at the time of contracting?</a:t>
            </a:r>
          </a:p>
          <a:p>
            <a:r>
              <a:rPr lang="en-US" sz="2400" dirty="0">
                <a:ea typeface="Times New Roman" panose="02020603050405020304" pitchFamily="18" charset="0"/>
                <a:cs typeface="Times New Roman" panose="02020603050405020304" pitchFamily="18" charset="0"/>
              </a:rPr>
              <a:t>(a) Yes</a:t>
            </a:r>
          </a:p>
          <a:p>
            <a:r>
              <a:rPr lang="en-US" sz="2400" dirty="0">
                <a:ea typeface="Times New Roman" panose="02020603050405020304" pitchFamily="18" charset="0"/>
                <a:cs typeface="Times New Roman" panose="02020603050405020304" pitchFamily="18" charset="0"/>
              </a:rPr>
              <a:t>(b) No</a:t>
            </a:r>
          </a:p>
          <a:p>
            <a:endParaRPr lang="en-US" sz="3600" dirty="0"/>
          </a:p>
        </p:txBody>
      </p:sp>
    </p:spTree>
    <p:extLst>
      <p:ext uri="{BB962C8B-B14F-4D97-AF65-F5344CB8AC3E}">
        <p14:creationId xmlns:p14="http://schemas.microsoft.com/office/powerpoint/2010/main" val="106546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1F27B-91EC-4882-A924-54C5FBD322EB}"/>
              </a:ext>
            </a:extLst>
          </p:cNvPr>
          <p:cNvSpPr>
            <a:spLocks noGrp="1"/>
          </p:cNvSpPr>
          <p:nvPr>
            <p:ph type="title"/>
          </p:nvPr>
        </p:nvSpPr>
        <p:spPr/>
        <p:txBody>
          <a:bodyPr/>
          <a:lstStyle/>
          <a:p>
            <a:r>
              <a:rPr lang="en-US" dirty="0"/>
              <a:t>The Coffee Dealer</a:t>
            </a:r>
          </a:p>
        </p:txBody>
      </p:sp>
      <p:sp>
        <p:nvSpPr>
          <p:cNvPr id="3" name="Content Placeholder 2">
            <a:extLst>
              <a:ext uri="{FF2B5EF4-FFF2-40B4-BE49-F238E27FC236}">
                <a16:creationId xmlns:a16="http://schemas.microsoft.com/office/drawing/2014/main" id="{848E5DDA-633A-46FC-B0E7-14954768CAD2}"/>
              </a:ext>
            </a:extLst>
          </p:cNvPr>
          <p:cNvSpPr>
            <a:spLocks noGrp="1"/>
          </p:cNvSpPr>
          <p:nvPr>
            <p:ph idx="1"/>
          </p:nvPr>
        </p:nvSpPr>
        <p:spPr>
          <a:xfrm>
            <a:off x="533400" y="1219200"/>
            <a:ext cx="10972800" cy="5257800"/>
          </a:xfrm>
        </p:spPr>
        <p:txBody>
          <a:bodyPr/>
          <a:lstStyle/>
          <a:p>
            <a:r>
              <a:rPr lang="en-US" sz="2800" dirty="0">
                <a:ea typeface="Times New Roman" panose="02020603050405020304" pitchFamily="18" charset="0"/>
                <a:cs typeface="Times New Roman" panose="02020603050405020304" pitchFamily="18" charset="0"/>
              </a:rPr>
              <a:t>A coffee dealer sends a telegram directing his broker to buy 1000 bags of coffee.  Through the telegraph company's error, the amount got changed in transmission to 2000 bags.  </a:t>
            </a:r>
          </a:p>
          <a:p>
            <a:r>
              <a:rPr lang="en-US" sz="2800" dirty="0">
                <a:ea typeface="Times New Roman" panose="02020603050405020304" pitchFamily="18" charset="0"/>
                <a:cs typeface="Times New Roman" panose="02020603050405020304" pitchFamily="18" charset="0"/>
              </a:rPr>
              <a:t>Assume the error occurred because the telegraph company had not adopted this simple error prevention practice:</a:t>
            </a:r>
          </a:p>
          <a:p>
            <a:pPr lvl="1"/>
            <a:r>
              <a:rPr lang="en-US" sz="2800" dirty="0">
                <a:ea typeface="Times New Roman" panose="02020603050405020304" pitchFamily="18" charset="0"/>
                <a:cs typeface="Times New Roman" panose="02020603050405020304" pitchFamily="18" charset="0"/>
              </a:rPr>
              <a:t>When writing a number—say 1000—write it in numerals as ‘1000’ and then in words as ‘one thousand. So: 1000 (one thousand). </a:t>
            </a:r>
          </a:p>
          <a:p>
            <a:endParaRPr lang="en-US" dirty="0"/>
          </a:p>
        </p:txBody>
      </p:sp>
    </p:spTree>
    <p:extLst>
      <p:ext uri="{BB962C8B-B14F-4D97-AF65-F5344CB8AC3E}">
        <p14:creationId xmlns:p14="http://schemas.microsoft.com/office/powerpoint/2010/main" val="3533032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38D15-6BB5-470D-9E92-247D7D670C48}"/>
              </a:ext>
            </a:extLst>
          </p:cNvPr>
          <p:cNvSpPr>
            <a:spLocks noGrp="1"/>
          </p:cNvSpPr>
          <p:nvPr>
            <p:ph type="title"/>
          </p:nvPr>
        </p:nvSpPr>
        <p:spPr/>
        <p:txBody>
          <a:bodyPr/>
          <a:lstStyle/>
          <a:p>
            <a:r>
              <a:rPr lang="en-US" dirty="0"/>
              <a:t>Reasonably Foreseeable?</a:t>
            </a:r>
          </a:p>
        </p:txBody>
      </p:sp>
      <p:sp>
        <p:nvSpPr>
          <p:cNvPr id="3" name="Content Placeholder 2">
            <a:extLst>
              <a:ext uri="{FF2B5EF4-FFF2-40B4-BE49-F238E27FC236}">
                <a16:creationId xmlns:a16="http://schemas.microsoft.com/office/drawing/2014/main" id="{573E83F9-48CC-444B-8784-F84F6B0D5F2E}"/>
              </a:ext>
            </a:extLst>
          </p:cNvPr>
          <p:cNvSpPr>
            <a:spLocks noGrp="1"/>
          </p:cNvSpPr>
          <p:nvPr>
            <p:ph idx="1"/>
          </p:nvPr>
        </p:nvSpPr>
        <p:spPr/>
        <p:txBody>
          <a:bodyPr/>
          <a:lstStyle/>
          <a:p>
            <a:r>
              <a:rPr lang="en-US" sz="2800" dirty="0">
                <a:ea typeface="Times New Roman" panose="02020603050405020304" pitchFamily="18" charset="0"/>
                <a:cs typeface="Times New Roman" panose="02020603050405020304" pitchFamily="18" charset="0"/>
              </a:rPr>
              <a:t>Shortly after the purchase, the price of coffee fell, and the dealer sustained double the loss he would have, had the order been properly transmitted.  The dealer sues the telegraph company to recover the extra loss.  </a:t>
            </a:r>
            <a:r>
              <a:rPr lang="en-US" sz="2800" i="1" dirty="0">
                <a:ea typeface="Times New Roman" panose="02020603050405020304" pitchFamily="18" charset="0"/>
                <a:cs typeface="Times New Roman" panose="02020603050405020304" pitchFamily="18" charset="0"/>
              </a:rPr>
              <a:t>Postal Tel. Cable Co. v. Lathrop</a:t>
            </a:r>
            <a:r>
              <a:rPr lang="en-US" sz="2800" dirty="0">
                <a:ea typeface="Times New Roman" panose="02020603050405020304" pitchFamily="18" charset="0"/>
                <a:cs typeface="Times New Roman" panose="02020603050405020304" pitchFamily="18" charset="0"/>
              </a:rPr>
              <a:t> 131 Ill. 575 (1890).</a:t>
            </a:r>
          </a:p>
          <a:p>
            <a:r>
              <a:rPr lang="en-US" sz="2800" dirty="0">
                <a:ea typeface="Times New Roman" panose="02020603050405020304" pitchFamily="18" charset="0"/>
                <a:cs typeface="Times New Roman" panose="02020603050405020304" pitchFamily="18" charset="0"/>
              </a:rPr>
              <a:t>Was the loss reasonably foreseeably by the party in breach at the time of contracting?</a:t>
            </a:r>
          </a:p>
          <a:p>
            <a:r>
              <a:rPr lang="en-US" sz="2800" dirty="0">
                <a:ea typeface="Times New Roman" panose="02020603050405020304" pitchFamily="18" charset="0"/>
                <a:cs typeface="Times New Roman" panose="02020603050405020304" pitchFamily="18" charset="0"/>
              </a:rPr>
              <a:t>(a) Yes</a:t>
            </a:r>
          </a:p>
          <a:p>
            <a:r>
              <a:rPr lang="en-US" sz="2800" dirty="0">
                <a:ea typeface="Times New Roman" panose="02020603050405020304" pitchFamily="18" charset="0"/>
                <a:cs typeface="Times New Roman" panose="02020603050405020304" pitchFamily="18" charset="0"/>
              </a:rPr>
              <a:t>(b) No</a:t>
            </a:r>
          </a:p>
          <a:p>
            <a:r>
              <a:rPr lang="en-US" sz="2800" dirty="0">
                <a:ea typeface="Times New Roman" panose="02020603050405020304" pitchFamily="18" charset="0"/>
                <a:cs typeface="Times New Roman" panose="02020603050405020304" pitchFamily="18" charset="0"/>
              </a:rPr>
              <a:t>(C) Not sure. </a:t>
            </a:r>
          </a:p>
          <a:p>
            <a:endParaRPr lang="en-US" dirty="0"/>
          </a:p>
        </p:txBody>
      </p:sp>
    </p:spTree>
    <p:extLst>
      <p:ext uri="{BB962C8B-B14F-4D97-AF65-F5344CB8AC3E}">
        <p14:creationId xmlns:p14="http://schemas.microsoft.com/office/powerpoint/2010/main" val="3592121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63137-3D04-458E-A5A4-0B2A8C85CDAB}"/>
              </a:ext>
            </a:extLst>
          </p:cNvPr>
          <p:cNvSpPr>
            <a:spLocks noGrp="1"/>
          </p:cNvSpPr>
          <p:nvPr>
            <p:ph type="title"/>
          </p:nvPr>
        </p:nvSpPr>
        <p:spPr/>
        <p:txBody>
          <a:bodyPr/>
          <a:lstStyle/>
          <a:p>
            <a:r>
              <a:rPr lang="en-US" dirty="0"/>
              <a:t>The Bet on the Horse Race</a:t>
            </a:r>
          </a:p>
        </p:txBody>
      </p:sp>
      <p:sp>
        <p:nvSpPr>
          <p:cNvPr id="3" name="Content Placeholder 2">
            <a:extLst>
              <a:ext uri="{FF2B5EF4-FFF2-40B4-BE49-F238E27FC236}">
                <a16:creationId xmlns:a16="http://schemas.microsoft.com/office/drawing/2014/main" id="{9EE33B8C-DE5C-475B-B2D2-89A778B994BF}"/>
              </a:ext>
            </a:extLst>
          </p:cNvPr>
          <p:cNvSpPr>
            <a:spLocks noGrp="1"/>
          </p:cNvSpPr>
          <p:nvPr>
            <p:ph idx="1"/>
          </p:nvPr>
        </p:nvSpPr>
        <p:spPr/>
        <p:txBody>
          <a:bodyPr/>
          <a:lstStyle/>
          <a:p>
            <a:r>
              <a:rPr lang="en-US" sz="2400" dirty="0">
                <a:ea typeface="Times New Roman" panose="02020603050405020304" pitchFamily="18" charset="0"/>
                <a:cs typeface="Times New Roman" panose="02020603050405020304" pitchFamily="18" charset="0"/>
              </a:rPr>
              <a:t>The plaintiff delivered $200 to Western Union with instructions to transmit it to a friend of the plaintiff's.  The friend was going to place a bet on a horse.  The horse won, paying $1650 for a $200 bet.  But the money was delayed in transmission, and did not reach the friend until several hours after the race.  The plaintiff sues for $1450.  </a:t>
            </a:r>
            <a:r>
              <a:rPr lang="en-US" sz="2400" i="1" dirty="0">
                <a:ea typeface="Times New Roman" panose="02020603050405020304" pitchFamily="18" charset="0"/>
                <a:cs typeface="Times New Roman" panose="02020603050405020304" pitchFamily="18" charset="0"/>
              </a:rPr>
              <a:t>Siegel v. Western Union</a:t>
            </a:r>
            <a:r>
              <a:rPr lang="en-US" sz="2400" dirty="0">
                <a:ea typeface="Times New Roman" panose="02020603050405020304" pitchFamily="18" charset="0"/>
                <a:cs typeface="Times New Roman" panose="02020603050405020304" pitchFamily="18" charset="0"/>
              </a:rPr>
              <a:t> 312 </a:t>
            </a:r>
            <a:r>
              <a:rPr lang="en-US" sz="2400" dirty="0" err="1">
                <a:ea typeface="Times New Roman" panose="02020603050405020304" pitchFamily="18" charset="0"/>
                <a:cs typeface="Times New Roman" panose="02020603050405020304" pitchFamily="18" charset="0"/>
              </a:rPr>
              <a:t>Ill.App</a:t>
            </a:r>
            <a:r>
              <a:rPr lang="en-US" sz="2400" dirty="0">
                <a:ea typeface="Times New Roman" panose="02020603050405020304" pitchFamily="18" charset="0"/>
                <a:cs typeface="Times New Roman" panose="02020603050405020304" pitchFamily="18" charset="0"/>
              </a:rPr>
              <a:t>. 86.</a:t>
            </a:r>
          </a:p>
          <a:p>
            <a:r>
              <a:rPr lang="en-US" sz="2400" dirty="0">
                <a:ea typeface="Times New Roman" panose="02020603050405020304" pitchFamily="18" charset="0"/>
                <a:cs typeface="Times New Roman" panose="02020603050405020304" pitchFamily="18" charset="0"/>
              </a:rPr>
              <a:t>Was the loss reasonably foreseeably by the party in breach at the time of contracting?</a:t>
            </a:r>
          </a:p>
          <a:p>
            <a:r>
              <a:rPr lang="en-US" sz="2400" dirty="0">
                <a:ea typeface="Times New Roman" panose="02020603050405020304" pitchFamily="18" charset="0"/>
                <a:cs typeface="Times New Roman" panose="02020603050405020304" pitchFamily="18" charset="0"/>
              </a:rPr>
              <a:t>(a) Yes</a:t>
            </a:r>
          </a:p>
          <a:p>
            <a:r>
              <a:rPr lang="en-US" sz="2400" dirty="0">
                <a:ea typeface="Times New Roman" panose="02020603050405020304" pitchFamily="18" charset="0"/>
                <a:cs typeface="Times New Roman" panose="02020603050405020304" pitchFamily="18" charset="0"/>
              </a:rPr>
              <a:t>(b) No</a:t>
            </a:r>
          </a:p>
          <a:p>
            <a:r>
              <a:rPr lang="en-US" sz="2400" dirty="0">
                <a:ea typeface="Times New Roman" panose="02020603050405020304" pitchFamily="18" charset="0"/>
                <a:cs typeface="Times New Roman" panose="02020603050405020304" pitchFamily="18" charset="0"/>
              </a:rPr>
              <a:t>(c) Not sure</a:t>
            </a:r>
          </a:p>
          <a:p>
            <a:endParaRPr lang="en-US" sz="24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01327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2EB43-AB7E-4BA3-8588-744360417178}"/>
              </a:ext>
            </a:extLst>
          </p:cNvPr>
          <p:cNvSpPr>
            <a:spLocks noGrp="1"/>
          </p:cNvSpPr>
          <p:nvPr>
            <p:ph type="title"/>
          </p:nvPr>
        </p:nvSpPr>
        <p:spPr/>
        <p:txBody>
          <a:bodyPr/>
          <a:lstStyle/>
          <a:p>
            <a:r>
              <a:rPr lang="en-US" dirty="0"/>
              <a:t>Does This Make A Difference?</a:t>
            </a:r>
          </a:p>
        </p:txBody>
      </p:sp>
      <p:sp>
        <p:nvSpPr>
          <p:cNvPr id="3" name="Content Placeholder 2">
            <a:extLst>
              <a:ext uri="{FF2B5EF4-FFF2-40B4-BE49-F238E27FC236}">
                <a16:creationId xmlns:a16="http://schemas.microsoft.com/office/drawing/2014/main" id="{5D470F52-0EB4-4E84-B751-7F5B95C6ABC9}"/>
              </a:ext>
            </a:extLst>
          </p:cNvPr>
          <p:cNvSpPr>
            <a:spLocks noGrp="1"/>
          </p:cNvSpPr>
          <p:nvPr>
            <p:ph idx="1"/>
          </p:nvPr>
        </p:nvSpPr>
        <p:spPr>
          <a:xfrm>
            <a:off x="609600" y="1524000"/>
            <a:ext cx="5257800" cy="3962400"/>
          </a:xfrm>
        </p:spPr>
        <p:txBody>
          <a:bodyPr/>
          <a:lstStyle/>
          <a:p>
            <a:r>
              <a:rPr lang="en-US" sz="2800" dirty="0"/>
              <a:t>Suppose the reason for the delay was that the telegraph lines went down in a storm.</a:t>
            </a:r>
          </a:p>
          <a:p>
            <a:r>
              <a:rPr lang="en-US" sz="2800" dirty="0"/>
              <a:t>The delay-prevention strategy is </a:t>
            </a:r>
            <a:r>
              <a:rPr lang="en-US" sz="2800" i="1" dirty="0"/>
              <a:t>expensive</a:t>
            </a:r>
            <a:r>
              <a:rPr lang="en-US" sz="2800" dirty="0"/>
              <a:t>: hire more people to check and repair the lines.  </a:t>
            </a:r>
          </a:p>
          <a:p>
            <a:endParaRPr lang="en-US" dirty="0"/>
          </a:p>
        </p:txBody>
      </p:sp>
      <p:pic>
        <p:nvPicPr>
          <p:cNvPr id="1026" name="Picture 2" descr="10 Worst Nor'easters of All Time | HowStuffWorks">
            <a:extLst>
              <a:ext uri="{FF2B5EF4-FFF2-40B4-BE49-F238E27FC236}">
                <a16:creationId xmlns:a16="http://schemas.microsoft.com/office/drawing/2014/main" id="{3E772FFA-2E65-4584-8F4F-2C5B3FC748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553547"/>
            <a:ext cx="5029200" cy="3354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4845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a:extLst>
              <a:ext uri="{FF2B5EF4-FFF2-40B4-BE49-F238E27FC236}">
                <a16:creationId xmlns:a16="http://schemas.microsoft.com/office/drawing/2014/main" id="{FBE70B52-F2BF-4701-B424-79BCE4C2D2F0}"/>
              </a:ext>
            </a:extLst>
          </p:cNvPr>
          <p:cNvSpPr>
            <a:spLocks noGrp="1"/>
          </p:cNvSpPr>
          <p:nvPr>
            <p:ph type="title"/>
          </p:nvPr>
        </p:nvSpPr>
        <p:spPr/>
        <p:txBody>
          <a:bodyPr/>
          <a:lstStyle/>
          <a:p>
            <a:pPr eaLnBrk="1" hangingPunct="1"/>
            <a:r>
              <a:rPr lang="en-US" altLang="en-US" sz="3600"/>
              <a:t>Coffee Dealer/Gambler Comparison</a:t>
            </a:r>
            <a:endParaRPr lang="en-US" altLang="en-US"/>
          </a:p>
        </p:txBody>
      </p:sp>
      <p:sp>
        <p:nvSpPr>
          <p:cNvPr id="2051" name="Content Placeholder 4">
            <a:extLst>
              <a:ext uri="{FF2B5EF4-FFF2-40B4-BE49-F238E27FC236}">
                <a16:creationId xmlns:a16="http://schemas.microsoft.com/office/drawing/2014/main" id="{63368F61-47F7-4A96-B9FC-1B9EC824B16E}"/>
              </a:ext>
            </a:extLst>
          </p:cNvPr>
          <p:cNvSpPr>
            <a:spLocks noGrp="1"/>
          </p:cNvSpPr>
          <p:nvPr>
            <p:ph sz="half" idx="1"/>
          </p:nvPr>
        </p:nvSpPr>
        <p:spPr/>
        <p:txBody>
          <a:bodyPr/>
          <a:lstStyle/>
          <a:p>
            <a:pPr eaLnBrk="1" hangingPunct="1"/>
            <a:r>
              <a:rPr lang="en-US" altLang="en-US"/>
              <a:t>Coffee dealer</a:t>
            </a:r>
          </a:p>
          <a:p>
            <a:pPr lvl="1" eaLnBrk="1" hangingPunct="1"/>
            <a:r>
              <a:rPr lang="en-US" altLang="en-US" sz="2800"/>
              <a:t>Large aggregate loss avoided</a:t>
            </a:r>
          </a:p>
          <a:p>
            <a:pPr lvl="1" eaLnBrk="1" hangingPunct="1"/>
            <a:r>
              <a:rPr lang="en-US" altLang="en-US" sz="2800"/>
              <a:t>Low cost precaution</a:t>
            </a:r>
          </a:p>
          <a:p>
            <a:pPr lvl="1" eaLnBrk="1" hangingPunct="1"/>
            <a:r>
              <a:rPr lang="en-US" altLang="en-US" sz="2800"/>
              <a:t>Uniform distribution of risk</a:t>
            </a:r>
          </a:p>
        </p:txBody>
      </p:sp>
      <p:sp>
        <p:nvSpPr>
          <p:cNvPr id="2052" name="Content Placeholder 5">
            <a:extLst>
              <a:ext uri="{FF2B5EF4-FFF2-40B4-BE49-F238E27FC236}">
                <a16:creationId xmlns:a16="http://schemas.microsoft.com/office/drawing/2014/main" id="{09902440-A3A5-4C79-AF67-1A25815F1739}"/>
              </a:ext>
            </a:extLst>
          </p:cNvPr>
          <p:cNvSpPr>
            <a:spLocks noGrp="1"/>
          </p:cNvSpPr>
          <p:nvPr>
            <p:ph sz="half" idx="2"/>
          </p:nvPr>
        </p:nvSpPr>
        <p:spPr/>
        <p:txBody>
          <a:bodyPr/>
          <a:lstStyle/>
          <a:p>
            <a:pPr eaLnBrk="1" hangingPunct="1"/>
            <a:r>
              <a:rPr lang="en-US" altLang="en-US"/>
              <a:t>Gambler</a:t>
            </a:r>
          </a:p>
          <a:p>
            <a:pPr lvl="1" eaLnBrk="1" hangingPunct="1"/>
            <a:r>
              <a:rPr lang="en-US" altLang="en-US" sz="2800"/>
              <a:t>Large aggregate loss avoided—but in fewer cases</a:t>
            </a:r>
          </a:p>
          <a:p>
            <a:pPr lvl="1" eaLnBrk="1" hangingPunct="1"/>
            <a:r>
              <a:rPr lang="en-US" altLang="en-US" sz="2800"/>
              <a:t>High cost precaution</a:t>
            </a:r>
          </a:p>
          <a:p>
            <a:pPr lvl="1" eaLnBrk="1" hangingPunct="1"/>
            <a:r>
              <a:rPr lang="en-US" altLang="en-US" sz="2800"/>
              <a:t>Uneven distribution of risk high and low</a:t>
            </a:r>
          </a:p>
          <a:p>
            <a:pPr lvl="2" eaLnBrk="1" hangingPunct="1"/>
            <a:r>
              <a:rPr lang="en-US" altLang="en-US" sz="2800"/>
              <a:t>Low risk users subsidize high risk users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E5DCDA-9387-4900-99C1-020C4E4A4AD3}"/>
              </a:ext>
            </a:extLst>
          </p:cNvPr>
          <p:cNvSpPr>
            <a:spLocks noGrp="1"/>
          </p:cNvSpPr>
          <p:nvPr>
            <p:ph type="title"/>
          </p:nvPr>
        </p:nvSpPr>
        <p:spPr/>
        <p:txBody>
          <a:bodyPr/>
          <a:lstStyle/>
          <a:p>
            <a:r>
              <a:rPr lang="en-US" dirty="0"/>
              <a:t>In The Snowstorm Example</a:t>
            </a:r>
          </a:p>
        </p:txBody>
      </p:sp>
      <p:sp>
        <p:nvSpPr>
          <p:cNvPr id="6" name="Content Placeholder 5">
            <a:extLst>
              <a:ext uri="{FF2B5EF4-FFF2-40B4-BE49-F238E27FC236}">
                <a16:creationId xmlns:a16="http://schemas.microsoft.com/office/drawing/2014/main" id="{3E2ACFC2-0BC0-4F4B-9B6F-3968ADB2B794}"/>
              </a:ext>
            </a:extLst>
          </p:cNvPr>
          <p:cNvSpPr>
            <a:spLocks noGrp="1"/>
          </p:cNvSpPr>
          <p:nvPr>
            <p:ph idx="1"/>
          </p:nvPr>
        </p:nvSpPr>
        <p:spPr/>
        <p:txBody>
          <a:bodyPr/>
          <a:lstStyle/>
          <a:p>
            <a:r>
              <a:rPr lang="en-US" sz="3200" dirty="0">
                <a:ea typeface="Times New Roman" panose="02020603050405020304" pitchFamily="18" charset="0"/>
                <a:cs typeface="Times New Roman" panose="02020603050405020304" pitchFamily="18" charset="0"/>
              </a:rPr>
              <a:t>Was the loss reasonably foreseeably by the party in breach at the time of contracting?</a:t>
            </a:r>
          </a:p>
          <a:p>
            <a:endParaRPr lang="en-US" sz="3200" dirty="0">
              <a:ea typeface="Times New Roman" panose="02020603050405020304" pitchFamily="18" charset="0"/>
              <a:cs typeface="Times New Roman" panose="02020603050405020304" pitchFamily="18" charset="0"/>
            </a:endParaRPr>
          </a:p>
          <a:p>
            <a:r>
              <a:rPr lang="en-US" sz="3200" dirty="0">
                <a:ea typeface="Times New Roman" panose="02020603050405020304" pitchFamily="18" charset="0"/>
                <a:cs typeface="Times New Roman" panose="02020603050405020304" pitchFamily="18" charset="0"/>
              </a:rPr>
              <a:t>(a) Yes</a:t>
            </a:r>
          </a:p>
          <a:p>
            <a:r>
              <a:rPr lang="en-US" sz="3200" dirty="0">
                <a:ea typeface="Times New Roman" panose="02020603050405020304" pitchFamily="18" charset="0"/>
                <a:cs typeface="Times New Roman" panose="02020603050405020304" pitchFamily="18" charset="0"/>
              </a:rPr>
              <a:t>(b) No</a:t>
            </a:r>
          </a:p>
          <a:p>
            <a:endParaRPr lang="en-US" dirty="0"/>
          </a:p>
        </p:txBody>
      </p:sp>
    </p:spTree>
    <p:extLst>
      <p:ext uri="{BB962C8B-B14F-4D97-AF65-F5344CB8AC3E}">
        <p14:creationId xmlns:p14="http://schemas.microsoft.com/office/powerpoint/2010/main" val="991002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38043-201D-42A0-91CD-AF7C3E0220E5}"/>
              </a:ext>
            </a:extLst>
          </p:cNvPr>
          <p:cNvSpPr>
            <a:spLocks noGrp="1"/>
          </p:cNvSpPr>
          <p:nvPr>
            <p:ph type="title"/>
          </p:nvPr>
        </p:nvSpPr>
        <p:spPr/>
        <p:txBody>
          <a:bodyPr/>
          <a:lstStyle/>
          <a:p>
            <a:r>
              <a:rPr lang="en-US" dirty="0"/>
              <a:t>Purposes</a:t>
            </a:r>
          </a:p>
        </p:txBody>
      </p:sp>
      <p:sp>
        <p:nvSpPr>
          <p:cNvPr id="3" name="Content Placeholder 2">
            <a:extLst>
              <a:ext uri="{FF2B5EF4-FFF2-40B4-BE49-F238E27FC236}">
                <a16:creationId xmlns:a16="http://schemas.microsoft.com/office/drawing/2014/main" id="{BBF01170-9B16-4814-8EE2-2954F74BBBDD}"/>
              </a:ext>
            </a:extLst>
          </p:cNvPr>
          <p:cNvSpPr>
            <a:spLocks noGrp="1"/>
          </p:cNvSpPr>
          <p:nvPr>
            <p:ph idx="1"/>
          </p:nvPr>
        </p:nvSpPr>
        <p:spPr/>
        <p:txBody>
          <a:bodyPr/>
          <a:lstStyle/>
          <a:p>
            <a:pPr marL="0">
              <a:spcBef>
                <a:spcPts val="0"/>
              </a:spcBef>
              <a:spcAft>
                <a:spcPts val="0"/>
              </a:spcAft>
            </a:pPr>
            <a:r>
              <a:rPr lang="en-US" sz="3200" dirty="0">
                <a:ea typeface="Times New Roman" panose="02020603050405020304" pitchFamily="18" charset="0"/>
                <a:cs typeface="Times New Roman" panose="02020603050405020304" pitchFamily="18" charset="0"/>
              </a:rPr>
              <a:t>(1) to give parties an incentive to take precautions to avoid breaches</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Hadley v. Baxendale</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Coffee dealer</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Horse race </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Tony Tenor </a:t>
            </a:r>
          </a:p>
          <a:p>
            <a:pPr marL="0">
              <a:spcBef>
                <a:spcPts val="0"/>
              </a:spcBef>
              <a:spcAft>
                <a:spcPts val="0"/>
              </a:spcAft>
            </a:pPr>
            <a:r>
              <a:rPr lang="en-US" sz="3200" dirty="0">
                <a:ea typeface="Times New Roman" panose="02020603050405020304" pitchFamily="18" charset="0"/>
                <a:cs typeface="Times New Roman" panose="02020603050405020304" pitchFamily="18" charset="0"/>
              </a:rPr>
              <a:t>(2) to cut off liability</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Buck v. Morrow</a:t>
            </a:r>
          </a:p>
          <a:p>
            <a:pPr marL="679450" lvl="2">
              <a:spcBef>
                <a:spcPts val="0"/>
              </a:spcBef>
              <a:spcAft>
                <a:spcPts val="0"/>
              </a:spcAft>
            </a:pPr>
            <a:r>
              <a:rPr lang="en-US" sz="2400" dirty="0">
                <a:ea typeface="Times New Roman" panose="02020603050405020304" pitchFamily="18" charset="0"/>
                <a:cs typeface="Times New Roman" panose="02020603050405020304" pitchFamily="18" charset="0"/>
              </a:rPr>
              <a:t>Chicago flood of 1992</a:t>
            </a:r>
          </a:p>
          <a:p>
            <a:pPr marL="1587" lvl="1" indent="0">
              <a:spcBef>
                <a:spcPts val="0"/>
              </a:spcBef>
              <a:spcAft>
                <a:spcPts val="0"/>
              </a:spcAft>
              <a:buNone/>
            </a:pPr>
            <a:r>
              <a:rPr lang="en-US" sz="2800" dirty="0">
                <a:ea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371454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C3DE4-F0F5-4FC5-991F-2B2AC8885E12}"/>
              </a:ext>
            </a:extLst>
          </p:cNvPr>
          <p:cNvSpPr>
            <a:spLocks noGrp="1"/>
          </p:cNvSpPr>
          <p:nvPr>
            <p:ph type="title"/>
          </p:nvPr>
        </p:nvSpPr>
        <p:spPr/>
        <p:txBody>
          <a:bodyPr/>
          <a:lstStyle/>
          <a:p>
            <a:r>
              <a:rPr lang="en-US" dirty="0"/>
              <a:t>Another Division of Damages</a:t>
            </a:r>
          </a:p>
        </p:txBody>
      </p:sp>
      <p:sp>
        <p:nvSpPr>
          <p:cNvPr id="3" name="Content Placeholder 2">
            <a:extLst>
              <a:ext uri="{FF2B5EF4-FFF2-40B4-BE49-F238E27FC236}">
                <a16:creationId xmlns:a16="http://schemas.microsoft.com/office/drawing/2014/main" id="{66127393-DAFF-4EFA-AD4F-DAED50ED4060}"/>
              </a:ext>
            </a:extLst>
          </p:cNvPr>
          <p:cNvSpPr>
            <a:spLocks noGrp="1"/>
          </p:cNvSpPr>
          <p:nvPr>
            <p:ph idx="1"/>
          </p:nvPr>
        </p:nvSpPr>
        <p:spPr/>
        <p:txBody>
          <a:bodyPr/>
          <a:lstStyle/>
          <a:p>
            <a:r>
              <a:rPr lang="en-US" i="1" dirty="0"/>
              <a:t>Like</a:t>
            </a:r>
            <a:r>
              <a:rPr lang="en-US" dirty="0"/>
              <a:t> mitigation, the foreseeability requirement divides damages between the breacher and the non-breacher. </a:t>
            </a:r>
          </a:p>
          <a:p>
            <a:r>
              <a:rPr lang="en-US" i="1" dirty="0"/>
              <a:t>Unlike</a:t>
            </a:r>
            <a:r>
              <a:rPr lang="en-US" dirty="0"/>
              <a:t> mitigation, the requirement focus on what parties know and should do </a:t>
            </a:r>
            <a:r>
              <a:rPr lang="en-US" i="1" dirty="0"/>
              <a:t>at the time of contracting</a:t>
            </a:r>
            <a:r>
              <a:rPr lang="en-US" dirty="0"/>
              <a:t>, not at the time after a breach.</a:t>
            </a:r>
          </a:p>
        </p:txBody>
      </p:sp>
    </p:spTree>
    <p:extLst>
      <p:ext uri="{BB962C8B-B14F-4D97-AF65-F5344CB8AC3E}">
        <p14:creationId xmlns:p14="http://schemas.microsoft.com/office/powerpoint/2010/main" val="765807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0355-08FB-4C29-8555-B7649816BF7F}"/>
              </a:ext>
            </a:extLst>
          </p:cNvPr>
          <p:cNvSpPr>
            <a:spLocks noGrp="1"/>
          </p:cNvSpPr>
          <p:nvPr>
            <p:ph type="title"/>
          </p:nvPr>
        </p:nvSpPr>
        <p:spPr/>
        <p:txBody>
          <a:bodyPr/>
          <a:lstStyle/>
          <a:p>
            <a:r>
              <a:rPr lang="en-US" dirty="0"/>
              <a:t>Buck and Morrow</a:t>
            </a:r>
          </a:p>
        </p:txBody>
      </p:sp>
      <p:sp>
        <p:nvSpPr>
          <p:cNvPr id="3" name="Content Placeholder 2">
            <a:extLst>
              <a:ext uri="{FF2B5EF4-FFF2-40B4-BE49-F238E27FC236}">
                <a16:creationId xmlns:a16="http://schemas.microsoft.com/office/drawing/2014/main" id="{661FFE99-494A-4A38-B22A-BBFB2AA6190B}"/>
              </a:ext>
            </a:extLst>
          </p:cNvPr>
          <p:cNvSpPr>
            <a:spLocks noGrp="1"/>
          </p:cNvSpPr>
          <p:nvPr>
            <p:ph idx="1"/>
          </p:nvPr>
        </p:nvSpPr>
        <p:spPr/>
        <p:txBody>
          <a:bodyPr/>
          <a:lstStyle/>
          <a:p>
            <a:r>
              <a:rPr lang="en-US" sz="2800" dirty="0">
                <a:ea typeface="Times New Roman" panose="02020603050405020304" pitchFamily="18" charset="0"/>
                <a:cs typeface="Times New Roman" panose="02020603050405020304" pitchFamily="18" charset="0"/>
              </a:rPr>
              <a:t>Morrow leased land to Buck.  Morrow sells the land before the expiration of the lease. For a year, Buck has to let the cattle graze on a commons, has to hire more help to watch them. He loses cattle, and has to lease more expensive land. </a:t>
            </a:r>
          </a:p>
          <a:p>
            <a:r>
              <a:rPr lang="en-US" sz="2800" dirty="0">
                <a:ea typeface="Times New Roman" panose="02020603050405020304" pitchFamily="18" charset="0"/>
                <a:cs typeface="Times New Roman" panose="02020603050405020304" pitchFamily="18" charset="0"/>
              </a:rPr>
              <a:t>Was the loss reasonably foreseeably by the party in breach at the time of contracting?</a:t>
            </a:r>
          </a:p>
          <a:p>
            <a:r>
              <a:rPr lang="en-US" sz="2800" dirty="0">
                <a:ea typeface="Times New Roman" panose="02020603050405020304" pitchFamily="18" charset="0"/>
                <a:cs typeface="Times New Roman" panose="02020603050405020304" pitchFamily="18" charset="0"/>
              </a:rPr>
              <a:t>(a) Yes</a:t>
            </a:r>
          </a:p>
          <a:p>
            <a:r>
              <a:rPr lang="en-US" sz="2800" dirty="0">
                <a:ea typeface="Times New Roman" panose="02020603050405020304" pitchFamily="18" charset="0"/>
                <a:cs typeface="Times New Roman" panose="02020603050405020304" pitchFamily="18" charset="0"/>
              </a:rPr>
              <a:t>(b) No</a:t>
            </a:r>
          </a:p>
          <a:p>
            <a:r>
              <a:rPr lang="en-US" sz="2800" dirty="0">
                <a:ea typeface="Times New Roman" panose="02020603050405020304" pitchFamily="18" charset="0"/>
                <a:cs typeface="Times New Roman" panose="02020603050405020304" pitchFamily="18" charset="0"/>
              </a:rPr>
              <a:t>(c) Some may be, some not. </a:t>
            </a:r>
          </a:p>
          <a:p>
            <a:endParaRPr lang="en-US" sz="2800" dirty="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21023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DC018-2198-41B0-9884-E42E6819D023}"/>
              </a:ext>
            </a:extLst>
          </p:cNvPr>
          <p:cNvSpPr>
            <a:spLocks noGrp="1"/>
          </p:cNvSpPr>
          <p:nvPr>
            <p:ph type="title"/>
          </p:nvPr>
        </p:nvSpPr>
        <p:spPr/>
        <p:txBody>
          <a:bodyPr/>
          <a:lstStyle/>
          <a:p>
            <a:r>
              <a:rPr lang="en-US" dirty="0"/>
              <a:t>An</a:t>
            </a:r>
            <a:r>
              <a:rPr lang="en-US" sz="4000" dirty="0"/>
              <a:t> Approach: Information and Control</a:t>
            </a:r>
            <a:endParaRPr lang="en-US" dirty="0"/>
          </a:p>
        </p:txBody>
      </p:sp>
      <p:sp>
        <p:nvSpPr>
          <p:cNvPr id="3" name="Content Placeholder 2">
            <a:extLst>
              <a:ext uri="{FF2B5EF4-FFF2-40B4-BE49-F238E27FC236}">
                <a16:creationId xmlns:a16="http://schemas.microsoft.com/office/drawing/2014/main" id="{BAFE869B-77F2-4624-8653-E1F5B469598A}"/>
              </a:ext>
            </a:extLst>
          </p:cNvPr>
          <p:cNvSpPr>
            <a:spLocks noGrp="1"/>
          </p:cNvSpPr>
          <p:nvPr>
            <p:ph idx="1"/>
          </p:nvPr>
        </p:nvSpPr>
        <p:spPr/>
        <p:txBody>
          <a:bodyPr/>
          <a:lstStyle/>
          <a:p>
            <a:pPr marL="0">
              <a:spcBef>
                <a:spcPts val="0"/>
              </a:spcBef>
              <a:spcAft>
                <a:spcPts val="0"/>
              </a:spcAft>
            </a:pPr>
            <a:r>
              <a:rPr lang="en-US" dirty="0">
                <a:effectLst/>
                <a:ea typeface="Times New Roman" panose="02020603050405020304" pitchFamily="18" charset="0"/>
                <a:cs typeface="Times New Roman" panose="02020603050405020304" pitchFamily="18" charset="0"/>
              </a:rPr>
              <a:t>Information</a:t>
            </a:r>
            <a:endParaRPr lang="en-US" dirty="0">
              <a:ea typeface="Times New Roman" panose="02020603050405020304" pitchFamily="18" charset="0"/>
              <a:cs typeface="Times New Roman" panose="02020603050405020304" pitchFamily="18" charset="0"/>
            </a:endParaRPr>
          </a:p>
          <a:p>
            <a:pPr marL="679450" lvl="2">
              <a:spcBef>
                <a:spcPts val="0"/>
              </a:spcBef>
              <a:spcAft>
                <a:spcPts val="0"/>
              </a:spcAft>
            </a:pPr>
            <a:r>
              <a:rPr lang="en-US" sz="3000" dirty="0">
                <a:ea typeface="Times New Roman" panose="02020603050405020304" pitchFamily="18" charset="0"/>
                <a:cs typeface="Times New Roman" panose="02020603050405020304" pitchFamily="18" charset="0"/>
              </a:rPr>
              <a:t>Who has relevant information?</a:t>
            </a:r>
            <a:r>
              <a:rPr lang="en-US" sz="3000" i="1" dirty="0">
                <a:ea typeface="Times New Roman" panose="02020603050405020304" pitchFamily="18" charset="0"/>
                <a:cs typeface="Times New Roman" panose="02020603050405020304" pitchFamily="18" charset="0"/>
              </a:rPr>
              <a:t> </a:t>
            </a:r>
            <a:endParaRPr lang="en-US" sz="3000" dirty="0">
              <a:ea typeface="Times New Roman" panose="02020603050405020304" pitchFamily="18" charset="0"/>
              <a:cs typeface="Times New Roman" panose="02020603050405020304" pitchFamily="18" charset="0"/>
            </a:endParaRPr>
          </a:p>
          <a:p>
            <a:pPr marL="0">
              <a:spcBef>
                <a:spcPts val="0"/>
              </a:spcBef>
              <a:spcAft>
                <a:spcPts val="0"/>
              </a:spcAft>
            </a:pPr>
            <a:r>
              <a:rPr lang="en-US" dirty="0">
                <a:effectLst/>
                <a:ea typeface="Times New Roman" panose="02020603050405020304" pitchFamily="18" charset="0"/>
                <a:cs typeface="Times New Roman" panose="02020603050405020304" pitchFamily="18" charset="0"/>
              </a:rPr>
              <a:t>Control: </a:t>
            </a:r>
          </a:p>
          <a:p>
            <a:pPr marL="679450" lvl="2">
              <a:spcBef>
                <a:spcPts val="0"/>
              </a:spcBef>
              <a:spcAft>
                <a:spcPts val="0"/>
              </a:spcAft>
            </a:pPr>
            <a:r>
              <a:rPr lang="en-US" sz="3000" dirty="0">
                <a:ea typeface="Times New Roman" panose="02020603050405020304" pitchFamily="18" charset="0"/>
                <a:cs typeface="Times New Roman" panose="02020603050405020304" pitchFamily="18" charset="0"/>
              </a:rPr>
              <a:t>Who has control over relevant factors?</a:t>
            </a:r>
          </a:p>
          <a:p>
            <a:pPr marL="327025" lvl="1">
              <a:spcBef>
                <a:spcPts val="0"/>
              </a:spcBef>
              <a:spcAft>
                <a:spcPts val="0"/>
              </a:spcAft>
            </a:pPr>
            <a:r>
              <a:rPr lang="en-US" sz="3400" dirty="0">
                <a:ea typeface="Times New Roman" panose="02020603050405020304" pitchFamily="18" charset="0"/>
                <a:cs typeface="Times New Roman" panose="02020603050405020304" pitchFamily="18" charset="0"/>
              </a:rPr>
              <a:t>The answers help determine who is in the best position to take precautions </a:t>
            </a:r>
            <a:r>
              <a:rPr lang="en-US" sz="3400">
                <a:ea typeface="Times New Roman" panose="02020603050405020304" pitchFamily="18" charset="0"/>
                <a:cs typeface="Times New Roman" panose="02020603050405020304" pitchFamily="18" charset="0"/>
              </a:rPr>
              <a:t>to prevent </a:t>
            </a:r>
            <a:r>
              <a:rPr lang="en-US" sz="3400" dirty="0">
                <a:ea typeface="Times New Roman" panose="02020603050405020304" pitchFamily="18" charset="0"/>
                <a:cs typeface="Times New Roman" panose="02020603050405020304" pitchFamily="18" charset="0"/>
              </a:rPr>
              <a:t>the breach.</a:t>
            </a:r>
          </a:p>
          <a:p>
            <a:pPr marL="0" indent="0">
              <a:buNone/>
            </a:pPr>
            <a:endParaRPr lang="en-US" dirty="0"/>
          </a:p>
        </p:txBody>
      </p:sp>
    </p:spTree>
    <p:extLst>
      <p:ext uri="{BB962C8B-B14F-4D97-AF65-F5344CB8AC3E}">
        <p14:creationId xmlns:p14="http://schemas.microsoft.com/office/powerpoint/2010/main" val="224768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051D6-A330-444C-8533-0A7E7B50E8C7}"/>
              </a:ext>
            </a:extLst>
          </p:cNvPr>
          <p:cNvSpPr>
            <a:spLocks noGrp="1"/>
          </p:cNvSpPr>
          <p:nvPr>
            <p:ph type="title"/>
          </p:nvPr>
        </p:nvSpPr>
        <p:spPr/>
        <p:txBody>
          <a:bodyPr/>
          <a:lstStyle/>
          <a:p>
            <a:r>
              <a:rPr lang="en-US" dirty="0"/>
              <a:t>Best Cost Avoider Approach</a:t>
            </a:r>
          </a:p>
        </p:txBody>
      </p:sp>
      <p:sp>
        <p:nvSpPr>
          <p:cNvPr id="3" name="Content Placeholder 2">
            <a:extLst>
              <a:ext uri="{FF2B5EF4-FFF2-40B4-BE49-F238E27FC236}">
                <a16:creationId xmlns:a16="http://schemas.microsoft.com/office/drawing/2014/main" id="{216BABFB-24D4-47D4-A254-AAF927823409}"/>
              </a:ext>
            </a:extLst>
          </p:cNvPr>
          <p:cNvSpPr>
            <a:spLocks noGrp="1"/>
          </p:cNvSpPr>
          <p:nvPr>
            <p:ph idx="1"/>
          </p:nvPr>
        </p:nvSpPr>
        <p:spPr/>
        <p:txBody>
          <a:bodyPr/>
          <a:lstStyle/>
          <a:p>
            <a:r>
              <a:rPr lang="en-US" dirty="0"/>
              <a:t>Put liability on the person in the best position to take steps to avoid the lost. </a:t>
            </a:r>
          </a:p>
          <a:p>
            <a:pPr lvl="1"/>
            <a:r>
              <a:rPr lang="en-US" sz="3000" dirty="0"/>
              <a:t>Requires:</a:t>
            </a:r>
          </a:p>
          <a:p>
            <a:pPr lvl="2"/>
            <a:r>
              <a:rPr lang="en-US" sz="3000" dirty="0"/>
              <a:t>Information </a:t>
            </a:r>
          </a:p>
          <a:p>
            <a:pPr lvl="2"/>
            <a:r>
              <a:rPr lang="en-US" sz="3000" dirty="0"/>
              <a:t>Control</a:t>
            </a:r>
          </a:p>
        </p:txBody>
      </p:sp>
    </p:spTree>
    <p:extLst>
      <p:ext uri="{BB962C8B-B14F-4D97-AF65-F5344CB8AC3E}">
        <p14:creationId xmlns:p14="http://schemas.microsoft.com/office/powerpoint/2010/main" val="2190697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4794B-8671-474C-9B99-D40A5C069AFB}"/>
              </a:ext>
            </a:extLst>
          </p:cNvPr>
          <p:cNvSpPr>
            <a:spLocks noGrp="1"/>
          </p:cNvSpPr>
          <p:nvPr>
            <p:ph type="title"/>
          </p:nvPr>
        </p:nvSpPr>
        <p:spPr/>
        <p:txBody>
          <a:bodyPr/>
          <a:lstStyle/>
          <a:p>
            <a:r>
              <a:rPr lang="en-US" dirty="0"/>
              <a:t>The Sea Lions</a:t>
            </a:r>
          </a:p>
        </p:txBody>
      </p:sp>
      <p:sp>
        <p:nvSpPr>
          <p:cNvPr id="3" name="Content Placeholder 2">
            <a:extLst>
              <a:ext uri="{FF2B5EF4-FFF2-40B4-BE49-F238E27FC236}">
                <a16:creationId xmlns:a16="http://schemas.microsoft.com/office/drawing/2014/main" id="{65819034-67B5-4A4E-B006-46CFAE506FCF}"/>
              </a:ext>
            </a:extLst>
          </p:cNvPr>
          <p:cNvSpPr>
            <a:spLocks noGrp="1"/>
          </p:cNvSpPr>
          <p:nvPr>
            <p:ph idx="1"/>
          </p:nvPr>
        </p:nvSpPr>
        <p:spPr>
          <a:xfrm>
            <a:off x="609600" y="1163637"/>
            <a:ext cx="11125200" cy="5694363"/>
          </a:xfrm>
        </p:spPr>
        <p:txBody>
          <a:bodyPr/>
          <a:lstStyle/>
          <a:p>
            <a:pPr marL="0">
              <a:spcBef>
                <a:spcPts val="0"/>
              </a:spcBef>
              <a:spcAft>
                <a:spcPts val="0"/>
              </a:spcAft>
            </a:pPr>
            <a:r>
              <a:rPr lang="en-US" sz="2400" dirty="0">
                <a:ea typeface="Times New Roman" panose="02020603050405020304" pitchFamily="18" charset="0"/>
                <a:cs typeface="Verdana" panose="020B0604030504040204" pitchFamily="34" charset="0"/>
              </a:rPr>
              <a:t>Sea lions sun themselves on the Santa Monica Bell Buoy about a mile off the Santa Monica Pier. A sailboat chartering company, Sail Away and Santa Monica Pier (SMP) enter a contract that says that Sail Away will take SMP visitors to see the sea lions five times a day for a cost to SMP of $100 a trip. Sail Away begins to carry SMP visitors. The mast on the Sail Away boat breaks in half. The accident was not the fault of Sail Away. Sail Away does not have a replacement mast and cannot sail. It sends the broken mast for repair (this is faster than buying a new mast) to Mast Fix, a repair company. It tells Mast Fix that this is a rush job, but it does not tell them why. Mast Fix does know that Sail Away is a charter company.  A Mast Fix employee mislays the mast and it takes a month and a week to find it and repair it instead of the one week that Mast Fix said it would take.  Assume it is proper mitigation simply to wait for the mast.  Sail away loses profits from not being able to sail. </a:t>
            </a:r>
          </a:p>
          <a:p>
            <a:pPr marL="0">
              <a:spcBef>
                <a:spcPts val="0"/>
              </a:spcBef>
              <a:spcAft>
                <a:spcPts val="0"/>
              </a:spcAft>
            </a:pPr>
            <a:r>
              <a:rPr lang="en-US" sz="2400" dirty="0">
                <a:ea typeface="Times New Roman" panose="02020603050405020304" pitchFamily="18" charset="0"/>
                <a:cs typeface="Verdana" panose="020B0604030504040204" pitchFamily="34" charset="0"/>
              </a:rPr>
              <a:t>Are Sail </a:t>
            </a:r>
            <a:r>
              <a:rPr lang="en-US" sz="2400" dirty="0" err="1">
                <a:ea typeface="Times New Roman" panose="02020603050405020304" pitchFamily="18" charset="0"/>
                <a:cs typeface="Verdana" panose="020B0604030504040204" pitchFamily="34" charset="0"/>
              </a:rPr>
              <a:t>Away’s</a:t>
            </a:r>
            <a:r>
              <a:rPr lang="en-US" sz="2400" dirty="0">
                <a:ea typeface="Times New Roman" panose="02020603050405020304" pitchFamily="18" charset="0"/>
                <a:cs typeface="Verdana" panose="020B0604030504040204" pitchFamily="34" charset="0"/>
              </a:rPr>
              <a:t> lost profits reasonably foreseeable as a result of the delay. </a:t>
            </a:r>
          </a:p>
          <a:p>
            <a:pPr marL="0">
              <a:spcBef>
                <a:spcPts val="0"/>
              </a:spcBef>
              <a:spcAft>
                <a:spcPts val="0"/>
              </a:spcAft>
            </a:pPr>
            <a:r>
              <a:rPr lang="en-US" sz="2400" dirty="0">
                <a:ea typeface="Times New Roman" panose="02020603050405020304" pitchFamily="18" charset="0"/>
                <a:cs typeface="Verdana" panose="020B0604030504040204" pitchFamily="34" charset="0"/>
              </a:rPr>
              <a:t>(a) Yes (b) No</a:t>
            </a:r>
          </a:p>
          <a:p>
            <a:pPr marL="0">
              <a:spcBef>
                <a:spcPts val="0"/>
              </a:spcBef>
              <a:spcAft>
                <a:spcPts val="0"/>
              </a:spcAft>
            </a:pPr>
            <a:endParaRPr lang="en-US" sz="2000" dirty="0">
              <a:ea typeface="Times New Roman" panose="02020603050405020304" pitchFamily="18" charset="0"/>
              <a:cs typeface="Verdana" panose="020B0604030504040204" pitchFamily="34" charset="0"/>
            </a:endParaRPr>
          </a:p>
          <a:p>
            <a:pPr marL="0">
              <a:spcBef>
                <a:spcPts val="0"/>
              </a:spcBef>
              <a:spcAft>
                <a:spcPts val="0"/>
              </a:spcAft>
            </a:pPr>
            <a:endParaRPr lang="en-US" sz="2000" dirty="0">
              <a:ea typeface="Times New Roman" panose="02020603050405020304" pitchFamily="18" charset="0"/>
              <a:cs typeface="Verdana" panose="020B0604030504040204" pitchFamily="34" charset="0"/>
            </a:endParaRPr>
          </a:p>
        </p:txBody>
      </p:sp>
    </p:spTree>
    <p:extLst>
      <p:ext uri="{BB962C8B-B14F-4D97-AF65-F5344CB8AC3E}">
        <p14:creationId xmlns:p14="http://schemas.microsoft.com/office/powerpoint/2010/main" val="41397620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11A21-331B-4B0A-9470-22FF7D3E9317}"/>
              </a:ext>
            </a:extLst>
          </p:cNvPr>
          <p:cNvSpPr>
            <a:spLocks noGrp="1"/>
          </p:cNvSpPr>
          <p:nvPr>
            <p:ph type="title"/>
          </p:nvPr>
        </p:nvSpPr>
        <p:spPr/>
        <p:txBody>
          <a:bodyPr/>
          <a:lstStyle/>
          <a:p>
            <a:r>
              <a:rPr lang="en-US" dirty="0"/>
              <a:t>The 1992 Flood</a:t>
            </a:r>
          </a:p>
        </p:txBody>
      </p:sp>
      <p:sp>
        <p:nvSpPr>
          <p:cNvPr id="3" name="Content Placeholder 2">
            <a:extLst>
              <a:ext uri="{FF2B5EF4-FFF2-40B4-BE49-F238E27FC236}">
                <a16:creationId xmlns:a16="http://schemas.microsoft.com/office/drawing/2014/main" id="{9C06FD3C-AD7B-4A6A-B87F-F47CB2557124}"/>
              </a:ext>
            </a:extLst>
          </p:cNvPr>
          <p:cNvSpPr>
            <a:spLocks noGrp="1"/>
          </p:cNvSpPr>
          <p:nvPr>
            <p:ph idx="1"/>
          </p:nvPr>
        </p:nvSpPr>
        <p:spPr/>
        <p:txBody>
          <a:bodyPr/>
          <a:lstStyle/>
          <a:p>
            <a:r>
              <a:rPr lang="en-US" sz="2800" dirty="0">
                <a:solidFill>
                  <a:srgbClr val="202122"/>
                </a:solidFill>
              </a:rPr>
              <a:t>In a breach of contract, a contract put a hole in a tunnel that ran near the river. </a:t>
            </a:r>
          </a:p>
          <a:p>
            <a:r>
              <a:rPr lang="en-US" sz="2800" dirty="0">
                <a:solidFill>
                  <a:srgbClr val="202122"/>
                </a:solidFill>
              </a:rPr>
              <a:t>It took three days before the flood was cleaned up enough to allow business to begin to resume and cost the city an estimated $1.95 billion in 1992 dollars </a:t>
            </a:r>
            <a:r>
              <a:rPr lang="en-US" sz="2800" b="1" dirty="0">
                <a:solidFill>
                  <a:srgbClr val="202122"/>
                </a:solidFill>
              </a:rPr>
              <a:t>($3.5 billion today</a:t>
            </a:r>
            <a:r>
              <a:rPr lang="en-US" sz="2800" dirty="0">
                <a:solidFill>
                  <a:srgbClr val="202122"/>
                </a:solidFill>
              </a:rPr>
              <a:t>).</a:t>
            </a:r>
          </a:p>
          <a:p>
            <a:r>
              <a:rPr lang="en-US" sz="2800" dirty="0">
                <a:solidFill>
                  <a:srgbClr val="202122"/>
                </a:solidFill>
              </a:rPr>
              <a:t> </a:t>
            </a:r>
            <a:r>
              <a:rPr lang="en-US" sz="2800" dirty="0">
                <a:ea typeface="Times New Roman" panose="02020603050405020304" pitchFamily="18" charset="0"/>
                <a:cs typeface="Times New Roman" panose="02020603050405020304" pitchFamily="18" charset="0"/>
              </a:rPr>
              <a:t>Was the </a:t>
            </a:r>
            <a:r>
              <a:rPr lang="en-US" sz="2800" dirty="0">
                <a:solidFill>
                  <a:srgbClr val="202122"/>
                </a:solidFill>
              </a:rPr>
              <a:t>$1.95 ($3.5 billion)</a:t>
            </a:r>
            <a:r>
              <a:rPr lang="en-US" sz="2800" b="1" dirty="0">
                <a:solidFill>
                  <a:srgbClr val="202122"/>
                </a:solidFill>
              </a:rPr>
              <a:t> </a:t>
            </a:r>
            <a:r>
              <a:rPr lang="en-US" sz="2800" dirty="0">
                <a:ea typeface="Times New Roman" panose="02020603050405020304" pitchFamily="18" charset="0"/>
                <a:cs typeface="Times New Roman" panose="02020603050405020304" pitchFamily="18" charset="0"/>
              </a:rPr>
              <a:t>loss reasonably foreseeable by the party in breach at the time of contracting?</a:t>
            </a:r>
          </a:p>
          <a:p>
            <a:r>
              <a:rPr lang="en-US" sz="2800" dirty="0">
                <a:ea typeface="Times New Roman" panose="02020603050405020304" pitchFamily="18" charset="0"/>
                <a:cs typeface="Times New Roman" panose="02020603050405020304" pitchFamily="18" charset="0"/>
              </a:rPr>
              <a:t>(a) Yes</a:t>
            </a:r>
          </a:p>
          <a:p>
            <a:r>
              <a:rPr lang="en-US" sz="2800" dirty="0">
                <a:ea typeface="Times New Roman" panose="02020603050405020304" pitchFamily="18" charset="0"/>
                <a:cs typeface="Times New Roman" panose="02020603050405020304" pitchFamily="18" charset="0"/>
              </a:rPr>
              <a:t>(b) No</a:t>
            </a:r>
          </a:p>
          <a:p>
            <a:endParaRPr lang="en-US" dirty="0"/>
          </a:p>
        </p:txBody>
      </p:sp>
    </p:spTree>
    <p:extLst>
      <p:ext uri="{BB962C8B-B14F-4D97-AF65-F5344CB8AC3E}">
        <p14:creationId xmlns:p14="http://schemas.microsoft.com/office/powerpoint/2010/main" val="4041041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D1B63-14A6-47F4-BE5F-BCC87360FF37}"/>
              </a:ext>
            </a:extLst>
          </p:cNvPr>
          <p:cNvSpPr>
            <a:spLocks noGrp="1"/>
          </p:cNvSpPr>
          <p:nvPr>
            <p:ph type="title"/>
          </p:nvPr>
        </p:nvSpPr>
        <p:spPr/>
        <p:txBody>
          <a:bodyPr/>
          <a:lstStyle/>
          <a:p>
            <a:r>
              <a:rPr lang="en-US" sz="3600" dirty="0"/>
              <a:t>A Normative Limitation: Mason and Dixon</a:t>
            </a:r>
          </a:p>
        </p:txBody>
      </p:sp>
      <p:sp>
        <p:nvSpPr>
          <p:cNvPr id="3" name="Content Placeholder 2">
            <a:extLst>
              <a:ext uri="{FF2B5EF4-FFF2-40B4-BE49-F238E27FC236}">
                <a16:creationId xmlns:a16="http://schemas.microsoft.com/office/drawing/2014/main" id="{731BAF77-C524-454C-BE72-131177C3CE9A}"/>
              </a:ext>
            </a:extLst>
          </p:cNvPr>
          <p:cNvSpPr>
            <a:spLocks noGrp="1"/>
          </p:cNvSpPr>
          <p:nvPr>
            <p:ph idx="1"/>
          </p:nvPr>
        </p:nvSpPr>
        <p:spPr/>
        <p:txBody>
          <a:bodyPr/>
          <a:lstStyle/>
          <a:p>
            <a:r>
              <a:rPr lang="en-US" sz="2400" dirty="0">
                <a:ea typeface="Times New Roman" panose="02020603050405020304" pitchFamily="18" charset="0"/>
              </a:rPr>
              <a:t>Mason, Inc. contracts to sell several thousand computer monitors to Dixon and Co.  Mason informs Dixon at the time of contracting that Mason is relying on the payments from Dixon to pay Mason’s creditors, and that, </a:t>
            </a:r>
            <a:r>
              <a:rPr lang="en-US" sz="2400" b="1" dirty="0">
                <a:ea typeface="Times New Roman" panose="02020603050405020304" pitchFamily="18" charset="0"/>
              </a:rPr>
              <a:t>if Dixon fails to make the periodic payments on time, Mason will incur substantial late charges and penalties.  Dixon fails to pay on time, </a:t>
            </a:r>
            <a:r>
              <a:rPr lang="en-US" sz="2400" dirty="0">
                <a:ea typeface="Times New Roman" panose="02020603050405020304" pitchFamily="18" charset="0"/>
              </a:rPr>
              <a:t>and Mason incurs late charges.</a:t>
            </a:r>
          </a:p>
          <a:p>
            <a:r>
              <a:rPr lang="en-US" sz="2400" dirty="0">
                <a:ea typeface="Times New Roman" panose="02020603050405020304" pitchFamily="18" charset="0"/>
                <a:cs typeface="Times New Roman" panose="02020603050405020304" pitchFamily="18" charset="0"/>
              </a:rPr>
              <a:t>Was the loss reasonably foreseeably by the party in breach at the time of contracting?</a:t>
            </a:r>
          </a:p>
          <a:p>
            <a:r>
              <a:rPr lang="en-US" sz="2400" dirty="0">
                <a:ea typeface="Times New Roman" panose="02020603050405020304" pitchFamily="18" charset="0"/>
                <a:cs typeface="Times New Roman" panose="02020603050405020304" pitchFamily="18" charset="0"/>
              </a:rPr>
              <a:t>(a) Yes</a:t>
            </a:r>
          </a:p>
          <a:p>
            <a:r>
              <a:rPr lang="en-US" sz="2400" dirty="0">
                <a:ea typeface="Times New Roman" panose="02020603050405020304" pitchFamily="18" charset="0"/>
                <a:cs typeface="Times New Roman" panose="02020603050405020304" pitchFamily="18" charset="0"/>
              </a:rPr>
              <a:t>(b) No</a:t>
            </a:r>
          </a:p>
          <a:p>
            <a:endParaRPr lang="en-US" sz="2400" dirty="0">
              <a:ea typeface="Times New Roman" panose="02020603050405020304" pitchFamily="18" charset="0"/>
            </a:endParaRPr>
          </a:p>
          <a:p>
            <a:endParaRPr lang="en-US" sz="2400" dirty="0">
              <a:ea typeface="Times New Roman" panose="02020603050405020304" pitchFamily="18" charset="0"/>
            </a:endParaRPr>
          </a:p>
          <a:p>
            <a:endParaRPr lang="en-US" sz="2400" dirty="0">
              <a:ea typeface="Times New Roman" panose="02020603050405020304" pitchFamily="18" charset="0"/>
            </a:endParaRPr>
          </a:p>
          <a:p>
            <a:endParaRPr lang="en-US" dirty="0"/>
          </a:p>
        </p:txBody>
      </p:sp>
    </p:spTree>
    <p:extLst>
      <p:ext uri="{BB962C8B-B14F-4D97-AF65-F5344CB8AC3E}">
        <p14:creationId xmlns:p14="http://schemas.microsoft.com/office/powerpoint/2010/main" val="2862834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94569C7-2FB5-4F1E-A041-E7666903C5B7}"/>
              </a:ext>
            </a:extLst>
          </p:cNvPr>
          <p:cNvSpPr/>
          <p:nvPr/>
        </p:nvSpPr>
        <p:spPr>
          <a:xfrm>
            <a:off x="228600" y="270681"/>
            <a:ext cx="11658600" cy="4611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2ABCCA55-B7B0-45FB-97FC-AC491216D7C7}"/>
              </a:ext>
            </a:extLst>
          </p:cNvPr>
          <p:cNvSpPr/>
          <p:nvPr/>
        </p:nvSpPr>
        <p:spPr>
          <a:xfrm>
            <a:off x="1752600" y="1066800"/>
            <a:ext cx="8610600" cy="3384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2052" name="Text Box 4">
            <a:extLst>
              <a:ext uri="{FF2B5EF4-FFF2-40B4-BE49-F238E27FC236}">
                <a16:creationId xmlns:a16="http://schemas.microsoft.com/office/drawing/2014/main" id="{3B8D0908-4A15-4AF9-AB1B-69CF689823C8}"/>
              </a:ext>
            </a:extLst>
          </p:cNvPr>
          <p:cNvSpPr txBox="1">
            <a:spLocks noChangeArrowheads="1"/>
          </p:cNvSpPr>
          <p:nvPr/>
        </p:nvSpPr>
        <p:spPr bwMode="auto">
          <a:xfrm>
            <a:off x="1981200" y="152401"/>
            <a:ext cx="838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a:t>Foreseeability</a:t>
            </a:r>
          </a:p>
        </p:txBody>
      </p:sp>
      <p:sp>
        <p:nvSpPr>
          <p:cNvPr id="2053" name="Line 5">
            <a:extLst>
              <a:ext uri="{FF2B5EF4-FFF2-40B4-BE49-F238E27FC236}">
                <a16:creationId xmlns:a16="http://schemas.microsoft.com/office/drawing/2014/main" id="{0E818A1B-AD38-4332-B8E1-B6A62A8DBC40}"/>
              </a:ext>
            </a:extLst>
          </p:cNvPr>
          <p:cNvSpPr>
            <a:spLocks noChangeShapeType="1"/>
          </p:cNvSpPr>
          <p:nvPr/>
        </p:nvSpPr>
        <p:spPr bwMode="auto">
          <a:xfrm>
            <a:off x="1981200" y="533400"/>
            <a:ext cx="830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4" name="Text Box 6">
            <a:extLst>
              <a:ext uri="{FF2B5EF4-FFF2-40B4-BE49-F238E27FC236}">
                <a16:creationId xmlns:a16="http://schemas.microsoft.com/office/drawing/2014/main" id="{9914A3B7-97CA-4BCE-959C-DB3CE713AEFC}"/>
              </a:ext>
            </a:extLst>
          </p:cNvPr>
          <p:cNvSpPr txBox="1">
            <a:spLocks noChangeArrowheads="1"/>
          </p:cNvSpPr>
          <p:nvPr/>
        </p:nvSpPr>
        <p:spPr bwMode="auto">
          <a:xfrm>
            <a:off x="1905000" y="838201"/>
            <a:ext cx="845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Have you identified the losses sustained by the properly mitigating non-breacher?</a:t>
            </a:r>
          </a:p>
        </p:txBody>
      </p:sp>
      <p:sp>
        <p:nvSpPr>
          <p:cNvPr id="2055" name="Line 7">
            <a:extLst>
              <a:ext uri="{FF2B5EF4-FFF2-40B4-BE49-F238E27FC236}">
                <a16:creationId xmlns:a16="http://schemas.microsoft.com/office/drawing/2014/main" id="{65048204-5503-49B0-9E0F-EF39A74D4771}"/>
              </a:ext>
            </a:extLst>
          </p:cNvPr>
          <p:cNvSpPr>
            <a:spLocks noChangeShapeType="1"/>
          </p:cNvSpPr>
          <p:nvPr/>
        </p:nvSpPr>
        <p:spPr bwMode="auto">
          <a:xfrm>
            <a:off x="6096000" y="1295400"/>
            <a:ext cx="1905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7" name="Line 9">
            <a:extLst>
              <a:ext uri="{FF2B5EF4-FFF2-40B4-BE49-F238E27FC236}">
                <a16:creationId xmlns:a16="http://schemas.microsoft.com/office/drawing/2014/main" id="{889D4772-673A-4446-AAC7-F11065C71249}"/>
              </a:ext>
            </a:extLst>
          </p:cNvPr>
          <p:cNvSpPr>
            <a:spLocks noChangeShapeType="1"/>
          </p:cNvSpPr>
          <p:nvPr/>
        </p:nvSpPr>
        <p:spPr bwMode="auto">
          <a:xfrm flipH="1">
            <a:off x="4267200" y="1295400"/>
            <a:ext cx="1600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Text Box 10">
            <a:extLst>
              <a:ext uri="{FF2B5EF4-FFF2-40B4-BE49-F238E27FC236}">
                <a16:creationId xmlns:a16="http://schemas.microsoft.com/office/drawing/2014/main" id="{2982214B-749A-420D-8089-AB6EC7F281E1}"/>
              </a:ext>
            </a:extLst>
          </p:cNvPr>
          <p:cNvSpPr txBox="1">
            <a:spLocks noChangeArrowheads="1"/>
          </p:cNvSpPr>
          <p:nvPr/>
        </p:nvSpPr>
        <p:spPr bwMode="auto">
          <a:xfrm>
            <a:off x="7162800" y="12954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59" name="Text Box 11">
            <a:extLst>
              <a:ext uri="{FF2B5EF4-FFF2-40B4-BE49-F238E27FC236}">
                <a16:creationId xmlns:a16="http://schemas.microsoft.com/office/drawing/2014/main" id="{30B0A7D1-3DDB-4AD6-A5C2-17F576CCD08B}"/>
              </a:ext>
            </a:extLst>
          </p:cNvPr>
          <p:cNvSpPr txBox="1">
            <a:spLocks noChangeArrowheads="1"/>
          </p:cNvSpPr>
          <p:nvPr/>
        </p:nvSpPr>
        <p:spPr bwMode="auto">
          <a:xfrm>
            <a:off x="4114800" y="1295401"/>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60" name="Text Box 12">
            <a:extLst>
              <a:ext uri="{FF2B5EF4-FFF2-40B4-BE49-F238E27FC236}">
                <a16:creationId xmlns:a16="http://schemas.microsoft.com/office/drawing/2014/main" id="{477DB177-2E1D-4FFE-857F-F616967DBBB4}"/>
              </a:ext>
            </a:extLst>
          </p:cNvPr>
          <p:cNvSpPr txBox="1">
            <a:spLocks noChangeArrowheads="1"/>
          </p:cNvSpPr>
          <p:nvPr/>
        </p:nvSpPr>
        <p:spPr bwMode="auto">
          <a:xfrm>
            <a:off x="7924800" y="1981201"/>
            <a:ext cx="2209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You must do so first</a:t>
            </a:r>
          </a:p>
        </p:txBody>
      </p:sp>
      <p:sp>
        <p:nvSpPr>
          <p:cNvPr id="2061" name="Text Box 13">
            <a:extLst>
              <a:ext uri="{FF2B5EF4-FFF2-40B4-BE49-F238E27FC236}">
                <a16:creationId xmlns:a16="http://schemas.microsoft.com/office/drawing/2014/main" id="{20B45706-072E-46BB-96D5-BC87E29F7733}"/>
              </a:ext>
            </a:extLst>
          </p:cNvPr>
          <p:cNvSpPr txBox="1">
            <a:spLocks noChangeArrowheads="1"/>
          </p:cNvSpPr>
          <p:nvPr/>
        </p:nvSpPr>
        <p:spPr bwMode="auto">
          <a:xfrm>
            <a:off x="1752600" y="2057400"/>
            <a:ext cx="6019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For each item of loss ask, was it (in the ordinary meaning of the words) reasonably foreseeable?</a:t>
            </a:r>
          </a:p>
        </p:txBody>
      </p:sp>
      <p:sp>
        <p:nvSpPr>
          <p:cNvPr id="2062" name="Line 14">
            <a:extLst>
              <a:ext uri="{FF2B5EF4-FFF2-40B4-BE49-F238E27FC236}">
                <a16:creationId xmlns:a16="http://schemas.microsoft.com/office/drawing/2014/main" id="{EFC77424-1FED-42A4-AD52-6A631967766A}"/>
              </a:ext>
            </a:extLst>
          </p:cNvPr>
          <p:cNvSpPr>
            <a:spLocks noChangeShapeType="1"/>
          </p:cNvSpPr>
          <p:nvPr/>
        </p:nvSpPr>
        <p:spPr bwMode="auto">
          <a:xfrm>
            <a:off x="4572000" y="2667000"/>
            <a:ext cx="21336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Text Box 15">
            <a:extLst>
              <a:ext uri="{FF2B5EF4-FFF2-40B4-BE49-F238E27FC236}">
                <a16:creationId xmlns:a16="http://schemas.microsoft.com/office/drawing/2014/main" id="{8E0BA9CB-4AF3-41D5-AF59-5071B69C507A}"/>
              </a:ext>
            </a:extLst>
          </p:cNvPr>
          <p:cNvSpPr txBox="1">
            <a:spLocks noChangeArrowheads="1"/>
          </p:cNvSpPr>
          <p:nvPr/>
        </p:nvSpPr>
        <p:spPr bwMode="auto">
          <a:xfrm>
            <a:off x="5562600" y="27432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64" name="Text Box 16">
            <a:extLst>
              <a:ext uri="{FF2B5EF4-FFF2-40B4-BE49-F238E27FC236}">
                <a16:creationId xmlns:a16="http://schemas.microsoft.com/office/drawing/2014/main" id="{645790BE-09EF-4BBD-9E54-87DA9BD4EA13}"/>
              </a:ext>
            </a:extLst>
          </p:cNvPr>
          <p:cNvSpPr txBox="1">
            <a:spLocks noChangeArrowheads="1"/>
          </p:cNvSpPr>
          <p:nvPr/>
        </p:nvSpPr>
        <p:spPr bwMode="auto">
          <a:xfrm>
            <a:off x="6629400" y="3505201"/>
            <a:ext cx="3810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Adequate normative justification to impose the loss on the </a:t>
            </a:r>
            <a:r>
              <a:rPr lang="en-US" altLang="en-US" i="1" dirty="0"/>
              <a:t>breacher</a:t>
            </a:r>
            <a:r>
              <a:rPr lang="en-US" altLang="en-US" dirty="0"/>
              <a:t>?</a:t>
            </a:r>
          </a:p>
        </p:txBody>
      </p:sp>
      <p:sp>
        <p:nvSpPr>
          <p:cNvPr id="2065" name="Line 17">
            <a:extLst>
              <a:ext uri="{FF2B5EF4-FFF2-40B4-BE49-F238E27FC236}">
                <a16:creationId xmlns:a16="http://schemas.microsoft.com/office/drawing/2014/main" id="{D3B54800-EC74-457F-A2B4-80E4DDFDB643}"/>
              </a:ext>
            </a:extLst>
          </p:cNvPr>
          <p:cNvSpPr>
            <a:spLocks noChangeShapeType="1"/>
          </p:cNvSpPr>
          <p:nvPr/>
        </p:nvSpPr>
        <p:spPr bwMode="auto">
          <a:xfrm>
            <a:off x="7696200" y="4419600"/>
            <a:ext cx="1524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6" name="Text Box 18">
            <a:extLst>
              <a:ext uri="{FF2B5EF4-FFF2-40B4-BE49-F238E27FC236}">
                <a16:creationId xmlns:a16="http://schemas.microsoft.com/office/drawing/2014/main" id="{5FD9F33A-AED4-4D99-B656-2674CA1FCFEE}"/>
              </a:ext>
            </a:extLst>
          </p:cNvPr>
          <p:cNvSpPr txBox="1">
            <a:spLocks noChangeArrowheads="1"/>
          </p:cNvSpPr>
          <p:nvPr/>
        </p:nvSpPr>
        <p:spPr bwMode="auto">
          <a:xfrm>
            <a:off x="8839200" y="44958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2067" name="Text Box 19">
            <a:extLst>
              <a:ext uri="{FF2B5EF4-FFF2-40B4-BE49-F238E27FC236}">
                <a16:creationId xmlns:a16="http://schemas.microsoft.com/office/drawing/2014/main" id="{48CB6327-A300-4406-BBB9-FCA301CC1D8E}"/>
              </a:ext>
            </a:extLst>
          </p:cNvPr>
          <p:cNvSpPr txBox="1">
            <a:spLocks noChangeArrowheads="1"/>
          </p:cNvSpPr>
          <p:nvPr/>
        </p:nvSpPr>
        <p:spPr bwMode="auto">
          <a:xfrm>
            <a:off x="8534400" y="5257800"/>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i="1"/>
              <a:t>Non</a:t>
            </a:r>
            <a:r>
              <a:rPr lang="en-US" altLang="en-US"/>
              <a:t>-breacher bears loss</a:t>
            </a:r>
          </a:p>
        </p:txBody>
      </p:sp>
      <p:sp>
        <p:nvSpPr>
          <p:cNvPr id="2068" name="Line 20">
            <a:extLst>
              <a:ext uri="{FF2B5EF4-FFF2-40B4-BE49-F238E27FC236}">
                <a16:creationId xmlns:a16="http://schemas.microsoft.com/office/drawing/2014/main" id="{187E1902-8D5E-468C-B6E5-7AF8CFB5A669}"/>
              </a:ext>
            </a:extLst>
          </p:cNvPr>
          <p:cNvSpPr>
            <a:spLocks noChangeShapeType="1"/>
          </p:cNvSpPr>
          <p:nvPr/>
        </p:nvSpPr>
        <p:spPr bwMode="auto">
          <a:xfrm flipH="1">
            <a:off x="6400800" y="4419600"/>
            <a:ext cx="12954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9" name="Text Box 21">
            <a:extLst>
              <a:ext uri="{FF2B5EF4-FFF2-40B4-BE49-F238E27FC236}">
                <a16:creationId xmlns:a16="http://schemas.microsoft.com/office/drawing/2014/main" id="{3FD26B6F-C6F9-4588-849E-406E0B1A287B}"/>
              </a:ext>
            </a:extLst>
          </p:cNvPr>
          <p:cNvSpPr txBox="1">
            <a:spLocks noChangeArrowheads="1"/>
          </p:cNvSpPr>
          <p:nvPr/>
        </p:nvSpPr>
        <p:spPr bwMode="auto">
          <a:xfrm>
            <a:off x="6400800" y="44958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2070" name="Text Box 22">
            <a:extLst>
              <a:ext uri="{FF2B5EF4-FFF2-40B4-BE49-F238E27FC236}">
                <a16:creationId xmlns:a16="http://schemas.microsoft.com/office/drawing/2014/main" id="{CA5BC40D-D8C4-47C0-BA45-A6994E11F205}"/>
              </a:ext>
            </a:extLst>
          </p:cNvPr>
          <p:cNvSpPr txBox="1">
            <a:spLocks noChangeArrowheads="1"/>
          </p:cNvSpPr>
          <p:nvPr/>
        </p:nvSpPr>
        <p:spPr bwMode="auto">
          <a:xfrm>
            <a:off x="6172200" y="5257800"/>
            <a:ext cx="1981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i="1"/>
              <a:t>Breacher</a:t>
            </a:r>
            <a:r>
              <a:rPr lang="en-US" altLang="en-US"/>
              <a:t> bears loss</a:t>
            </a:r>
          </a:p>
        </p:txBody>
      </p:sp>
      <p:sp>
        <p:nvSpPr>
          <p:cNvPr id="2071" name="Line 23">
            <a:extLst>
              <a:ext uri="{FF2B5EF4-FFF2-40B4-BE49-F238E27FC236}">
                <a16:creationId xmlns:a16="http://schemas.microsoft.com/office/drawing/2014/main" id="{15F54917-56B6-4B01-9DA7-AF1AC64810B2}"/>
              </a:ext>
            </a:extLst>
          </p:cNvPr>
          <p:cNvSpPr>
            <a:spLocks noChangeShapeType="1"/>
          </p:cNvSpPr>
          <p:nvPr/>
        </p:nvSpPr>
        <p:spPr bwMode="auto">
          <a:xfrm flipH="1">
            <a:off x="2895600" y="2667000"/>
            <a:ext cx="1600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3" name="Text Box 25">
            <a:extLst>
              <a:ext uri="{FF2B5EF4-FFF2-40B4-BE49-F238E27FC236}">
                <a16:creationId xmlns:a16="http://schemas.microsoft.com/office/drawing/2014/main" id="{F3E8224C-9800-48F8-8C13-FFB908A758FF}"/>
              </a:ext>
            </a:extLst>
          </p:cNvPr>
          <p:cNvSpPr txBox="1">
            <a:spLocks noChangeArrowheads="1"/>
          </p:cNvSpPr>
          <p:nvPr/>
        </p:nvSpPr>
        <p:spPr bwMode="auto">
          <a:xfrm>
            <a:off x="2057400" y="3505201"/>
            <a:ext cx="3810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Adequate normative justification to impose the loss on the </a:t>
            </a:r>
            <a:r>
              <a:rPr lang="en-US" altLang="en-US" i="1" dirty="0"/>
              <a:t>non</a:t>
            </a:r>
            <a:r>
              <a:rPr lang="en-US" altLang="en-US" dirty="0"/>
              <a:t>-breacher?</a:t>
            </a:r>
          </a:p>
        </p:txBody>
      </p:sp>
      <p:sp>
        <p:nvSpPr>
          <p:cNvPr id="2074" name="Line 26">
            <a:extLst>
              <a:ext uri="{FF2B5EF4-FFF2-40B4-BE49-F238E27FC236}">
                <a16:creationId xmlns:a16="http://schemas.microsoft.com/office/drawing/2014/main" id="{C2B60689-E017-49BB-8247-7E485FC0184A}"/>
              </a:ext>
            </a:extLst>
          </p:cNvPr>
          <p:cNvSpPr>
            <a:spLocks noChangeShapeType="1"/>
          </p:cNvSpPr>
          <p:nvPr/>
        </p:nvSpPr>
        <p:spPr bwMode="auto">
          <a:xfrm>
            <a:off x="3810000" y="4419600"/>
            <a:ext cx="12954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5" name="Text Box 27">
            <a:extLst>
              <a:ext uri="{FF2B5EF4-FFF2-40B4-BE49-F238E27FC236}">
                <a16:creationId xmlns:a16="http://schemas.microsoft.com/office/drawing/2014/main" id="{326D4B98-1CFD-455D-9695-F33C08DA6D5B}"/>
              </a:ext>
            </a:extLst>
          </p:cNvPr>
          <p:cNvSpPr txBox="1">
            <a:spLocks noChangeArrowheads="1"/>
          </p:cNvSpPr>
          <p:nvPr/>
        </p:nvSpPr>
        <p:spPr bwMode="auto">
          <a:xfrm>
            <a:off x="4343400" y="5334000"/>
            <a:ext cx="1981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Breacher bears the loss</a:t>
            </a:r>
          </a:p>
        </p:txBody>
      </p:sp>
      <p:sp>
        <p:nvSpPr>
          <p:cNvPr id="2076" name="Line 28">
            <a:extLst>
              <a:ext uri="{FF2B5EF4-FFF2-40B4-BE49-F238E27FC236}">
                <a16:creationId xmlns:a16="http://schemas.microsoft.com/office/drawing/2014/main" id="{8907B5AA-4F08-450E-B87F-A117D25540B8}"/>
              </a:ext>
            </a:extLst>
          </p:cNvPr>
          <p:cNvSpPr>
            <a:spLocks noChangeShapeType="1"/>
          </p:cNvSpPr>
          <p:nvPr/>
        </p:nvSpPr>
        <p:spPr bwMode="auto">
          <a:xfrm flipH="1">
            <a:off x="2362200" y="4419600"/>
            <a:ext cx="1447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8" name="Text Box 30">
            <a:extLst>
              <a:ext uri="{FF2B5EF4-FFF2-40B4-BE49-F238E27FC236}">
                <a16:creationId xmlns:a16="http://schemas.microsoft.com/office/drawing/2014/main" id="{ED0E3001-3881-4B2B-AFF3-ABBF1CD850D1}"/>
              </a:ext>
            </a:extLst>
          </p:cNvPr>
          <p:cNvSpPr txBox="1">
            <a:spLocks noChangeArrowheads="1"/>
          </p:cNvSpPr>
          <p:nvPr/>
        </p:nvSpPr>
        <p:spPr bwMode="auto">
          <a:xfrm>
            <a:off x="1524000" y="5334000"/>
            <a:ext cx="2362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i="1"/>
              <a:t>Non</a:t>
            </a:r>
            <a:r>
              <a:rPr lang="en-US" altLang="en-US"/>
              <a:t>-breacher bears loss</a:t>
            </a:r>
          </a:p>
        </p:txBody>
      </p:sp>
      <p:sp>
        <p:nvSpPr>
          <p:cNvPr id="2079" name="Text Box 31">
            <a:extLst>
              <a:ext uri="{FF2B5EF4-FFF2-40B4-BE49-F238E27FC236}">
                <a16:creationId xmlns:a16="http://schemas.microsoft.com/office/drawing/2014/main" id="{7108A660-805F-486D-8871-CBDCB03148D6}"/>
              </a:ext>
            </a:extLst>
          </p:cNvPr>
          <p:cNvSpPr txBox="1">
            <a:spLocks noChangeArrowheads="1"/>
          </p:cNvSpPr>
          <p:nvPr/>
        </p:nvSpPr>
        <p:spPr bwMode="auto">
          <a:xfrm>
            <a:off x="4343400" y="4495801"/>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No</a:t>
            </a:r>
          </a:p>
        </p:txBody>
      </p:sp>
    </p:spTree>
    <p:extLst>
      <p:ext uri="{BB962C8B-B14F-4D97-AF65-F5344CB8AC3E}">
        <p14:creationId xmlns:p14="http://schemas.microsoft.com/office/powerpoint/2010/main" val="2791878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BE54A-873C-463B-B966-C904EA109F93}"/>
              </a:ext>
            </a:extLst>
          </p:cNvPr>
          <p:cNvSpPr>
            <a:spLocks noGrp="1"/>
          </p:cNvSpPr>
          <p:nvPr>
            <p:ph type="title"/>
          </p:nvPr>
        </p:nvSpPr>
        <p:spPr/>
        <p:txBody>
          <a:bodyPr/>
          <a:lstStyle/>
          <a:p>
            <a:r>
              <a:rPr lang="en-US" dirty="0"/>
              <a:t>Hadley v.  Baxendale</a:t>
            </a:r>
          </a:p>
        </p:txBody>
      </p:sp>
      <p:sp>
        <p:nvSpPr>
          <p:cNvPr id="3" name="Content Placeholder 2">
            <a:extLst>
              <a:ext uri="{FF2B5EF4-FFF2-40B4-BE49-F238E27FC236}">
                <a16:creationId xmlns:a16="http://schemas.microsoft.com/office/drawing/2014/main" id="{25F76807-BEFE-41CC-BD19-495FB04A82E9}"/>
              </a:ext>
            </a:extLst>
          </p:cNvPr>
          <p:cNvSpPr>
            <a:spLocks noGrp="1"/>
          </p:cNvSpPr>
          <p:nvPr>
            <p:ph idx="1"/>
          </p:nvPr>
        </p:nvSpPr>
        <p:spPr/>
        <p:txBody>
          <a:bodyPr/>
          <a:lstStyle/>
          <a:p>
            <a:pPr marL="0">
              <a:spcBef>
                <a:spcPts val="0"/>
              </a:spcBef>
              <a:spcAft>
                <a:spcPts val="0"/>
              </a:spcAft>
            </a:pPr>
            <a:r>
              <a:rPr lang="en-US" dirty="0">
                <a:solidFill>
                  <a:srgbClr val="333333"/>
                </a:solidFill>
                <a:effectLst/>
                <a:latin typeface="Helvetica" panose="020B0604020202020204" pitchFamily="34" charset="0"/>
              </a:rPr>
              <a:t>The Hadley brothers owned a mill. The mill shaft broke and the mill shut down. The </a:t>
            </a:r>
            <a:r>
              <a:rPr lang="en-US" dirty="0" err="1">
                <a:solidFill>
                  <a:srgbClr val="333333"/>
                </a:solidFill>
                <a:effectLst/>
                <a:latin typeface="Helvetica" panose="020B0604020202020204" pitchFamily="34" charset="0"/>
              </a:rPr>
              <a:t>Hadleys</a:t>
            </a:r>
            <a:r>
              <a:rPr lang="en-US" dirty="0">
                <a:solidFill>
                  <a:srgbClr val="333333"/>
                </a:solidFill>
                <a:effectLst/>
                <a:latin typeface="Helvetica" panose="020B0604020202020204" pitchFamily="34" charset="0"/>
              </a:rPr>
              <a:t> hired the transportation company Pickford &amp; Co. to carry the old shaft to Greenwich, where Messrs. Joyce &amp; Co. would use it as a pattern to make a new shaft. </a:t>
            </a:r>
          </a:p>
          <a:p>
            <a:pPr marL="0">
              <a:spcBef>
                <a:spcPts val="0"/>
              </a:spcBef>
              <a:spcAft>
                <a:spcPts val="0"/>
              </a:spcAft>
            </a:pPr>
            <a:r>
              <a:rPr lang="en-US" dirty="0">
                <a:solidFill>
                  <a:srgbClr val="333333"/>
                </a:solidFill>
                <a:effectLst/>
                <a:latin typeface="Helvetica" panose="020B0604020202020204" pitchFamily="34" charset="0"/>
              </a:rPr>
              <a:t>In a breach of the contract, Pickford &amp; Co delivered the shaft six days late. </a:t>
            </a:r>
          </a:p>
          <a:p>
            <a:pPr marL="0">
              <a:spcBef>
                <a:spcPts val="0"/>
              </a:spcBef>
              <a:spcAft>
                <a:spcPts val="0"/>
              </a:spcAft>
            </a:pPr>
            <a:r>
              <a:rPr lang="en-US" dirty="0">
                <a:solidFill>
                  <a:srgbClr val="333333"/>
                </a:solidFill>
                <a:effectLst/>
                <a:latin typeface="Helvetica" panose="020B0604020202020204" pitchFamily="34" charset="0"/>
              </a:rPr>
              <a:t>The </a:t>
            </a:r>
            <a:r>
              <a:rPr lang="en-US" dirty="0" err="1">
                <a:solidFill>
                  <a:srgbClr val="333333"/>
                </a:solidFill>
                <a:effectLst/>
                <a:latin typeface="Helvetica" panose="020B0604020202020204" pitchFamily="34" charset="0"/>
              </a:rPr>
              <a:t>Hadleys</a:t>
            </a:r>
            <a:r>
              <a:rPr lang="en-US" dirty="0">
                <a:solidFill>
                  <a:srgbClr val="333333"/>
                </a:solidFill>
                <a:effectLst/>
                <a:latin typeface="Helvetica" panose="020B0604020202020204" pitchFamily="34" charset="0"/>
              </a:rPr>
              <a:t> claimed damages of £ 251. </a:t>
            </a:r>
          </a:p>
          <a:p>
            <a:endParaRPr lang="en-US" dirty="0"/>
          </a:p>
        </p:txBody>
      </p:sp>
    </p:spTree>
    <p:extLst>
      <p:ext uri="{BB962C8B-B14F-4D97-AF65-F5344CB8AC3E}">
        <p14:creationId xmlns:p14="http://schemas.microsoft.com/office/powerpoint/2010/main" val="3169930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A14B8-7D2D-4BDC-826D-B59B98C278EF}"/>
              </a:ext>
            </a:extLst>
          </p:cNvPr>
          <p:cNvSpPr>
            <a:spLocks noGrp="1"/>
          </p:cNvSpPr>
          <p:nvPr>
            <p:ph type="title"/>
          </p:nvPr>
        </p:nvSpPr>
        <p:spPr/>
        <p:txBody>
          <a:bodyPr/>
          <a:lstStyle/>
          <a:p>
            <a:r>
              <a:rPr lang="en-US" dirty="0"/>
              <a:t>Expectation (Without Foreseeability)</a:t>
            </a:r>
          </a:p>
        </p:txBody>
      </p:sp>
      <p:sp>
        <p:nvSpPr>
          <p:cNvPr id="3" name="Content Placeholder 2">
            <a:extLst>
              <a:ext uri="{FF2B5EF4-FFF2-40B4-BE49-F238E27FC236}">
                <a16:creationId xmlns:a16="http://schemas.microsoft.com/office/drawing/2014/main" id="{D736AEB1-BAC3-4C9E-9962-3B068E5C548C}"/>
              </a:ext>
            </a:extLst>
          </p:cNvPr>
          <p:cNvSpPr>
            <a:spLocks noGrp="1"/>
          </p:cNvSpPr>
          <p:nvPr>
            <p:ph idx="1"/>
          </p:nvPr>
        </p:nvSpPr>
        <p:spPr/>
        <p:txBody>
          <a:bodyPr/>
          <a:lstStyle/>
          <a:p>
            <a:r>
              <a:rPr lang="en-US" dirty="0"/>
              <a:t>Where would the </a:t>
            </a:r>
            <a:r>
              <a:rPr lang="en-US" dirty="0" err="1"/>
              <a:t>Hadelys</a:t>
            </a:r>
            <a:r>
              <a:rPr lang="en-US" dirty="0"/>
              <a:t> be if the promise had been kept?</a:t>
            </a:r>
          </a:p>
          <a:p>
            <a:r>
              <a:rPr lang="en-US" dirty="0"/>
              <a:t>0 lost profit. </a:t>
            </a:r>
          </a:p>
          <a:p>
            <a:endParaRPr lang="en-US" dirty="0"/>
          </a:p>
          <a:p>
            <a:r>
              <a:rPr lang="en-US" dirty="0"/>
              <a:t>What losses result from the breach?</a:t>
            </a:r>
          </a:p>
          <a:p>
            <a:r>
              <a:rPr lang="en-US" dirty="0"/>
              <a:t>Six days profit = - </a:t>
            </a:r>
            <a:r>
              <a:rPr lang="en-US" dirty="0">
                <a:solidFill>
                  <a:srgbClr val="333333"/>
                </a:solidFill>
                <a:effectLst/>
                <a:latin typeface="Helvetica" panose="020B0604020202020204" pitchFamily="34" charset="0"/>
              </a:rPr>
              <a:t>£ 251. </a:t>
            </a:r>
            <a:endParaRPr lang="en-US" dirty="0"/>
          </a:p>
          <a:p>
            <a:r>
              <a:rPr lang="en-US" dirty="0"/>
              <a:t>Award: </a:t>
            </a:r>
            <a:r>
              <a:rPr lang="en-US" dirty="0">
                <a:solidFill>
                  <a:srgbClr val="333333"/>
                </a:solidFill>
                <a:effectLst/>
                <a:latin typeface="Helvetica" panose="020B0604020202020204" pitchFamily="34" charset="0"/>
              </a:rPr>
              <a:t>£ 251. </a:t>
            </a:r>
          </a:p>
          <a:p>
            <a:r>
              <a:rPr lang="en-US" dirty="0">
                <a:solidFill>
                  <a:srgbClr val="333333"/>
                </a:solidFill>
                <a:latin typeface="Helvetica" panose="020B0604020202020204" pitchFamily="34" charset="0"/>
              </a:rPr>
              <a:t>The court awards </a:t>
            </a:r>
            <a:r>
              <a:rPr lang="en-US" dirty="0">
                <a:solidFill>
                  <a:srgbClr val="333333"/>
                </a:solidFill>
                <a:effectLst/>
                <a:latin typeface="Helvetica" panose="020B0604020202020204" pitchFamily="34" charset="0"/>
              </a:rPr>
              <a:t>£0. </a:t>
            </a:r>
          </a:p>
          <a:p>
            <a:endParaRPr lang="en-US" dirty="0"/>
          </a:p>
        </p:txBody>
      </p:sp>
    </p:spTree>
    <p:extLst>
      <p:ext uri="{BB962C8B-B14F-4D97-AF65-F5344CB8AC3E}">
        <p14:creationId xmlns:p14="http://schemas.microsoft.com/office/powerpoint/2010/main" val="376696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B503-7B15-477C-8AE9-7048E948F507}"/>
              </a:ext>
            </a:extLst>
          </p:cNvPr>
          <p:cNvSpPr>
            <a:spLocks noGrp="1"/>
          </p:cNvSpPr>
          <p:nvPr>
            <p:ph type="title"/>
          </p:nvPr>
        </p:nvSpPr>
        <p:spPr/>
        <p:txBody>
          <a:bodyPr/>
          <a:lstStyle/>
          <a:p>
            <a:r>
              <a:rPr lang="en-US" dirty="0"/>
              <a:t>No Award of Lost Profits</a:t>
            </a:r>
          </a:p>
        </p:txBody>
      </p:sp>
      <p:sp>
        <p:nvSpPr>
          <p:cNvPr id="3" name="Content Placeholder 2">
            <a:extLst>
              <a:ext uri="{FF2B5EF4-FFF2-40B4-BE49-F238E27FC236}">
                <a16:creationId xmlns:a16="http://schemas.microsoft.com/office/drawing/2014/main" id="{99448E2E-BCFF-471F-A65C-FE7255432E0E}"/>
              </a:ext>
            </a:extLst>
          </p:cNvPr>
          <p:cNvSpPr>
            <a:spLocks noGrp="1"/>
          </p:cNvSpPr>
          <p:nvPr>
            <p:ph idx="1"/>
          </p:nvPr>
        </p:nvSpPr>
        <p:spPr>
          <a:xfrm>
            <a:off x="609600" y="1163638"/>
            <a:ext cx="9584094" cy="4530725"/>
          </a:xfrm>
        </p:spPr>
        <p:txBody>
          <a:bodyPr/>
          <a:lstStyle/>
          <a:p>
            <a:r>
              <a:rPr lang="en-US" sz="2400" dirty="0">
                <a:ea typeface="Times New Roman" panose="02020603050405020304" pitchFamily="18" charset="0"/>
                <a:cs typeface="Arial" panose="020B0604020202020204" pitchFamily="34" charset="0"/>
              </a:rPr>
              <a:t>The court says:</a:t>
            </a:r>
          </a:p>
          <a:p>
            <a:r>
              <a:rPr lang="en-US" sz="2400" dirty="0">
                <a:ea typeface="Times New Roman" panose="02020603050405020304" pitchFamily="18" charset="0"/>
                <a:cs typeface="Arial" panose="020B0604020202020204" pitchFamily="34" charset="0"/>
              </a:rPr>
              <a:t>Now we think the proper rule in such a case as the present is this: Where two parties have made a contract which one of them has broken, the damages which the other party ought to receive in respect of such breach of contract should be such as may fairly and reasonably be considered either </a:t>
            </a:r>
          </a:p>
          <a:p>
            <a:pPr lvl="1"/>
            <a:r>
              <a:rPr lang="en-US" sz="2400" dirty="0">
                <a:ea typeface="Times New Roman" panose="02020603050405020304" pitchFamily="18" charset="0"/>
                <a:cs typeface="Arial" panose="020B0604020202020204" pitchFamily="34" charset="0"/>
              </a:rPr>
              <a:t>(1) arising naturally, i.e., according to the usual course of things, from such breach of contract itself, </a:t>
            </a:r>
            <a:r>
              <a:rPr lang="en-US" sz="2400" b="1" dirty="0">
                <a:ea typeface="Times New Roman" panose="02020603050405020304" pitchFamily="18" charset="0"/>
                <a:cs typeface="Arial" panose="020B0604020202020204" pitchFamily="34" charset="0"/>
              </a:rPr>
              <a:t>or </a:t>
            </a:r>
          </a:p>
          <a:p>
            <a:pPr lvl="1"/>
            <a:r>
              <a:rPr lang="en-US" sz="2400" dirty="0">
                <a:ea typeface="Times New Roman" panose="02020603050405020304" pitchFamily="18" charset="0"/>
                <a:cs typeface="Arial" panose="020B0604020202020204" pitchFamily="34" charset="0"/>
              </a:rPr>
              <a:t>(2) such as may reasonably be supposed to have been in the contemplation of both parties, at the time they made the contract, as the probable result of the breach of it. </a:t>
            </a:r>
            <a:endParaRPr lang="en-US" sz="2400" dirty="0">
              <a:ea typeface="Times New Roman" panose="02020603050405020304" pitchFamily="18" charset="0"/>
            </a:endParaRPr>
          </a:p>
          <a:p>
            <a:endParaRPr lang="en-US" sz="3200" dirty="0"/>
          </a:p>
        </p:txBody>
      </p:sp>
    </p:spTree>
    <p:extLst>
      <p:ext uri="{BB962C8B-B14F-4D97-AF65-F5344CB8AC3E}">
        <p14:creationId xmlns:p14="http://schemas.microsoft.com/office/powerpoint/2010/main" val="2921354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80944-671F-4D07-B515-C49BDCBA1A83}"/>
              </a:ext>
            </a:extLst>
          </p:cNvPr>
          <p:cNvSpPr>
            <a:spLocks noGrp="1"/>
          </p:cNvSpPr>
          <p:nvPr>
            <p:ph type="title"/>
          </p:nvPr>
        </p:nvSpPr>
        <p:spPr/>
        <p:txBody>
          <a:bodyPr/>
          <a:lstStyle/>
          <a:p>
            <a:r>
              <a:rPr lang="en-US" dirty="0"/>
              <a:t>Meaning of “Usual Course of Things”</a:t>
            </a:r>
          </a:p>
        </p:txBody>
      </p:sp>
      <p:sp>
        <p:nvSpPr>
          <p:cNvPr id="3" name="Content Placeholder 2">
            <a:extLst>
              <a:ext uri="{FF2B5EF4-FFF2-40B4-BE49-F238E27FC236}">
                <a16:creationId xmlns:a16="http://schemas.microsoft.com/office/drawing/2014/main" id="{B89C5A69-C044-44AD-A3BC-A65D2F0F839A}"/>
              </a:ext>
            </a:extLst>
          </p:cNvPr>
          <p:cNvSpPr>
            <a:spLocks noGrp="1"/>
          </p:cNvSpPr>
          <p:nvPr>
            <p:ph idx="1"/>
          </p:nvPr>
        </p:nvSpPr>
        <p:spPr/>
        <p:txBody>
          <a:bodyPr/>
          <a:lstStyle/>
          <a:p>
            <a:r>
              <a:rPr lang="en-US" sz="2800" dirty="0"/>
              <a:t>A type of damage arises from a given type of breach in the “usual course of things” if </a:t>
            </a:r>
          </a:p>
          <a:p>
            <a:pPr lvl="1"/>
            <a:r>
              <a:rPr lang="en-US" sz="2800" dirty="0"/>
              <a:t>Anyone who knows that the contract is </a:t>
            </a:r>
            <a:r>
              <a:rPr lang="en-US" sz="2800"/>
              <a:t>of that type-</a:t>
            </a:r>
            <a:r>
              <a:rPr lang="en-US" sz="2800" dirty="0"/>
              <a:t>- </a:t>
            </a:r>
          </a:p>
          <a:p>
            <a:pPr lvl="2"/>
            <a:r>
              <a:rPr lang="en-US" sz="2400" dirty="0"/>
              <a:t>For example, a contract to repair and return a broken mill shaft--</a:t>
            </a:r>
          </a:p>
          <a:p>
            <a:pPr lvl="1"/>
            <a:r>
              <a:rPr lang="en-US" sz="2800" dirty="0"/>
              <a:t>Would think that damages of that type would be the probable result of that type of breach. </a:t>
            </a:r>
          </a:p>
        </p:txBody>
      </p:sp>
    </p:spTree>
    <p:extLst>
      <p:ext uri="{BB962C8B-B14F-4D97-AF65-F5344CB8AC3E}">
        <p14:creationId xmlns:p14="http://schemas.microsoft.com/office/powerpoint/2010/main" val="32063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DEEFA-B6EF-44C2-9A31-0634015A5CE0}"/>
              </a:ext>
            </a:extLst>
          </p:cNvPr>
          <p:cNvSpPr>
            <a:spLocks noGrp="1"/>
          </p:cNvSpPr>
          <p:nvPr>
            <p:ph type="title"/>
          </p:nvPr>
        </p:nvSpPr>
        <p:spPr/>
        <p:txBody>
          <a:bodyPr/>
          <a:lstStyle/>
          <a:p>
            <a:r>
              <a:rPr lang="en-US" dirty="0"/>
              <a:t>Normal Course of Things?</a:t>
            </a:r>
          </a:p>
        </p:txBody>
      </p:sp>
      <p:sp>
        <p:nvSpPr>
          <p:cNvPr id="3" name="Content Placeholder 2">
            <a:extLst>
              <a:ext uri="{FF2B5EF4-FFF2-40B4-BE49-F238E27FC236}">
                <a16:creationId xmlns:a16="http://schemas.microsoft.com/office/drawing/2014/main" id="{46DED4B0-BE8A-47E2-90DD-B56B4B2D0D27}"/>
              </a:ext>
            </a:extLst>
          </p:cNvPr>
          <p:cNvSpPr>
            <a:spLocks noGrp="1"/>
          </p:cNvSpPr>
          <p:nvPr>
            <p:ph idx="1"/>
          </p:nvPr>
        </p:nvSpPr>
        <p:spPr/>
        <p:txBody>
          <a:bodyPr/>
          <a:lstStyle/>
          <a:p>
            <a:r>
              <a:rPr lang="en-US" sz="3200" dirty="0">
                <a:ea typeface="Times New Roman" panose="02020603050405020304" pitchFamily="18" charset="0"/>
                <a:cs typeface="Arial" panose="020B0604020202020204" pitchFamily="34" charset="0"/>
              </a:rPr>
              <a:t>If know is that the contract is for the transportation for repair of a broken mill shaft, would you infer—from that alone—that a delay in delivery would cause lost profits from the mill not being able to operate?</a:t>
            </a:r>
          </a:p>
          <a:p>
            <a:r>
              <a:rPr lang="en-US" sz="3200" dirty="0">
                <a:ea typeface="Times New Roman" panose="02020603050405020304" pitchFamily="18" charset="0"/>
                <a:cs typeface="Arial" panose="020B0604020202020204" pitchFamily="34" charset="0"/>
              </a:rPr>
              <a:t>(a) Yes</a:t>
            </a:r>
          </a:p>
          <a:p>
            <a:r>
              <a:rPr lang="en-US" sz="3200" dirty="0">
                <a:ea typeface="Times New Roman" panose="02020603050405020304" pitchFamily="18" charset="0"/>
                <a:cs typeface="Arial" panose="020B0604020202020204" pitchFamily="34" charset="0"/>
              </a:rPr>
              <a:t>(b) No</a:t>
            </a:r>
          </a:p>
          <a:p>
            <a:r>
              <a:rPr lang="en-US" sz="3200">
                <a:ea typeface="Times New Roman" panose="02020603050405020304" pitchFamily="18" charset="0"/>
                <a:cs typeface="Arial" panose="020B0604020202020204" pitchFamily="34" charset="0"/>
              </a:rPr>
              <a:t>© Not sure</a:t>
            </a:r>
            <a:endParaRPr lang="en-US" sz="3200" dirty="0">
              <a:ea typeface="Times New Roman" panose="02020603050405020304" pitchFamily="18" charset="0"/>
              <a:cs typeface="Arial" panose="020B0604020202020204" pitchFamily="34" charset="0"/>
            </a:endParaRPr>
          </a:p>
          <a:p>
            <a:pPr marL="0" indent="0">
              <a:buNone/>
            </a:pPr>
            <a:endParaRPr lang="en-US"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2370FB08-C89B-4800-910D-BD1E41353A19}"/>
                  </a:ext>
                </a:extLst>
              </p14:cNvPr>
              <p14:cNvContentPartPr/>
              <p14:nvPr/>
            </p14:nvContentPartPr>
            <p14:xfrm>
              <a:off x="3920435" y="4959962"/>
              <a:ext cx="360" cy="360"/>
            </p14:xfrm>
          </p:contentPart>
        </mc:Choice>
        <mc:Fallback xmlns="">
          <p:pic>
            <p:nvPicPr>
              <p:cNvPr id="4" name="Ink 3">
                <a:extLst>
                  <a:ext uri="{FF2B5EF4-FFF2-40B4-BE49-F238E27FC236}">
                    <a16:creationId xmlns:a16="http://schemas.microsoft.com/office/drawing/2014/main" id="{2370FB08-C89B-4800-910D-BD1E41353A19}"/>
                  </a:ext>
                </a:extLst>
              </p:cNvPr>
              <p:cNvPicPr/>
              <p:nvPr/>
            </p:nvPicPr>
            <p:blipFill>
              <a:blip r:embed="rId3"/>
              <a:stretch>
                <a:fillRect/>
              </a:stretch>
            </p:blipFill>
            <p:spPr>
              <a:xfrm>
                <a:off x="3884795" y="4923962"/>
                <a:ext cx="7200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9DA5B97E-8A7C-49A1-B4D3-D4B3204EACC9}"/>
                  </a:ext>
                </a:extLst>
              </p14:cNvPr>
              <p14:cNvContentPartPr/>
              <p14:nvPr/>
            </p14:nvContentPartPr>
            <p14:xfrm>
              <a:off x="2805155" y="4521482"/>
              <a:ext cx="360" cy="360"/>
            </p14:xfrm>
          </p:contentPart>
        </mc:Choice>
        <mc:Fallback xmlns="">
          <p:pic>
            <p:nvPicPr>
              <p:cNvPr id="5" name="Ink 4">
                <a:extLst>
                  <a:ext uri="{FF2B5EF4-FFF2-40B4-BE49-F238E27FC236}">
                    <a16:creationId xmlns:a16="http://schemas.microsoft.com/office/drawing/2014/main" id="{9DA5B97E-8A7C-49A1-B4D3-D4B3204EACC9}"/>
                  </a:ext>
                </a:extLst>
              </p:cNvPr>
              <p:cNvPicPr/>
              <p:nvPr/>
            </p:nvPicPr>
            <p:blipFill>
              <a:blip r:embed="rId3"/>
              <a:stretch>
                <a:fillRect/>
              </a:stretch>
            </p:blipFill>
            <p:spPr>
              <a:xfrm>
                <a:off x="2769515" y="4485842"/>
                <a:ext cx="72000" cy="72000"/>
              </a:xfrm>
              <a:prstGeom prst="rect">
                <a:avLst/>
              </a:prstGeom>
            </p:spPr>
          </p:pic>
        </mc:Fallback>
      </mc:AlternateContent>
    </p:spTree>
    <p:extLst>
      <p:ext uri="{BB962C8B-B14F-4D97-AF65-F5344CB8AC3E}">
        <p14:creationId xmlns:p14="http://schemas.microsoft.com/office/powerpoint/2010/main" val="2148173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BC7A-AC15-4C81-A562-DD9BA306844B}"/>
              </a:ext>
            </a:extLst>
          </p:cNvPr>
          <p:cNvSpPr>
            <a:spLocks noGrp="1"/>
          </p:cNvSpPr>
          <p:nvPr>
            <p:ph type="title"/>
          </p:nvPr>
        </p:nvSpPr>
        <p:spPr/>
        <p:txBody>
          <a:bodyPr/>
          <a:lstStyle/>
          <a:p>
            <a:r>
              <a:rPr lang="en-US" dirty="0"/>
              <a:t>What The Court Says</a:t>
            </a:r>
          </a:p>
        </p:txBody>
      </p:sp>
      <p:sp>
        <p:nvSpPr>
          <p:cNvPr id="3" name="Content Placeholder 2">
            <a:extLst>
              <a:ext uri="{FF2B5EF4-FFF2-40B4-BE49-F238E27FC236}">
                <a16:creationId xmlns:a16="http://schemas.microsoft.com/office/drawing/2014/main" id="{6555F329-D4B3-4541-AB6D-8103C3FC7D92}"/>
              </a:ext>
            </a:extLst>
          </p:cNvPr>
          <p:cNvSpPr>
            <a:spLocks noGrp="1"/>
          </p:cNvSpPr>
          <p:nvPr>
            <p:ph idx="1"/>
          </p:nvPr>
        </p:nvSpPr>
        <p:spPr/>
        <p:txBody>
          <a:bodyPr/>
          <a:lstStyle/>
          <a:p>
            <a:r>
              <a:rPr lang="en-US" sz="2800" dirty="0">
                <a:ea typeface="Calibri" panose="020F0502020204030204" pitchFamily="34" charset="0"/>
                <a:cs typeface="Arial" panose="020B0604020202020204" pitchFamily="34" charset="0"/>
              </a:rPr>
              <a:t>The court says, “it is obvious that, in the great multitude of cases millers sending off broken shafts to third parties by a carrier under ordinary circumstances, such consequences would not, in all probability, have occurred.”</a:t>
            </a:r>
          </a:p>
          <a:p>
            <a:r>
              <a:rPr lang="en-US" sz="2800" dirty="0">
                <a:cs typeface="Arial" panose="020B0604020202020204" pitchFamily="34" charset="0"/>
              </a:rPr>
              <a:t>Why?</a:t>
            </a:r>
            <a:endParaRPr lang="en-US" sz="4000" dirty="0"/>
          </a:p>
        </p:txBody>
      </p:sp>
    </p:spTree>
    <p:extLst>
      <p:ext uri="{BB962C8B-B14F-4D97-AF65-F5344CB8AC3E}">
        <p14:creationId xmlns:p14="http://schemas.microsoft.com/office/powerpoint/2010/main" val="696387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D87F-8715-4C39-8FFD-2D3F979F26F2}"/>
              </a:ext>
            </a:extLst>
          </p:cNvPr>
          <p:cNvSpPr>
            <a:spLocks noGrp="1"/>
          </p:cNvSpPr>
          <p:nvPr>
            <p:ph type="title"/>
          </p:nvPr>
        </p:nvSpPr>
        <p:spPr/>
        <p:txBody>
          <a:bodyPr/>
          <a:lstStyle/>
          <a:p>
            <a:r>
              <a:rPr lang="en-US" dirty="0"/>
              <a:t>More Of What The Court Says</a:t>
            </a:r>
          </a:p>
        </p:txBody>
      </p:sp>
      <p:sp>
        <p:nvSpPr>
          <p:cNvPr id="3" name="Content Placeholder 2">
            <a:extLst>
              <a:ext uri="{FF2B5EF4-FFF2-40B4-BE49-F238E27FC236}">
                <a16:creationId xmlns:a16="http://schemas.microsoft.com/office/drawing/2014/main" id="{4B2CA3C1-8938-45A2-9650-4691D89CED96}"/>
              </a:ext>
            </a:extLst>
          </p:cNvPr>
          <p:cNvSpPr>
            <a:spLocks noGrp="1"/>
          </p:cNvSpPr>
          <p:nvPr>
            <p:ph idx="1"/>
          </p:nvPr>
        </p:nvSpPr>
        <p:spPr>
          <a:xfrm>
            <a:off x="609600" y="1600200"/>
            <a:ext cx="10896600" cy="5105400"/>
          </a:xfrm>
        </p:spPr>
        <p:txBody>
          <a:bodyPr/>
          <a:lstStyle/>
          <a:p>
            <a:r>
              <a:rPr lang="en-US" sz="2400" dirty="0">
                <a:ea typeface="Calibri" panose="020F0502020204030204" pitchFamily="34" charset="0"/>
                <a:cs typeface="Arial" panose="020B0604020202020204" pitchFamily="34" charset="0"/>
              </a:rPr>
              <a:t>“Suppose the plaintiffs had another shaft in their possession put up or putting up at the time, and that they only wished to send back their broken shaft to the engineer who made it; it is clear that this would be quite consistent with the above circumstances, and yet the unreasonable delay in the delivery would have no effect upon the intermediate profits of the mill. Or, again, suppose that, at the time of the delivery to the carrier, the machinery of the mill had been in other respects defective, then, also, the same results would follow.”</a:t>
            </a:r>
          </a:p>
          <a:p>
            <a:r>
              <a:rPr lang="en-US" sz="2400" dirty="0">
                <a:cs typeface="Arial" panose="020B0604020202020204" pitchFamily="34" charset="0"/>
              </a:rPr>
              <a:t>Does this convince you?</a:t>
            </a:r>
          </a:p>
          <a:p>
            <a:r>
              <a:rPr lang="en-US" sz="2400" dirty="0">
                <a:cs typeface="Arial" panose="020B0604020202020204" pitchFamily="34" charset="0"/>
              </a:rPr>
              <a:t>(a) Yes</a:t>
            </a:r>
          </a:p>
          <a:p>
            <a:r>
              <a:rPr lang="en-US" sz="2400" dirty="0">
                <a:cs typeface="Arial" panose="020B0604020202020204" pitchFamily="34" charset="0"/>
              </a:rPr>
              <a:t>(b) No</a:t>
            </a:r>
            <a:endParaRPr lang="en-US" dirty="0"/>
          </a:p>
        </p:txBody>
      </p:sp>
    </p:spTree>
    <p:extLst>
      <p:ext uri="{BB962C8B-B14F-4D97-AF65-F5344CB8AC3E}">
        <p14:creationId xmlns:p14="http://schemas.microsoft.com/office/powerpoint/2010/main" val="2611985122"/>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3726</TotalTime>
  <Words>2026</Words>
  <Application>Microsoft Office PowerPoint</Application>
  <PresentationFormat>Widescreen</PresentationFormat>
  <Paragraphs>153</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Garamond</vt:lpstr>
      <vt:lpstr>Helvetica</vt:lpstr>
      <vt:lpstr>Wingdings</vt:lpstr>
      <vt:lpstr>Edge</vt:lpstr>
      <vt:lpstr>Foreseeability (Torts parallel: proximate cause)</vt:lpstr>
      <vt:lpstr>Another Division of Damages</vt:lpstr>
      <vt:lpstr>Hadley v.  Baxendale</vt:lpstr>
      <vt:lpstr>Expectation (Without Foreseeability)</vt:lpstr>
      <vt:lpstr>No Award of Lost Profits</vt:lpstr>
      <vt:lpstr>Meaning of “Usual Course of Things”</vt:lpstr>
      <vt:lpstr>Normal Course of Things?</vt:lpstr>
      <vt:lpstr>What The Court Says</vt:lpstr>
      <vt:lpstr>More Of What The Court Says</vt:lpstr>
      <vt:lpstr>Contemplation of the Parties</vt:lpstr>
      <vt:lpstr>PowerPoint Presentation</vt:lpstr>
      <vt:lpstr>Tony </vt:lpstr>
      <vt:lpstr>The Coffee Dealer</vt:lpstr>
      <vt:lpstr>Reasonably Foreseeable?</vt:lpstr>
      <vt:lpstr>The Bet on the Horse Race</vt:lpstr>
      <vt:lpstr>Does This Make A Difference?</vt:lpstr>
      <vt:lpstr>Coffee Dealer/Gambler Comparison</vt:lpstr>
      <vt:lpstr>In The Snowstorm Example</vt:lpstr>
      <vt:lpstr>Purposes</vt:lpstr>
      <vt:lpstr>Buck and Morrow</vt:lpstr>
      <vt:lpstr>An Approach: Information and Control</vt:lpstr>
      <vt:lpstr>Best Cost Avoider Approach</vt:lpstr>
      <vt:lpstr>The Sea Lions</vt:lpstr>
      <vt:lpstr>The 1992 Flood</vt:lpstr>
      <vt:lpstr>A Normative Limitation: Mason and Dixon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566</cp:revision>
  <dcterms:created xsi:type="dcterms:W3CDTF">2004-02-06T21:25:14Z</dcterms:created>
  <dcterms:modified xsi:type="dcterms:W3CDTF">2022-09-21T23:20:54Z</dcterms:modified>
</cp:coreProperties>
</file>