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36"/>
  </p:notesMasterIdLst>
  <p:sldIdLst>
    <p:sldId id="256" r:id="rId2"/>
    <p:sldId id="257" r:id="rId3"/>
    <p:sldId id="258" r:id="rId4"/>
    <p:sldId id="259" r:id="rId5"/>
    <p:sldId id="260" r:id="rId6"/>
    <p:sldId id="261" r:id="rId7"/>
    <p:sldId id="262" r:id="rId8"/>
    <p:sldId id="269" r:id="rId9"/>
    <p:sldId id="307" r:id="rId10"/>
    <p:sldId id="306" r:id="rId11"/>
    <p:sldId id="263" r:id="rId12"/>
    <p:sldId id="264" r:id="rId13"/>
    <p:sldId id="284" r:id="rId14"/>
    <p:sldId id="285" r:id="rId15"/>
    <p:sldId id="300" r:id="rId16"/>
    <p:sldId id="267" r:id="rId17"/>
    <p:sldId id="304" r:id="rId18"/>
    <p:sldId id="305" r:id="rId19"/>
    <p:sldId id="283" r:id="rId20"/>
    <p:sldId id="308" r:id="rId21"/>
    <p:sldId id="287" r:id="rId22"/>
    <p:sldId id="293" r:id="rId23"/>
    <p:sldId id="288" r:id="rId24"/>
    <p:sldId id="294" r:id="rId25"/>
    <p:sldId id="289" r:id="rId26"/>
    <p:sldId id="295" r:id="rId27"/>
    <p:sldId id="296" r:id="rId28"/>
    <p:sldId id="290" r:id="rId29"/>
    <p:sldId id="292" r:id="rId30"/>
    <p:sldId id="298" r:id="rId31"/>
    <p:sldId id="299" r:id="rId32"/>
    <p:sldId id="301" r:id="rId33"/>
    <p:sldId id="309" r:id="rId34"/>
    <p:sldId id="310" r:id="rId35"/>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1072" y="40"/>
      </p:cViewPr>
      <p:guideLst>
        <p:guide orient="horz" pos="2160"/>
        <p:guide pos="3840"/>
      </p:guideLst>
    </p:cSldViewPr>
  </p:slideViewPr>
  <p:notesTextViewPr>
    <p:cViewPr>
      <p:scale>
        <a:sx n="100" d="100"/>
        <a:sy n="100" d="100"/>
      </p:scale>
      <p:origin x="0" y="0"/>
    </p:cViewPr>
  </p:notesTextViewPr>
  <p:sorterViewPr>
    <p:cViewPr varScale="1">
      <p:scale>
        <a:sx n="100" d="100"/>
        <a:sy n="100" d="100"/>
      </p:scale>
      <p:origin x="0" y="-2707"/>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1-25T16:54:22.236"/>
    </inkml:context>
    <inkml:brush xml:id="br0">
      <inkml:brushProperty name="width" value="0.35" units="cm"/>
      <inkml:brushProperty name="height" value="0.35" units="cm"/>
      <inkml:brushProperty name="color" value="#F6630D"/>
    </inkml:brush>
  </inkml:definitions>
  <inkml:trace contextRef="#ctx0" brushRef="#br0">25 9 124,'-3'-6'140,"-6"3"-232,-4 3-8</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1-25T16:54:22.574"/>
    </inkml:context>
    <inkml:brush xml:id="br0">
      <inkml:brushProperty name="width" value="0.35" units="cm"/>
      <inkml:brushProperty name="height" value="0.35" units="cm"/>
      <inkml:brushProperty name="color" value="#F6630D"/>
    </inkml:brush>
  </inkml:definitions>
  <inkml:trace contextRef="#ctx0" brushRef="#br0">10 4 32,'0'0'132,"-10"-3"-228</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1-25T16:54:23.486"/>
    </inkml:context>
    <inkml:brush xml:id="br0">
      <inkml:brushProperty name="width" value="0.35" units="cm"/>
      <inkml:brushProperty name="height" value="0.35" units="cm"/>
      <inkml:brushProperty name="color" value="#F6630D"/>
    </inkml:brush>
  </inkml:definitions>
  <inkml:trace contextRef="#ctx0" brushRef="#br0">91 0 192,'-16'0'292,"4"0"-52,3 0 136,-10 0-288,10 0-36,2 3-72,-5 3-672,6-3 512</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38EBBE4-721B-4AE6-9483-E394C1E7FA2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65CF551F-52A2-425F-8BAD-DF9197465017}"/>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E13C5193-9825-4404-8C47-5F23DA0411C3}" type="datetimeFigureOut">
              <a:rPr lang="en-US"/>
              <a:pPr>
                <a:defRPr/>
              </a:pPr>
              <a:t>9/29/2025</a:t>
            </a:fld>
            <a:endParaRPr lang="en-US" dirty="0"/>
          </a:p>
        </p:txBody>
      </p:sp>
      <p:sp>
        <p:nvSpPr>
          <p:cNvPr id="4" name="Slide Image Placeholder 3">
            <a:extLst>
              <a:ext uri="{FF2B5EF4-FFF2-40B4-BE49-F238E27FC236}">
                <a16:creationId xmlns:a16="http://schemas.microsoft.com/office/drawing/2014/main" id="{420549B8-5670-4AF0-9E93-C06C26453640}"/>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3A559B5F-E686-43ED-8E22-CE885BE8B3C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DF59AAF-D57A-41BD-BD6E-092BC347E48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987E6A93-85E7-4762-8BBD-CA63EDF0E06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8D5C8DB-37F8-41FF-8859-553273060BF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45CA6828-F88E-44B6-857C-1B0E4442B61D}"/>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851A928B-4DC9-4FAF-881C-46B266C1C4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4" name="Slide Number Placeholder 3">
            <a:extLst>
              <a:ext uri="{FF2B5EF4-FFF2-40B4-BE49-F238E27FC236}">
                <a16:creationId xmlns:a16="http://schemas.microsoft.com/office/drawing/2014/main" id="{B7ED1AA1-5168-48AD-9EE1-4C1BD07C8E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83E13E5-CC5E-4336-AADF-5FA2D377FB0A}"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8D5C8DB-37F8-41FF-8859-553273060BF7}" type="slidenum">
              <a:rPr lang="en-US" altLang="en-US" smtClean="0"/>
              <a:pPr>
                <a:defRPr/>
              </a:pPr>
              <a:t>5</a:t>
            </a:fld>
            <a:endParaRPr lang="en-US" altLang="en-US"/>
          </a:p>
        </p:txBody>
      </p:sp>
    </p:spTree>
    <p:extLst>
      <p:ext uri="{BB962C8B-B14F-4D97-AF65-F5344CB8AC3E}">
        <p14:creationId xmlns:p14="http://schemas.microsoft.com/office/powerpoint/2010/main" val="35535288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DCDA9EC3-32F8-4495-BA55-71484A2FC8A4}"/>
              </a:ext>
            </a:extLst>
          </p:cNvPr>
          <p:cNvSpPr>
            <a:spLocks noChangeArrowheads="1"/>
          </p:cNvSpPr>
          <p:nvPr/>
        </p:nvSpPr>
        <p:spPr bwMode="auto">
          <a:xfrm>
            <a:off x="812800" y="1219200"/>
            <a:ext cx="105664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8A592399-7DCC-40E6-A1ED-B1FB13C240C3}"/>
              </a:ext>
            </a:extLst>
          </p:cNvPr>
          <p:cNvSpPr>
            <a:spLocks noChangeShapeType="1"/>
          </p:cNvSpPr>
          <p:nvPr/>
        </p:nvSpPr>
        <p:spPr bwMode="auto">
          <a:xfrm>
            <a:off x="2641601" y="3962400"/>
            <a:ext cx="8682567"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86" name="Rectangle 2"/>
          <p:cNvSpPr>
            <a:spLocks noGrp="1" noChangeArrowheads="1"/>
          </p:cNvSpPr>
          <p:nvPr>
            <p:ph type="ctrTitle"/>
          </p:nvPr>
        </p:nvSpPr>
        <p:spPr>
          <a:xfrm>
            <a:off x="1219201" y="1524000"/>
            <a:ext cx="10164233" cy="1752600"/>
          </a:xfrm>
        </p:spPr>
        <p:txBody>
          <a:bodyPr/>
          <a:lstStyle>
            <a:lvl1pPr>
              <a:defRPr sz="5000"/>
            </a:lvl1pPr>
          </a:lstStyle>
          <a:p>
            <a:r>
              <a:rPr lang="en-US" altLang="en-US"/>
              <a:t>Click to edit Master title style</a:t>
            </a:r>
          </a:p>
        </p:txBody>
      </p:sp>
      <p:sp>
        <p:nvSpPr>
          <p:cNvPr id="41987" name="Rectangle 3"/>
          <p:cNvSpPr>
            <a:spLocks noGrp="1" noChangeArrowheads="1"/>
          </p:cNvSpPr>
          <p:nvPr>
            <p:ph type="subTitle" idx="1"/>
          </p:nvPr>
        </p:nvSpPr>
        <p:spPr>
          <a:xfrm>
            <a:off x="2641600" y="3962400"/>
            <a:ext cx="87376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a:extLst>
              <a:ext uri="{FF2B5EF4-FFF2-40B4-BE49-F238E27FC236}">
                <a16:creationId xmlns:a16="http://schemas.microsoft.com/office/drawing/2014/main" id="{A310BAD6-0CAA-40A1-AE44-A985E8FBAC80}"/>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F401AD94-52B3-4553-AECD-4C09F4EBE299}"/>
              </a:ext>
            </a:extLst>
          </p:cNvPr>
          <p:cNvSpPr>
            <a:spLocks noGrp="1" noChangeArrowheads="1"/>
          </p:cNvSpPr>
          <p:nvPr>
            <p:ph type="ftr" sz="quarter" idx="11"/>
          </p:nvPr>
        </p:nvSpPr>
        <p:spPr>
          <a:xfrm>
            <a:off x="4165600" y="6243638"/>
            <a:ext cx="38608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28372DDD-660B-4813-B0AA-B3790727BF10}"/>
              </a:ext>
            </a:extLst>
          </p:cNvPr>
          <p:cNvSpPr>
            <a:spLocks noGrp="1" noChangeArrowheads="1"/>
          </p:cNvSpPr>
          <p:nvPr>
            <p:ph type="sldNum" sz="quarter" idx="12"/>
          </p:nvPr>
        </p:nvSpPr>
        <p:spPr/>
        <p:txBody>
          <a:bodyPr/>
          <a:lstStyle>
            <a:lvl1pPr>
              <a:defRPr/>
            </a:lvl1pPr>
          </a:lstStyle>
          <a:p>
            <a:pPr>
              <a:defRPr/>
            </a:pPr>
            <a:fld id="{3A662798-7B56-4762-A172-94E46CD95939}" type="slidenum">
              <a:rPr lang="en-US" altLang="en-US"/>
              <a:pPr>
                <a:defRPr/>
              </a:pPr>
              <a:t>‹#›</a:t>
            </a:fld>
            <a:endParaRPr lang="en-US" altLang="en-US"/>
          </a:p>
        </p:txBody>
      </p:sp>
    </p:spTree>
    <p:extLst>
      <p:ext uri="{BB962C8B-B14F-4D97-AF65-F5344CB8AC3E}">
        <p14:creationId xmlns:p14="http://schemas.microsoft.com/office/powerpoint/2010/main" val="3945905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BF29F9A-EB0D-4C83-BA63-46790CD9060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8A78CB4-71C5-4304-A75B-EB951C38884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6635233-15A4-4ED2-8410-A7D4006D75FF}"/>
              </a:ext>
            </a:extLst>
          </p:cNvPr>
          <p:cNvSpPr>
            <a:spLocks noGrp="1" noChangeArrowheads="1"/>
          </p:cNvSpPr>
          <p:nvPr>
            <p:ph type="sldNum" sz="quarter" idx="12"/>
          </p:nvPr>
        </p:nvSpPr>
        <p:spPr>
          <a:ln/>
        </p:spPr>
        <p:txBody>
          <a:bodyPr/>
          <a:lstStyle>
            <a:lvl1pPr>
              <a:defRPr/>
            </a:lvl1pPr>
          </a:lstStyle>
          <a:p>
            <a:pPr>
              <a:defRPr/>
            </a:pPr>
            <a:fld id="{7ECC4F0E-8928-42A0-A242-B00C576060BB}" type="slidenum">
              <a:rPr lang="en-US" altLang="en-US"/>
              <a:pPr>
                <a:defRPr/>
              </a:pPr>
              <a:t>‹#›</a:t>
            </a:fld>
            <a:endParaRPr lang="en-US" altLang="en-US"/>
          </a:p>
        </p:txBody>
      </p:sp>
    </p:spTree>
    <p:extLst>
      <p:ext uri="{BB962C8B-B14F-4D97-AF65-F5344CB8AC3E}">
        <p14:creationId xmlns:p14="http://schemas.microsoft.com/office/powerpoint/2010/main" val="3841317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20EA127-7BEB-49D4-AB27-2EE4FA77304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BD1386F-FD0C-49BB-B832-D666FF832E0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93B0D43-C488-45E4-9EF5-F3C4BFE363DE}"/>
              </a:ext>
            </a:extLst>
          </p:cNvPr>
          <p:cNvSpPr>
            <a:spLocks noGrp="1" noChangeArrowheads="1"/>
          </p:cNvSpPr>
          <p:nvPr>
            <p:ph type="sldNum" sz="quarter" idx="12"/>
          </p:nvPr>
        </p:nvSpPr>
        <p:spPr>
          <a:ln/>
        </p:spPr>
        <p:txBody>
          <a:bodyPr/>
          <a:lstStyle>
            <a:lvl1pPr>
              <a:defRPr/>
            </a:lvl1pPr>
          </a:lstStyle>
          <a:p>
            <a:pPr>
              <a:defRPr/>
            </a:pPr>
            <a:fld id="{D8F21C35-9438-469A-9D4D-154DE3887F62}" type="slidenum">
              <a:rPr lang="en-US" altLang="en-US"/>
              <a:pPr>
                <a:defRPr/>
              </a:pPr>
              <a:t>‹#›</a:t>
            </a:fld>
            <a:endParaRPr lang="en-US" altLang="en-US"/>
          </a:p>
        </p:txBody>
      </p:sp>
    </p:spTree>
    <p:extLst>
      <p:ext uri="{BB962C8B-B14F-4D97-AF65-F5344CB8AC3E}">
        <p14:creationId xmlns:p14="http://schemas.microsoft.com/office/powerpoint/2010/main" val="105563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67A144B-E46C-4E2D-B8DC-4D1DD500A91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1D0F773-F9C1-4EE0-9383-FAD1DBAFA53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B9BBF9D-0604-4E8C-9A8F-E573E4FD209D}"/>
              </a:ext>
            </a:extLst>
          </p:cNvPr>
          <p:cNvSpPr>
            <a:spLocks noGrp="1" noChangeArrowheads="1"/>
          </p:cNvSpPr>
          <p:nvPr>
            <p:ph type="sldNum" sz="quarter" idx="12"/>
          </p:nvPr>
        </p:nvSpPr>
        <p:spPr>
          <a:ln/>
        </p:spPr>
        <p:txBody>
          <a:bodyPr/>
          <a:lstStyle>
            <a:lvl1pPr>
              <a:defRPr/>
            </a:lvl1pPr>
          </a:lstStyle>
          <a:p>
            <a:pPr>
              <a:defRPr/>
            </a:pPr>
            <a:fld id="{D51AFE61-8780-460E-8E64-48B712E88F9C}" type="slidenum">
              <a:rPr lang="en-US" altLang="en-US"/>
              <a:pPr>
                <a:defRPr/>
              </a:pPr>
              <a:t>‹#›</a:t>
            </a:fld>
            <a:endParaRPr lang="en-US" altLang="en-US"/>
          </a:p>
        </p:txBody>
      </p:sp>
    </p:spTree>
    <p:extLst>
      <p:ext uri="{BB962C8B-B14F-4D97-AF65-F5344CB8AC3E}">
        <p14:creationId xmlns:p14="http://schemas.microsoft.com/office/powerpoint/2010/main" val="4178672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BEB57C6-B190-4A4C-88D0-84038871127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BA909B7-3E59-40E7-9BD4-00848894133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0DA49B60-8DC9-421B-B9B0-B31A5EAD953E}"/>
              </a:ext>
            </a:extLst>
          </p:cNvPr>
          <p:cNvSpPr>
            <a:spLocks noGrp="1" noChangeArrowheads="1"/>
          </p:cNvSpPr>
          <p:nvPr>
            <p:ph type="sldNum" sz="quarter" idx="12"/>
          </p:nvPr>
        </p:nvSpPr>
        <p:spPr>
          <a:ln/>
        </p:spPr>
        <p:txBody>
          <a:bodyPr/>
          <a:lstStyle>
            <a:lvl1pPr>
              <a:defRPr/>
            </a:lvl1pPr>
          </a:lstStyle>
          <a:p>
            <a:pPr>
              <a:defRPr/>
            </a:pPr>
            <a:fld id="{C1E41A25-8047-4BAF-BE80-0D5C7F9B4DBA}" type="slidenum">
              <a:rPr lang="en-US" altLang="en-US"/>
              <a:pPr>
                <a:defRPr/>
              </a:pPr>
              <a:t>‹#›</a:t>
            </a:fld>
            <a:endParaRPr lang="en-US" altLang="en-US"/>
          </a:p>
        </p:txBody>
      </p:sp>
    </p:spTree>
    <p:extLst>
      <p:ext uri="{BB962C8B-B14F-4D97-AF65-F5344CB8AC3E}">
        <p14:creationId xmlns:p14="http://schemas.microsoft.com/office/powerpoint/2010/main" val="3204989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6EEF4B7-67FF-4358-8ED5-279C6835BD4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96D5C3A-D20C-4F1E-8C22-E016F29CEF5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F89FB1B3-6AD8-4A0A-B349-8F039384CBAC}"/>
              </a:ext>
            </a:extLst>
          </p:cNvPr>
          <p:cNvSpPr>
            <a:spLocks noGrp="1" noChangeArrowheads="1"/>
          </p:cNvSpPr>
          <p:nvPr>
            <p:ph type="sldNum" sz="quarter" idx="12"/>
          </p:nvPr>
        </p:nvSpPr>
        <p:spPr>
          <a:ln/>
        </p:spPr>
        <p:txBody>
          <a:bodyPr/>
          <a:lstStyle>
            <a:lvl1pPr>
              <a:defRPr/>
            </a:lvl1pPr>
          </a:lstStyle>
          <a:p>
            <a:pPr>
              <a:defRPr/>
            </a:pPr>
            <a:fld id="{72249FDB-D74F-4866-853C-48D48567B93A}" type="slidenum">
              <a:rPr lang="en-US" altLang="en-US"/>
              <a:pPr>
                <a:defRPr/>
              </a:pPr>
              <a:t>‹#›</a:t>
            </a:fld>
            <a:endParaRPr lang="en-US" altLang="en-US"/>
          </a:p>
        </p:txBody>
      </p:sp>
    </p:spTree>
    <p:extLst>
      <p:ext uri="{BB962C8B-B14F-4D97-AF65-F5344CB8AC3E}">
        <p14:creationId xmlns:p14="http://schemas.microsoft.com/office/powerpoint/2010/main" val="1280185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11FF680-4A8F-48EF-9212-27EDB8FE6F5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CB7BC7EB-927F-411E-B466-B0FA3D4433B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2B9199F3-8361-40AD-84B3-5F6B370E7823}"/>
              </a:ext>
            </a:extLst>
          </p:cNvPr>
          <p:cNvSpPr>
            <a:spLocks noGrp="1" noChangeArrowheads="1"/>
          </p:cNvSpPr>
          <p:nvPr>
            <p:ph type="sldNum" sz="quarter" idx="12"/>
          </p:nvPr>
        </p:nvSpPr>
        <p:spPr>
          <a:ln/>
        </p:spPr>
        <p:txBody>
          <a:bodyPr/>
          <a:lstStyle>
            <a:lvl1pPr>
              <a:defRPr/>
            </a:lvl1pPr>
          </a:lstStyle>
          <a:p>
            <a:pPr>
              <a:defRPr/>
            </a:pPr>
            <a:fld id="{36911692-9AF5-40E0-B5F9-36D67095012A}" type="slidenum">
              <a:rPr lang="en-US" altLang="en-US"/>
              <a:pPr>
                <a:defRPr/>
              </a:pPr>
              <a:t>‹#›</a:t>
            </a:fld>
            <a:endParaRPr lang="en-US" altLang="en-US"/>
          </a:p>
        </p:txBody>
      </p:sp>
    </p:spTree>
    <p:extLst>
      <p:ext uri="{BB962C8B-B14F-4D97-AF65-F5344CB8AC3E}">
        <p14:creationId xmlns:p14="http://schemas.microsoft.com/office/powerpoint/2010/main" val="272177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7C138CFF-0F0C-43E6-A783-9E911A31148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F88FE0C8-FD8E-4E88-9EED-FC6913C099D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161616B0-7FF5-4514-952A-BD94A48974BF}"/>
              </a:ext>
            </a:extLst>
          </p:cNvPr>
          <p:cNvSpPr>
            <a:spLocks noGrp="1" noChangeArrowheads="1"/>
          </p:cNvSpPr>
          <p:nvPr>
            <p:ph type="sldNum" sz="quarter" idx="12"/>
          </p:nvPr>
        </p:nvSpPr>
        <p:spPr>
          <a:ln/>
        </p:spPr>
        <p:txBody>
          <a:bodyPr/>
          <a:lstStyle>
            <a:lvl1pPr>
              <a:defRPr/>
            </a:lvl1pPr>
          </a:lstStyle>
          <a:p>
            <a:pPr>
              <a:defRPr/>
            </a:pPr>
            <a:fld id="{3F4ACB20-DE14-4968-ADB5-899C2B65918A}" type="slidenum">
              <a:rPr lang="en-US" altLang="en-US"/>
              <a:pPr>
                <a:defRPr/>
              </a:pPr>
              <a:t>‹#›</a:t>
            </a:fld>
            <a:endParaRPr lang="en-US" altLang="en-US"/>
          </a:p>
        </p:txBody>
      </p:sp>
    </p:spTree>
    <p:extLst>
      <p:ext uri="{BB962C8B-B14F-4D97-AF65-F5344CB8AC3E}">
        <p14:creationId xmlns:p14="http://schemas.microsoft.com/office/powerpoint/2010/main" val="1048289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D4522A2-2B6E-44F1-A498-A724ACB46DC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B2D1F2E4-1983-4BFE-9E60-BD807C5ECBD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6FD07D15-7B4A-4C7E-A4B2-977D0DB2FE34}"/>
              </a:ext>
            </a:extLst>
          </p:cNvPr>
          <p:cNvSpPr>
            <a:spLocks noGrp="1" noChangeArrowheads="1"/>
          </p:cNvSpPr>
          <p:nvPr>
            <p:ph type="sldNum" sz="quarter" idx="12"/>
          </p:nvPr>
        </p:nvSpPr>
        <p:spPr>
          <a:ln/>
        </p:spPr>
        <p:txBody>
          <a:bodyPr/>
          <a:lstStyle>
            <a:lvl1pPr>
              <a:defRPr/>
            </a:lvl1pPr>
          </a:lstStyle>
          <a:p>
            <a:pPr>
              <a:defRPr/>
            </a:pPr>
            <a:fld id="{215A53FD-BE34-4C14-91B3-D98496C391B9}" type="slidenum">
              <a:rPr lang="en-US" altLang="en-US"/>
              <a:pPr>
                <a:defRPr/>
              </a:pPr>
              <a:t>‹#›</a:t>
            </a:fld>
            <a:endParaRPr lang="en-US" altLang="en-US"/>
          </a:p>
        </p:txBody>
      </p:sp>
    </p:spTree>
    <p:extLst>
      <p:ext uri="{BB962C8B-B14F-4D97-AF65-F5344CB8AC3E}">
        <p14:creationId xmlns:p14="http://schemas.microsoft.com/office/powerpoint/2010/main" val="3175597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9F2EAB2-3446-4468-80C4-1CF48E6FEB1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6F41B4A-D02A-4329-83F2-C72E1F23F7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D47E3BB-E841-4C36-9430-1F7AEE082EE9}"/>
              </a:ext>
            </a:extLst>
          </p:cNvPr>
          <p:cNvSpPr>
            <a:spLocks noGrp="1" noChangeArrowheads="1"/>
          </p:cNvSpPr>
          <p:nvPr>
            <p:ph type="sldNum" sz="quarter" idx="12"/>
          </p:nvPr>
        </p:nvSpPr>
        <p:spPr>
          <a:ln/>
        </p:spPr>
        <p:txBody>
          <a:bodyPr/>
          <a:lstStyle>
            <a:lvl1pPr>
              <a:defRPr/>
            </a:lvl1pPr>
          </a:lstStyle>
          <a:p>
            <a:pPr>
              <a:defRPr/>
            </a:pPr>
            <a:fld id="{92694AE1-B5D5-46E7-9E92-9FC73DE5B1F9}" type="slidenum">
              <a:rPr lang="en-US" altLang="en-US"/>
              <a:pPr>
                <a:defRPr/>
              </a:pPr>
              <a:t>‹#›</a:t>
            </a:fld>
            <a:endParaRPr lang="en-US" altLang="en-US"/>
          </a:p>
        </p:txBody>
      </p:sp>
    </p:spTree>
    <p:extLst>
      <p:ext uri="{BB962C8B-B14F-4D97-AF65-F5344CB8AC3E}">
        <p14:creationId xmlns:p14="http://schemas.microsoft.com/office/powerpoint/2010/main" val="1346161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4DED409-07E0-46BB-904B-89C9D2893E9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67DF679-CE7B-48AF-8594-D8B7D70A9AB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07B1767-D114-47FF-9DC4-3FCE8519DECE}"/>
              </a:ext>
            </a:extLst>
          </p:cNvPr>
          <p:cNvSpPr>
            <a:spLocks noGrp="1" noChangeArrowheads="1"/>
          </p:cNvSpPr>
          <p:nvPr>
            <p:ph type="sldNum" sz="quarter" idx="12"/>
          </p:nvPr>
        </p:nvSpPr>
        <p:spPr>
          <a:ln/>
        </p:spPr>
        <p:txBody>
          <a:bodyPr/>
          <a:lstStyle>
            <a:lvl1pPr>
              <a:defRPr/>
            </a:lvl1pPr>
          </a:lstStyle>
          <a:p>
            <a:pPr>
              <a:defRPr/>
            </a:pPr>
            <a:fld id="{304D1A95-98A5-4E50-8CC0-26A9A69C34F8}" type="slidenum">
              <a:rPr lang="en-US" altLang="en-US"/>
              <a:pPr>
                <a:defRPr/>
              </a:pPr>
              <a:t>‹#›</a:t>
            </a:fld>
            <a:endParaRPr lang="en-US" altLang="en-US"/>
          </a:p>
        </p:txBody>
      </p:sp>
    </p:spTree>
    <p:extLst>
      <p:ext uri="{BB962C8B-B14F-4D97-AF65-F5344CB8AC3E}">
        <p14:creationId xmlns:p14="http://schemas.microsoft.com/office/powerpoint/2010/main" val="1156002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1D97469-2CE1-4A27-8765-56E6977C373A}"/>
              </a:ext>
            </a:extLst>
          </p:cNvPr>
          <p:cNvSpPr>
            <a:spLocks noGrp="1" noChangeArrowheads="1"/>
          </p:cNvSpPr>
          <p:nvPr>
            <p:ph type="title"/>
          </p:nvPr>
        </p:nvSpPr>
        <p:spPr bwMode="auto">
          <a:xfrm>
            <a:off x="609600" y="277814"/>
            <a:ext cx="109728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1D58CFB-9EEC-4FBB-B00B-210274E5BEDB}"/>
              </a:ext>
            </a:extLst>
          </p:cNvPr>
          <p:cNvSpPr>
            <a:spLocks noGrp="1" noChangeArrowheads="1"/>
          </p:cNvSpPr>
          <p:nvPr>
            <p:ph type="body" idx="1"/>
          </p:nvPr>
        </p:nvSpPr>
        <p:spPr bwMode="auto">
          <a:xfrm>
            <a:off x="609600" y="1600201"/>
            <a:ext cx="109728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0964" name="Rectangle 4">
            <a:extLst>
              <a:ext uri="{FF2B5EF4-FFF2-40B4-BE49-F238E27FC236}">
                <a16:creationId xmlns:a16="http://schemas.microsoft.com/office/drawing/2014/main" id="{CB078780-1C7D-45B0-9044-4599CAF2A831}"/>
              </a:ext>
            </a:extLst>
          </p:cNvPr>
          <p:cNvSpPr>
            <a:spLocks noGrp="1" noChangeArrowheads="1"/>
          </p:cNvSpPr>
          <p:nvPr>
            <p:ph type="dt" sz="half" idx="2"/>
          </p:nvPr>
        </p:nvSpPr>
        <p:spPr bwMode="auto">
          <a:xfrm>
            <a:off x="609600" y="6243638"/>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pPr>
              <a:defRPr/>
            </a:pPr>
            <a:endParaRPr lang="en-US" altLang="en-US"/>
          </a:p>
        </p:txBody>
      </p:sp>
      <p:sp>
        <p:nvSpPr>
          <p:cNvPr id="40965" name="Rectangle 5">
            <a:extLst>
              <a:ext uri="{FF2B5EF4-FFF2-40B4-BE49-F238E27FC236}">
                <a16:creationId xmlns:a16="http://schemas.microsoft.com/office/drawing/2014/main" id="{C7A9CD17-1602-4635-A2B5-8F623268F98C}"/>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a:defRPr/>
            </a:pPr>
            <a:endParaRPr lang="en-US" altLang="en-US"/>
          </a:p>
        </p:txBody>
      </p:sp>
      <p:sp>
        <p:nvSpPr>
          <p:cNvPr id="40966" name="Rectangle 6">
            <a:extLst>
              <a:ext uri="{FF2B5EF4-FFF2-40B4-BE49-F238E27FC236}">
                <a16:creationId xmlns:a16="http://schemas.microsoft.com/office/drawing/2014/main" id="{8DC01966-5668-4516-9B68-FBCC0383E684}"/>
              </a:ext>
            </a:extLst>
          </p:cNvPr>
          <p:cNvSpPr>
            <a:spLocks noGrp="1" noChangeArrowheads="1"/>
          </p:cNvSpPr>
          <p:nvPr>
            <p:ph type="sldNum" sz="quarter" idx="4"/>
          </p:nvPr>
        </p:nvSpPr>
        <p:spPr bwMode="auto">
          <a:xfrm>
            <a:off x="8737600" y="6243638"/>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8C7DFC41-51B3-4AAC-B9B9-8A5165C658CD}" type="slidenum">
              <a:rPr lang="en-US" altLang="en-US"/>
              <a:pPr>
                <a:defRPr/>
              </a:pPr>
              <a:t>‹#›</a:t>
            </a:fld>
            <a:endParaRPr lang="en-US" altLang="en-US"/>
          </a:p>
        </p:txBody>
      </p:sp>
      <p:sp>
        <p:nvSpPr>
          <p:cNvPr id="1031" name="Freeform 7">
            <a:extLst>
              <a:ext uri="{FF2B5EF4-FFF2-40B4-BE49-F238E27FC236}">
                <a16:creationId xmlns:a16="http://schemas.microsoft.com/office/drawing/2014/main" id="{7120117D-0F32-42E1-A716-FE6813A877B3}"/>
              </a:ext>
            </a:extLst>
          </p:cNvPr>
          <p:cNvSpPr>
            <a:spLocks noChangeArrowheads="1"/>
          </p:cNvSpPr>
          <p:nvPr/>
        </p:nvSpPr>
        <p:spPr bwMode="auto">
          <a:xfrm>
            <a:off x="508000" y="228600"/>
            <a:ext cx="109728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046" r:id="rId1"/>
    <p:sldLayoutId id="2147484036" r:id="rId2"/>
    <p:sldLayoutId id="2147484037" r:id="rId3"/>
    <p:sldLayoutId id="2147484038" r:id="rId4"/>
    <p:sldLayoutId id="2147484039" r:id="rId5"/>
    <p:sldLayoutId id="2147484040" r:id="rId6"/>
    <p:sldLayoutId id="2147484041" r:id="rId7"/>
    <p:sldLayoutId id="2147484042" r:id="rId8"/>
    <p:sldLayoutId id="2147484043" r:id="rId9"/>
    <p:sldLayoutId id="2147484044" r:id="rId10"/>
    <p:sldLayoutId id="2147484045"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2.png"/><Relationship Id="rId2" Type="http://schemas.openxmlformats.org/officeDocument/2006/relationships/customXml" Target="../ink/ink1.xml"/><Relationship Id="rId1" Type="http://schemas.openxmlformats.org/officeDocument/2006/relationships/slideLayout" Target="../slideLayouts/slideLayout2.xml"/><Relationship Id="rId6" Type="http://schemas.openxmlformats.org/officeDocument/2006/relationships/customXml" Target="../ink/ink3.xml"/><Relationship Id="rId5" Type="http://schemas.openxmlformats.org/officeDocument/2006/relationships/image" Target="../media/image11.png"/><Relationship Id="rId4" Type="http://schemas.openxmlformats.org/officeDocument/2006/relationships/customXml" Target="../ink/ink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B2F531C-D4E4-434D-91BE-C1087EF36262}"/>
              </a:ext>
            </a:extLst>
          </p:cNvPr>
          <p:cNvSpPr>
            <a:spLocks noGrp="1" noChangeArrowheads="1"/>
          </p:cNvSpPr>
          <p:nvPr>
            <p:ph type="ctrTitle"/>
          </p:nvPr>
        </p:nvSpPr>
        <p:spPr/>
        <p:txBody>
          <a:bodyPr/>
          <a:lstStyle/>
          <a:p>
            <a:pPr eaLnBrk="1" hangingPunct="1"/>
            <a:r>
              <a:rPr lang="en-US" altLang="en-US"/>
              <a:t>Mitigation</a:t>
            </a:r>
            <a:endParaRPr lang="en-US" altLang="en-US" dirty="0"/>
          </a:p>
        </p:txBody>
      </p:sp>
      <p:sp>
        <p:nvSpPr>
          <p:cNvPr id="4099" name="Rectangle 3">
            <a:extLst>
              <a:ext uri="{FF2B5EF4-FFF2-40B4-BE49-F238E27FC236}">
                <a16:creationId xmlns:a16="http://schemas.microsoft.com/office/drawing/2014/main" id="{C8FADFA6-2792-4A1D-BF22-64384BAC33E1}"/>
              </a:ext>
            </a:extLst>
          </p:cNvPr>
          <p:cNvSpPr>
            <a:spLocks noGrp="1" noChangeArrowheads="1"/>
          </p:cNvSpPr>
          <p:nvPr>
            <p:ph type="subTitle" idx="1"/>
          </p:nvPr>
        </p:nvSpPr>
        <p:spPr/>
        <p:txBody>
          <a:bodyPr/>
          <a:lstStyle/>
          <a:p>
            <a:pPr eaLnBrk="1" hangingPunct="1"/>
            <a:r>
              <a:rPr lang="en-US" altLang="en-US"/>
              <a:t>Richard Warner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953B6-2D9A-14F4-0A3A-0E71ED06BF50}"/>
              </a:ext>
            </a:extLst>
          </p:cNvPr>
          <p:cNvSpPr>
            <a:spLocks noGrp="1"/>
          </p:cNvSpPr>
          <p:nvPr>
            <p:ph type="title"/>
          </p:nvPr>
        </p:nvSpPr>
        <p:spPr/>
        <p:txBody>
          <a:bodyPr/>
          <a:lstStyle/>
          <a:p>
            <a:r>
              <a:rPr lang="en-US" dirty="0"/>
              <a:t>Question</a:t>
            </a:r>
          </a:p>
        </p:txBody>
      </p:sp>
      <p:sp>
        <p:nvSpPr>
          <p:cNvPr id="3" name="Content Placeholder 2">
            <a:extLst>
              <a:ext uri="{FF2B5EF4-FFF2-40B4-BE49-F238E27FC236}">
                <a16:creationId xmlns:a16="http://schemas.microsoft.com/office/drawing/2014/main" id="{49C9823D-5B41-DCEC-95F0-711D9A58B79D}"/>
              </a:ext>
            </a:extLst>
          </p:cNvPr>
          <p:cNvSpPr>
            <a:spLocks noGrp="1"/>
          </p:cNvSpPr>
          <p:nvPr>
            <p:ph idx="1"/>
          </p:nvPr>
        </p:nvSpPr>
        <p:spPr/>
        <p:txBody>
          <a:bodyPr/>
          <a:lstStyle/>
          <a:p>
            <a:r>
              <a:rPr lang="en-US" sz="2800" dirty="0"/>
              <a:t>Should </a:t>
            </a:r>
            <a:r>
              <a:rPr lang="en-US" sz="2800" dirty="0" err="1"/>
              <a:t>Luten</a:t>
            </a:r>
            <a:r>
              <a:rPr lang="en-US" sz="2800" dirty="0"/>
              <a:t> Bridge have spent the $11,100 </a:t>
            </a:r>
            <a:r>
              <a:rPr lang="en-US" sz="2800" i="1" dirty="0"/>
              <a:t>after the announcement</a:t>
            </a:r>
            <a:r>
              <a:rPr lang="en-US" sz="2800" dirty="0"/>
              <a:t>?</a:t>
            </a:r>
          </a:p>
          <a:p>
            <a:endParaRPr lang="en-US" dirty="0"/>
          </a:p>
        </p:txBody>
      </p:sp>
    </p:spTree>
    <p:extLst>
      <p:ext uri="{BB962C8B-B14F-4D97-AF65-F5344CB8AC3E}">
        <p14:creationId xmlns:p14="http://schemas.microsoft.com/office/powerpoint/2010/main" val="12952999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D6FA0-F2E5-4AC5-ABCE-A2F8BF95B3DB}"/>
              </a:ext>
            </a:extLst>
          </p:cNvPr>
          <p:cNvSpPr>
            <a:spLocks noGrp="1"/>
          </p:cNvSpPr>
          <p:nvPr>
            <p:ph type="title"/>
          </p:nvPr>
        </p:nvSpPr>
        <p:spPr/>
        <p:txBody>
          <a:bodyPr/>
          <a:lstStyle/>
          <a:p>
            <a:r>
              <a:rPr lang="en-US" dirty="0"/>
              <a:t>The Court’s Position</a:t>
            </a:r>
          </a:p>
        </p:txBody>
      </p:sp>
      <p:sp>
        <p:nvSpPr>
          <p:cNvPr id="3" name="Content Placeholder 2">
            <a:extLst>
              <a:ext uri="{FF2B5EF4-FFF2-40B4-BE49-F238E27FC236}">
                <a16:creationId xmlns:a16="http://schemas.microsoft.com/office/drawing/2014/main" id="{BF2F35DF-AD7D-43A1-A031-F83D88E013C0}"/>
              </a:ext>
            </a:extLst>
          </p:cNvPr>
          <p:cNvSpPr>
            <a:spLocks noGrp="1"/>
          </p:cNvSpPr>
          <p:nvPr>
            <p:ph idx="1"/>
          </p:nvPr>
        </p:nvSpPr>
        <p:spPr/>
        <p:txBody>
          <a:bodyPr/>
          <a:lstStyle/>
          <a:p>
            <a:r>
              <a:rPr lang="en-US" dirty="0"/>
              <a:t>The court only awards losses caused by the breach </a:t>
            </a:r>
            <a:r>
              <a:rPr lang="en-US" b="1" dirty="0"/>
              <a:t>up to the time of the announcement that the city will not pay. It awards nothing for losses after that. </a:t>
            </a:r>
          </a:p>
          <a:p>
            <a:pPr marL="0" indent="0">
              <a:buNone/>
            </a:pPr>
            <a:endParaRPr lang="en-US" dirty="0"/>
          </a:p>
        </p:txBody>
      </p:sp>
    </p:spTree>
    <p:extLst>
      <p:ext uri="{BB962C8B-B14F-4D97-AF65-F5344CB8AC3E}">
        <p14:creationId xmlns:p14="http://schemas.microsoft.com/office/powerpoint/2010/main" val="42672639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D88F7-9995-41CB-B281-C6FB16410B58}"/>
              </a:ext>
            </a:extLst>
          </p:cNvPr>
          <p:cNvSpPr>
            <a:spLocks noGrp="1"/>
          </p:cNvSpPr>
          <p:nvPr>
            <p:ph type="title"/>
          </p:nvPr>
        </p:nvSpPr>
        <p:spPr/>
        <p:txBody>
          <a:bodyPr/>
          <a:lstStyle/>
          <a:p>
            <a:r>
              <a:rPr lang="en-US" dirty="0"/>
              <a:t>The Duty to Mitigate</a:t>
            </a:r>
          </a:p>
        </p:txBody>
      </p:sp>
      <p:sp>
        <p:nvSpPr>
          <p:cNvPr id="3" name="Content Placeholder 2">
            <a:extLst>
              <a:ext uri="{FF2B5EF4-FFF2-40B4-BE49-F238E27FC236}">
                <a16:creationId xmlns:a16="http://schemas.microsoft.com/office/drawing/2014/main" id="{957CC2E1-D751-4815-9E81-5F3022358744}"/>
              </a:ext>
            </a:extLst>
          </p:cNvPr>
          <p:cNvSpPr>
            <a:spLocks noGrp="1"/>
          </p:cNvSpPr>
          <p:nvPr>
            <p:ph idx="1"/>
          </p:nvPr>
        </p:nvSpPr>
        <p:spPr/>
        <p:txBody>
          <a:bodyPr/>
          <a:lstStyle/>
          <a:p>
            <a:r>
              <a:rPr lang="en-US" dirty="0">
                <a:effectLst/>
                <a:ea typeface="Times New Roman" panose="02020603050405020304" pitchFamily="18" charset="0"/>
                <a:cs typeface="Times New Roman" panose="02020603050405020304" pitchFamily="18" charset="0"/>
              </a:rPr>
              <a:t>The injured party after the breach </a:t>
            </a:r>
            <a:r>
              <a:rPr lang="en-US" i="1" dirty="0">
                <a:effectLst/>
                <a:ea typeface="Times New Roman" panose="02020603050405020304" pitchFamily="18" charset="0"/>
                <a:cs typeface="Times New Roman" panose="02020603050405020304" pitchFamily="18" charset="0"/>
              </a:rPr>
              <a:t>should take all reasonable steps to reduce the losses from the breach.  </a:t>
            </a:r>
          </a:p>
          <a:p>
            <a:r>
              <a:rPr lang="en-US" dirty="0"/>
              <a:t>This is not really a duty—the injured party commits no legal wrong if it does not mitigate. </a:t>
            </a:r>
          </a:p>
          <a:p>
            <a:r>
              <a:rPr lang="en-US" dirty="0"/>
              <a:t>You just cannot recover costs avoidable by mitigation.</a:t>
            </a:r>
            <a:endParaRPr lang="en-US" dirty="0">
              <a:latin typeface="Verdana" panose="020B0604030504040204" pitchFamily="34" charset="0"/>
              <a:cs typeface="Times New Roman" panose="02020603050405020304" pitchFamily="18" charset="0"/>
            </a:endParaRPr>
          </a:p>
          <a:p>
            <a:r>
              <a:rPr lang="en-US" dirty="0">
                <a:effectLst/>
                <a:ea typeface="Times New Roman" panose="02020603050405020304" pitchFamily="18" charset="0"/>
                <a:cs typeface="Times New Roman" panose="02020603050405020304" pitchFamily="18" charset="0"/>
              </a:rPr>
              <a:t>What courts do is give you an award that will put you in the "as good as" position—</a:t>
            </a:r>
            <a:r>
              <a:rPr lang="en-US" i="1" dirty="0">
                <a:effectLst/>
                <a:ea typeface="Times New Roman" panose="02020603050405020304" pitchFamily="18" charset="0"/>
                <a:cs typeface="Times New Roman" panose="02020603050405020304" pitchFamily="18" charset="0"/>
              </a:rPr>
              <a:t>provided that you have mitigated properly</a:t>
            </a:r>
            <a:r>
              <a:rPr lang="en-US" dirty="0">
                <a:effectLst/>
                <a:ea typeface="Times New Roman" panose="02020603050405020304" pitchFamily="18" charset="0"/>
                <a:cs typeface="Times New Roman" panose="02020603050405020304" pitchFamily="18" charset="0"/>
              </a:rPr>
              <a:t>.  </a:t>
            </a:r>
          </a:p>
          <a:p>
            <a:pPr marL="0" indent="0">
              <a:buNone/>
            </a:pPr>
            <a:endParaRPr lang="en-US" dirty="0"/>
          </a:p>
        </p:txBody>
      </p:sp>
    </p:spTree>
    <p:extLst>
      <p:ext uri="{BB962C8B-B14F-4D97-AF65-F5344CB8AC3E}">
        <p14:creationId xmlns:p14="http://schemas.microsoft.com/office/powerpoint/2010/main" val="3647850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71C80-411A-44BC-9DF1-3262FC391BBF}"/>
              </a:ext>
            </a:extLst>
          </p:cNvPr>
          <p:cNvSpPr>
            <a:spLocks noGrp="1"/>
          </p:cNvSpPr>
          <p:nvPr>
            <p:ph type="title"/>
          </p:nvPr>
        </p:nvSpPr>
        <p:spPr/>
        <p:txBody>
          <a:bodyPr/>
          <a:lstStyle/>
          <a:p>
            <a:r>
              <a:rPr lang="en-US" dirty="0"/>
              <a:t>What </a:t>
            </a:r>
            <a:r>
              <a:rPr lang="en-US"/>
              <a:t>Is Mitigation?</a:t>
            </a:r>
          </a:p>
        </p:txBody>
      </p:sp>
      <p:sp>
        <p:nvSpPr>
          <p:cNvPr id="3" name="Content Placeholder 2">
            <a:extLst>
              <a:ext uri="{FF2B5EF4-FFF2-40B4-BE49-F238E27FC236}">
                <a16:creationId xmlns:a16="http://schemas.microsoft.com/office/drawing/2014/main" id="{EE196902-B2B4-424E-8BEB-3FB15F071334}"/>
              </a:ext>
            </a:extLst>
          </p:cNvPr>
          <p:cNvSpPr>
            <a:spLocks noGrp="1"/>
          </p:cNvSpPr>
          <p:nvPr>
            <p:ph idx="1"/>
          </p:nvPr>
        </p:nvSpPr>
        <p:spPr>
          <a:xfrm>
            <a:off x="533400" y="1163637"/>
            <a:ext cx="11125200" cy="5416550"/>
          </a:xfrm>
        </p:spPr>
        <p:txBody>
          <a:bodyPr/>
          <a:lstStyle/>
          <a:p>
            <a:r>
              <a:rPr lang="en-US" dirty="0"/>
              <a:t>Mitigation (</a:t>
            </a:r>
            <a:r>
              <a:rPr lang="en-US" dirty="0" err="1"/>
              <a:t>avoidability</a:t>
            </a:r>
            <a:r>
              <a:rPr lang="en-US" dirty="0"/>
              <a:t>) consists in reducing losses </a:t>
            </a:r>
            <a:r>
              <a:rPr lang="en-US" i="1" dirty="0"/>
              <a:t>from the breach of contract</a:t>
            </a:r>
            <a:r>
              <a:rPr lang="en-US" dirty="0"/>
              <a:t>.  </a:t>
            </a:r>
          </a:p>
          <a:p>
            <a:r>
              <a:rPr lang="en-US" dirty="0"/>
              <a:t>True or false: All of these losses are from the breach in Hawkins v. McGee—</a:t>
            </a:r>
          </a:p>
          <a:p>
            <a:pPr lvl="1"/>
            <a:r>
              <a:rPr lang="en-US" dirty="0"/>
              <a:t>A hairy ugly hand</a:t>
            </a:r>
          </a:p>
          <a:p>
            <a:pPr lvl="1"/>
            <a:r>
              <a:rPr lang="en-US" dirty="0"/>
              <a:t>Embarrassment </a:t>
            </a:r>
          </a:p>
          <a:p>
            <a:pPr lvl="1"/>
            <a:r>
              <a:rPr lang="en-US" dirty="0"/>
              <a:t>Loss of earnings</a:t>
            </a:r>
          </a:p>
          <a:p>
            <a:pPr lvl="1"/>
            <a:r>
              <a:rPr lang="en-US" dirty="0"/>
              <a:t>Pain and suffering not normally part of the operation</a:t>
            </a:r>
          </a:p>
          <a:p>
            <a:r>
              <a:rPr lang="en-US" dirty="0"/>
              <a:t>(a) True</a:t>
            </a:r>
          </a:p>
          <a:p>
            <a:r>
              <a:rPr lang="en-US" dirty="0"/>
              <a:t>(b) False</a:t>
            </a:r>
          </a:p>
          <a:p>
            <a:endParaRPr lang="en-US" dirty="0"/>
          </a:p>
        </p:txBody>
      </p:sp>
      <p:grpSp>
        <p:nvGrpSpPr>
          <p:cNvPr id="6" name="Group 5">
            <a:extLst>
              <a:ext uri="{FF2B5EF4-FFF2-40B4-BE49-F238E27FC236}">
                <a16:creationId xmlns:a16="http://schemas.microsoft.com/office/drawing/2014/main" id="{F9258FBD-50D0-4FAD-A3C1-DE4C8922AA8D}"/>
              </a:ext>
            </a:extLst>
          </p:cNvPr>
          <p:cNvGrpSpPr/>
          <p:nvPr/>
        </p:nvGrpSpPr>
        <p:grpSpPr>
          <a:xfrm>
            <a:off x="2661752" y="2036513"/>
            <a:ext cx="60840" cy="69840"/>
            <a:chOff x="2661752" y="2036513"/>
            <a:chExt cx="60840" cy="69840"/>
          </a:xfrm>
        </p:grpSpPr>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1D10B816-F6D6-4B0D-A80B-59F3169940F3}"/>
                    </a:ext>
                  </a:extLst>
                </p14:cNvPr>
                <p14:cNvContentPartPr/>
                <p14:nvPr/>
              </p14:nvContentPartPr>
              <p14:xfrm>
                <a:off x="2713232" y="2036513"/>
                <a:ext cx="9360" cy="3240"/>
              </p14:xfrm>
            </p:contentPart>
          </mc:Choice>
          <mc:Fallback xmlns="">
            <p:pic>
              <p:nvPicPr>
                <p:cNvPr id="4" name="Ink 3">
                  <a:extLst>
                    <a:ext uri="{FF2B5EF4-FFF2-40B4-BE49-F238E27FC236}">
                      <a16:creationId xmlns:a16="http://schemas.microsoft.com/office/drawing/2014/main" id="{1D10B816-F6D6-4B0D-A80B-59F3169940F3}"/>
                    </a:ext>
                  </a:extLst>
                </p:cNvPr>
                <p:cNvPicPr/>
                <p:nvPr/>
              </p:nvPicPr>
              <p:blipFill>
                <a:blip r:embed="rId3"/>
                <a:stretch>
                  <a:fillRect/>
                </a:stretch>
              </p:blipFill>
              <p:spPr>
                <a:xfrm>
                  <a:off x="2650232" y="1973513"/>
                  <a:ext cx="135000" cy="12888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5" name="Ink 4">
                  <a:extLst>
                    <a:ext uri="{FF2B5EF4-FFF2-40B4-BE49-F238E27FC236}">
                      <a16:creationId xmlns:a16="http://schemas.microsoft.com/office/drawing/2014/main" id="{7DD89A0F-C6B2-4CB5-B1A7-729DC7125B9A}"/>
                    </a:ext>
                  </a:extLst>
                </p14:cNvPr>
                <p14:cNvContentPartPr/>
                <p14:nvPr/>
              </p14:nvContentPartPr>
              <p14:xfrm>
                <a:off x="2661752" y="2104913"/>
                <a:ext cx="3600" cy="1440"/>
              </p14:xfrm>
            </p:contentPart>
          </mc:Choice>
          <mc:Fallback xmlns="">
            <p:pic>
              <p:nvPicPr>
                <p:cNvPr id="5" name="Ink 4">
                  <a:extLst>
                    <a:ext uri="{FF2B5EF4-FFF2-40B4-BE49-F238E27FC236}">
                      <a16:creationId xmlns:a16="http://schemas.microsoft.com/office/drawing/2014/main" id="{7DD89A0F-C6B2-4CB5-B1A7-729DC7125B9A}"/>
                    </a:ext>
                  </a:extLst>
                </p:cNvPr>
                <p:cNvPicPr/>
                <p:nvPr/>
              </p:nvPicPr>
              <p:blipFill>
                <a:blip r:embed="rId5"/>
                <a:stretch>
                  <a:fillRect/>
                </a:stretch>
              </p:blipFill>
              <p:spPr>
                <a:xfrm>
                  <a:off x="2598752" y="2042273"/>
                  <a:ext cx="129240" cy="12708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6">
            <p14:nvContentPartPr>
              <p14:cNvPr id="7" name="Ink 6">
                <a:extLst>
                  <a:ext uri="{FF2B5EF4-FFF2-40B4-BE49-F238E27FC236}">
                    <a16:creationId xmlns:a16="http://schemas.microsoft.com/office/drawing/2014/main" id="{7925B489-BBCF-432C-8D4B-0B8CCC852C1C}"/>
                  </a:ext>
                </a:extLst>
              </p14:cNvPr>
              <p14:cNvContentPartPr/>
              <p14:nvPr/>
            </p14:nvContentPartPr>
            <p14:xfrm>
              <a:off x="2025632" y="2357993"/>
              <a:ext cx="32760" cy="4320"/>
            </p14:xfrm>
          </p:contentPart>
        </mc:Choice>
        <mc:Fallback xmlns="">
          <p:pic>
            <p:nvPicPr>
              <p:cNvPr id="7" name="Ink 6">
                <a:extLst>
                  <a:ext uri="{FF2B5EF4-FFF2-40B4-BE49-F238E27FC236}">
                    <a16:creationId xmlns:a16="http://schemas.microsoft.com/office/drawing/2014/main" id="{7925B489-BBCF-432C-8D4B-0B8CCC852C1C}"/>
                  </a:ext>
                </a:extLst>
              </p:cNvPr>
              <p:cNvPicPr/>
              <p:nvPr/>
            </p:nvPicPr>
            <p:blipFill>
              <a:blip r:embed="rId7"/>
              <a:stretch>
                <a:fillRect/>
              </a:stretch>
            </p:blipFill>
            <p:spPr>
              <a:xfrm>
                <a:off x="1962992" y="2294993"/>
                <a:ext cx="158400" cy="129960"/>
              </a:xfrm>
              <a:prstGeom prst="rect">
                <a:avLst/>
              </a:prstGeom>
            </p:spPr>
          </p:pic>
        </mc:Fallback>
      </mc:AlternateContent>
    </p:spTree>
    <p:extLst>
      <p:ext uri="{BB962C8B-B14F-4D97-AF65-F5344CB8AC3E}">
        <p14:creationId xmlns:p14="http://schemas.microsoft.com/office/powerpoint/2010/main" val="4239100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35BC7-230B-461C-B290-55D26C6BAF2A}"/>
              </a:ext>
            </a:extLst>
          </p:cNvPr>
          <p:cNvSpPr>
            <a:spLocks noGrp="1"/>
          </p:cNvSpPr>
          <p:nvPr>
            <p:ph type="title"/>
          </p:nvPr>
        </p:nvSpPr>
        <p:spPr/>
        <p:txBody>
          <a:bodyPr/>
          <a:lstStyle/>
          <a:p>
            <a:r>
              <a:rPr lang="en-US" dirty="0"/>
              <a:t>A Second Operation</a:t>
            </a:r>
          </a:p>
        </p:txBody>
      </p:sp>
      <p:sp>
        <p:nvSpPr>
          <p:cNvPr id="3" name="Content Placeholder 2">
            <a:extLst>
              <a:ext uri="{FF2B5EF4-FFF2-40B4-BE49-F238E27FC236}">
                <a16:creationId xmlns:a16="http://schemas.microsoft.com/office/drawing/2014/main" id="{43D4EE84-F695-47BC-BA04-2A9A328E0822}"/>
              </a:ext>
            </a:extLst>
          </p:cNvPr>
          <p:cNvSpPr>
            <a:spLocks noGrp="1"/>
          </p:cNvSpPr>
          <p:nvPr>
            <p:ph idx="1"/>
          </p:nvPr>
        </p:nvSpPr>
        <p:spPr/>
        <p:txBody>
          <a:bodyPr/>
          <a:lstStyle/>
          <a:p>
            <a:r>
              <a:rPr lang="en-US" dirty="0"/>
              <a:t>If George had a second </a:t>
            </a:r>
            <a:r>
              <a:rPr lang="en-US" b="1" i="1" dirty="0"/>
              <a:t>successful</a:t>
            </a:r>
            <a:r>
              <a:rPr lang="en-US" dirty="0"/>
              <a:t> operation to restore his hand to a non-hairy condition, that would reduce the losses from the breach.</a:t>
            </a:r>
          </a:p>
          <a:p>
            <a:r>
              <a:rPr lang="en-US" dirty="0"/>
              <a:t>(a) Yes</a:t>
            </a:r>
          </a:p>
          <a:p>
            <a:r>
              <a:rPr lang="en-US" dirty="0"/>
              <a:t>(b) No</a:t>
            </a:r>
          </a:p>
        </p:txBody>
      </p:sp>
    </p:spTree>
    <p:extLst>
      <p:ext uri="{BB962C8B-B14F-4D97-AF65-F5344CB8AC3E}">
        <p14:creationId xmlns:p14="http://schemas.microsoft.com/office/powerpoint/2010/main" val="20482440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FF4CD-BBFD-4C10-9159-7C36416DECFA}"/>
              </a:ext>
            </a:extLst>
          </p:cNvPr>
          <p:cNvSpPr>
            <a:spLocks noGrp="1"/>
          </p:cNvSpPr>
          <p:nvPr>
            <p:ph type="title"/>
          </p:nvPr>
        </p:nvSpPr>
        <p:spPr/>
        <p:txBody>
          <a:bodyPr/>
          <a:lstStyle/>
          <a:p>
            <a:r>
              <a:rPr lang="en-US" dirty="0"/>
              <a:t>Mitigation Overview</a:t>
            </a:r>
          </a:p>
        </p:txBody>
      </p:sp>
      <p:sp>
        <p:nvSpPr>
          <p:cNvPr id="3" name="Content Placeholder 2">
            <a:extLst>
              <a:ext uri="{FF2B5EF4-FFF2-40B4-BE49-F238E27FC236}">
                <a16:creationId xmlns:a16="http://schemas.microsoft.com/office/drawing/2014/main" id="{0D3CBCDE-B0EC-4F35-B8B5-8EFB886F92DB}"/>
              </a:ext>
            </a:extLst>
          </p:cNvPr>
          <p:cNvSpPr>
            <a:spLocks noGrp="1"/>
          </p:cNvSpPr>
          <p:nvPr>
            <p:ph idx="1"/>
          </p:nvPr>
        </p:nvSpPr>
        <p:spPr/>
        <p:txBody>
          <a:bodyPr/>
          <a:lstStyle/>
          <a:p>
            <a:r>
              <a:rPr lang="en-US" dirty="0"/>
              <a:t>Proper mitigation means taking all reasonable steps to reduce damages after a breach.</a:t>
            </a:r>
          </a:p>
          <a:p>
            <a:r>
              <a:rPr lang="en-US" dirty="0"/>
              <a:t>The non-breacher can only recover losses </a:t>
            </a:r>
            <a:r>
              <a:rPr lang="en-US" b="1" dirty="0"/>
              <a:t>not avoidable by proper mitigation.</a:t>
            </a:r>
          </a:p>
          <a:p>
            <a:r>
              <a:rPr lang="en-US" dirty="0"/>
              <a:t>An action that that has </a:t>
            </a:r>
            <a:r>
              <a:rPr lang="en-US" i="1" dirty="0"/>
              <a:t>some likelihood </a:t>
            </a:r>
            <a:r>
              <a:rPr lang="en-US" dirty="0"/>
              <a:t>of reducing damages can be proper mitigation. </a:t>
            </a:r>
          </a:p>
          <a:p>
            <a:r>
              <a:rPr lang="en-US" dirty="0"/>
              <a:t>The non-breacher recovers expenses involved in mitigation. </a:t>
            </a:r>
          </a:p>
          <a:p>
            <a:r>
              <a:rPr lang="en-US" dirty="0"/>
              <a:t>For an action to be proper mitigation it must be appropriately related to the activities required under the contract. </a:t>
            </a:r>
          </a:p>
          <a:p>
            <a:endParaRPr lang="en-US" dirty="0"/>
          </a:p>
        </p:txBody>
      </p:sp>
    </p:spTree>
    <p:extLst>
      <p:ext uri="{BB962C8B-B14F-4D97-AF65-F5344CB8AC3E}">
        <p14:creationId xmlns:p14="http://schemas.microsoft.com/office/powerpoint/2010/main" val="40242929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800AC-4D80-4161-9B37-E5AB6D5E6334}"/>
              </a:ext>
            </a:extLst>
          </p:cNvPr>
          <p:cNvSpPr>
            <a:spLocks noGrp="1"/>
          </p:cNvSpPr>
          <p:nvPr>
            <p:ph type="title"/>
          </p:nvPr>
        </p:nvSpPr>
        <p:spPr/>
        <p:txBody>
          <a:bodyPr/>
          <a:lstStyle/>
          <a:p>
            <a:r>
              <a:rPr lang="en-US" dirty="0"/>
              <a:t>Different Ways To Value</a:t>
            </a:r>
          </a:p>
        </p:txBody>
      </p:sp>
      <p:sp>
        <p:nvSpPr>
          <p:cNvPr id="3" name="Content Placeholder 2">
            <a:extLst>
              <a:ext uri="{FF2B5EF4-FFF2-40B4-BE49-F238E27FC236}">
                <a16:creationId xmlns:a16="http://schemas.microsoft.com/office/drawing/2014/main" id="{20F06221-FE32-4A63-A35E-7B0869188BCA}"/>
              </a:ext>
            </a:extLst>
          </p:cNvPr>
          <p:cNvSpPr>
            <a:spLocks noGrp="1"/>
          </p:cNvSpPr>
          <p:nvPr>
            <p:ph idx="1"/>
          </p:nvPr>
        </p:nvSpPr>
        <p:spPr>
          <a:xfrm>
            <a:off x="609600" y="1066801"/>
            <a:ext cx="11049000" cy="4530725"/>
          </a:xfrm>
        </p:spPr>
        <p:txBody>
          <a:bodyPr/>
          <a:lstStyle/>
          <a:p>
            <a:r>
              <a:rPr lang="en-US" sz="2100" dirty="0">
                <a:ea typeface="Times New Roman" panose="02020603050405020304" pitchFamily="18" charset="0"/>
                <a:cs typeface="Times New Roman" panose="02020603050405020304" pitchFamily="18" charset="0"/>
              </a:rPr>
              <a:t>Charles inherited an all wooden sailing schooner from his father. The boat--The Aphrodite--is famous, among the sailing community, as one of the last and most beautiful examples of its kind. It has considerable aesthetic and historical value as well as considerable sentimental value to Charles. It has a market value of approximately $1,000,000. The schooner needs repair and restoration. Charles hires Mike </a:t>
            </a:r>
            <a:r>
              <a:rPr lang="en-US" sz="2100" dirty="0" err="1">
                <a:ea typeface="Times New Roman" panose="02020603050405020304" pitchFamily="18" charset="0"/>
                <a:cs typeface="Times New Roman" panose="02020603050405020304" pitchFamily="18" charset="0"/>
              </a:rPr>
              <a:t>Gougen</a:t>
            </a:r>
            <a:r>
              <a:rPr lang="en-US" sz="2100" dirty="0">
                <a:ea typeface="Times New Roman" panose="02020603050405020304" pitchFamily="18" charset="0"/>
                <a:cs typeface="Times New Roman" panose="02020603050405020304" pitchFamily="18" charset="0"/>
              </a:rPr>
              <a:t> to do the repairs. The contract calls for an all wood restoration and prohibits the use of fiberglass impregnated wood. The price is $100,000. </a:t>
            </a:r>
            <a:r>
              <a:rPr lang="en-US" sz="2100" dirty="0" err="1">
                <a:ea typeface="Times New Roman" panose="02020603050405020304" pitchFamily="18" charset="0"/>
                <a:cs typeface="Times New Roman" panose="02020603050405020304" pitchFamily="18" charset="0"/>
              </a:rPr>
              <a:t>Gougen</a:t>
            </a:r>
            <a:r>
              <a:rPr lang="en-US" sz="2100" dirty="0">
                <a:ea typeface="Times New Roman" panose="02020603050405020304" pitchFamily="18" charset="0"/>
                <a:cs typeface="Times New Roman" panose="02020603050405020304" pitchFamily="18" charset="0"/>
              </a:rPr>
              <a:t> repairs the boat, but he uses fiberglass impregnated wood. The repaired boat has a market value of $1,150,000. When Charles discovers that some of the wood is fiberglass impregnated, he hires Sarah Woode, who replaces all the fiberglass impregnated wood with regular wood. She charges $200,000 for doing so (assume this is a reasonable price for the work).  The fully wooden restored boat has a market value of $1,150,000.  </a:t>
            </a:r>
          </a:p>
          <a:p>
            <a:r>
              <a:rPr lang="en-US" sz="2100" dirty="0">
                <a:ea typeface="Times New Roman" panose="02020603050405020304" pitchFamily="18" charset="0"/>
                <a:cs typeface="Times New Roman" panose="02020603050405020304" pitchFamily="18" charset="0"/>
              </a:rPr>
              <a:t>(a) It was proper mitigation to hire </a:t>
            </a:r>
            <a:r>
              <a:rPr lang="en-US" sz="2100" dirty="0" err="1">
                <a:ea typeface="Times New Roman" panose="02020603050405020304" pitchFamily="18" charset="0"/>
                <a:cs typeface="Times New Roman" panose="02020603050405020304" pitchFamily="18" charset="0"/>
              </a:rPr>
              <a:t>Woode</a:t>
            </a:r>
            <a:r>
              <a:rPr lang="en-US" sz="2100" dirty="0">
                <a:ea typeface="Times New Roman" panose="02020603050405020304" pitchFamily="18" charset="0"/>
                <a:cs typeface="Times New Roman" panose="02020603050405020304" pitchFamily="18" charset="0"/>
              </a:rPr>
              <a:t>.</a:t>
            </a:r>
          </a:p>
          <a:p>
            <a:r>
              <a:rPr lang="en-US" sz="2100" dirty="0">
                <a:ea typeface="Times New Roman" panose="02020603050405020304" pitchFamily="18" charset="0"/>
                <a:cs typeface="Times New Roman" panose="02020603050405020304" pitchFamily="18" charset="0"/>
              </a:rPr>
              <a:t>(b) It was not proper mitigation to hire </a:t>
            </a:r>
            <a:r>
              <a:rPr lang="en-US" sz="2100" dirty="0" err="1">
                <a:ea typeface="Times New Roman" panose="02020603050405020304" pitchFamily="18" charset="0"/>
                <a:cs typeface="Times New Roman" panose="02020603050405020304" pitchFamily="18" charset="0"/>
              </a:rPr>
              <a:t>Woode</a:t>
            </a:r>
            <a:r>
              <a:rPr lang="en-US" sz="2100" dirty="0">
                <a:ea typeface="Times New Roman" panose="02020603050405020304" pitchFamily="18" charset="0"/>
                <a:cs typeface="Times New Roman" panose="02020603050405020304" pitchFamily="18" charset="0"/>
              </a:rPr>
              <a:t>.</a:t>
            </a:r>
          </a:p>
          <a:p>
            <a:r>
              <a:rPr lang="en-US" sz="2100" dirty="0">
                <a:ea typeface="Times New Roman" panose="02020603050405020304" pitchFamily="18" charset="0"/>
                <a:cs typeface="Times New Roman" panose="02020603050405020304" pitchFamily="18" charset="0"/>
              </a:rPr>
              <a:t>(c) Whether it was proper mitigation to hire </a:t>
            </a:r>
            <a:r>
              <a:rPr lang="en-US" sz="2100" dirty="0" err="1">
                <a:ea typeface="Times New Roman" panose="02020603050405020304" pitchFamily="18" charset="0"/>
                <a:cs typeface="Times New Roman" panose="02020603050405020304" pitchFamily="18" charset="0"/>
              </a:rPr>
              <a:t>Woode</a:t>
            </a:r>
            <a:r>
              <a:rPr lang="en-US" sz="2100" dirty="0">
                <a:ea typeface="Times New Roman" panose="02020603050405020304" pitchFamily="18" charset="0"/>
                <a:cs typeface="Times New Roman" panose="02020603050405020304" pitchFamily="18" charset="0"/>
              </a:rPr>
              <a:t> depends on how you measure value. </a:t>
            </a:r>
          </a:p>
          <a:p>
            <a:endParaRPr lang="en-US" dirty="0"/>
          </a:p>
        </p:txBody>
      </p:sp>
    </p:spTree>
    <p:extLst>
      <p:ext uri="{BB962C8B-B14F-4D97-AF65-F5344CB8AC3E}">
        <p14:creationId xmlns:p14="http://schemas.microsoft.com/office/powerpoint/2010/main" val="17025568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7571E-60DA-D735-26BA-921915D3856E}"/>
              </a:ext>
            </a:extLst>
          </p:cNvPr>
          <p:cNvSpPr>
            <a:spLocks noGrp="1"/>
          </p:cNvSpPr>
          <p:nvPr>
            <p:ph type="title"/>
          </p:nvPr>
        </p:nvSpPr>
        <p:spPr/>
        <p:txBody>
          <a:bodyPr/>
          <a:lstStyle/>
          <a:p>
            <a:r>
              <a:rPr lang="en-US" dirty="0"/>
              <a:t>Another Acting Job</a:t>
            </a:r>
          </a:p>
        </p:txBody>
      </p:sp>
      <p:sp>
        <p:nvSpPr>
          <p:cNvPr id="3" name="Content Placeholder 2">
            <a:extLst>
              <a:ext uri="{FF2B5EF4-FFF2-40B4-BE49-F238E27FC236}">
                <a16:creationId xmlns:a16="http://schemas.microsoft.com/office/drawing/2014/main" id="{3CEEE477-9A37-9C01-3FD7-8FA21794D955}"/>
              </a:ext>
            </a:extLst>
          </p:cNvPr>
          <p:cNvSpPr>
            <a:spLocks noGrp="1"/>
          </p:cNvSpPr>
          <p:nvPr>
            <p:ph idx="1"/>
          </p:nvPr>
        </p:nvSpPr>
        <p:spPr/>
        <p:txBody>
          <a:bodyPr/>
          <a:lstStyle/>
          <a:p>
            <a:r>
              <a:rPr lang="en-US" dirty="0"/>
              <a:t>After the movie company breaches its promise to give Tony the part of “Mad Dog” in the movie, Tony immediately finds another acting job as the older brother in a TV remake of “Leave It To Beaver.” </a:t>
            </a:r>
          </a:p>
          <a:p>
            <a:pPr marL="0" indent="0">
              <a:buNone/>
            </a:pPr>
            <a:r>
              <a:rPr lang="en-US" dirty="0"/>
              <a:t>Would you reduce the damages the movie company owes Tony by the amount he makes from his new acting job (for the period of time during which Tony would have been employed by the movie company). </a:t>
            </a:r>
          </a:p>
          <a:p>
            <a:pPr marL="0" indent="0">
              <a:buNone/>
            </a:pPr>
            <a:r>
              <a:rPr lang="en-US" dirty="0"/>
              <a:t>(a) Yes</a:t>
            </a:r>
          </a:p>
          <a:p>
            <a:pPr marL="0" indent="0">
              <a:buNone/>
            </a:pPr>
            <a:r>
              <a:rPr lang="en-US" dirty="0"/>
              <a:t>(b) No</a:t>
            </a:r>
          </a:p>
        </p:txBody>
      </p:sp>
    </p:spTree>
    <p:extLst>
      <p:ext uri="{BB962C8B-B14F-4D97-AF65-F5344CB8AC3E}">
        <p14:creationId xmlns:p14="http://schemas.microsoft.com/office/powerpoint/2010/main" val="5463792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DF7AB-36EB-3725-CCF5-CCFEB6C6FF83}"/>
              </a:ext>
            </a:extLst>
          </p:cNvPr>
          <p:cNvSpPr>
            <a:spLocks noGrp="1"/>
          </p:cNvSpPr>
          <p:nvPr>
            <p:ph type="title"/>
          </p:nvPr>
        </p:nvSpPr>
        <p:spPr/>
        <p:txBody>
          <a:bodyPr/>
          <a:lstStyle/>
          <a:p>
            <a:r>
              <a:rPr lang="en-US" dirty="0"/>
              <a:t>Selling The Record Collection</a:t>
            </a:r>
          </a:p>
        </p:txBody>
      </p:sp>
      <p:sp>
        <p:nvSpPr>
          <p:cNvPr id="3" name="Content Placeholder 2">
            <a:extLst>
              <a:ext uri="{FF2B5EF4-FFF2-40B4-BE49-F238E27FC236}">
                <a16:creationId xmlns:a16="http://schemas.microsoft.com/office/drawing/2014/main" id="{5247F18D-FC5C-4446-ADC7-75FAC31CADB9}"/>
              </a:ext>
            </a:extLst>
          </p:cNvPr>
          <p:cNvSpPr>
            <a:spLocks noGrp="1"/>
          </p:cNvSpPr>
          <p:nvPr>
            <p:ph idx="1"/>
          </p:nvPr>
        </p:nvSpPr>
        <p:spPr/>
        <p:txBody>
          <a:bodyPr/>
          <a:lstStyle/>
          <a:p>
            <a:r>
              <a:rPr lang="en-US" dirty="0"/>
              <a:t>After the movie company breaches its promise to give Tony the part of “Mad Dog” in the movie, Tony decides to </a:t>
            </a:r>
            <a:r>
              <a:rPr lang="en-US"/>
              <a:t>raise some </a:t>
            </a:r>
            <a:r>
              <a:rPr lang="en-US" dirty="0"/>
              <a:t>extra money </a:t>
            </a:r>
            <a:r>
              <a:rPr lang="en-US"/>
              <a:t>by selling his </a:t>
            </a:r>
            <a:r>
              <a:rPr lang="en-US" dirty="0"/>
              <a:t>vinyl record collection </a:t>
            </a:r>
          </a:p>
          <a:p>
            <a:pPr marL="0" indent="0">
              <a:buNone/>
            </a:pPr>
            <a:r>
              <a:rPr lang="en-US" dirty="0"/>
              <a:t>You would reduce the damages the movie company owes Tony by the amount he made from selling the collection. </a:t>
            </a:r>
          </a:p>
          <a:p>
            <a:pPr marL="0" indent="0">
              <a:buNone/>
            </a:pPr>
            <a:r>
              <a:rPr lang="en-US" dirty="0"/>
              <a:t>(a) Yes</a:t>
            </a:r>
          </a:p>
          <a:p>
            <a:pPr marL="0" indent="0">
              <a:buNone/>
            </a:pPr>
            <a:r>
              <a:rPr lang="en-US" dirty="0"/>
              <a:t>(b) No</a:t>
            </a:r>
          </a:p>
        </p:txBody>
      </p:sp>
    </p:spTree>
    <p:extLst>
      <p:ext uri="{BB962C8B-B14F-4D97-AF65-F5344CB8AC3E}">
        <p14:creationId xmlns:p14="http://schemas.microsoft.com/office/powerpoint/2010/main" val="31020914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B7BD8-6D6A-4B63-909C-8AF2A0BC1034}"/>
              </a:ext>
            </a:extLst>
          </p:cNvPr>
          <p:cNvSpPr>
            <a:spLocks noGrp="1"/>
          </p:cNvSpPr>
          <p:nvPr>
            <p:ph type="title"/>
          </p:nvPr>
        </p:nvSpPr>
        <p:spPr/>
        <p:txBody>
          <a:bodyPr/>
          <a:lstStyle/>
          <a:p>
            <a:r>
              <a:rPr lang="en-US" sz="4000" dirty="0"/>
              <a:t>Mitigation in the Employment Context</a:t>
            </a:r>
          </a:p>
        </p:txBody>
      </p:sp>
      <p:sp>
        <p:nvSpPr>
          <p:cNvPr id="3" name="Content Placeholder 2">
            <a:extLst>
              <a:ext uri="{FF2B5EF4-FFF2-40B4-BE49-F238E27FC236}">
                <a16:creationId xmlns:a16="http://schemas.microsoft.com/office/drawing/2014/main" id="{E679EE93-F6C8-4E46-89C0-E6C10F30A9C3}"/>
              </a:ext>
            </a:extLst>
          </p:cNvPr>
          <p:cNvSpPr>
            <a:spLocks noGrp="1"/>
          </p:cNvSpPr>
          <p:nvPr>
            <p:ph idx="1"/>
          </p:nvPr>
        </p:nvSpPr>
        <p:spPr/>
        <p:txBody>
          <a:bodyPr/>
          <a:lstStyle/>
          <a:p>
            <a:pPr marL="0">
              <a:spcBef>
                <a:spcPts val="0"/>
              </a:spcBef>
              <a:spcAft>
                <a:spcPts val="0"/>
              </a:spcAft>
            </a:pPr>
            <a:r>
              <a:rPr lang="en-US" sz="2800" i="1" dirty="0">
                <a:ea typeface="Times New Roman" panose="02020603050405020304" pitchFamily="18" charset="0"/>
                <a:cs typeface="Times New Roman" panose="02020603050405020304" pitchFamily="18" charset="0"/>
              </a:rPr>
              <a:t>Parker  v. 20th Century Fox </a:t>
            </a:r>
            <a:r>
              <a:rPr lang="en-US" sz="2800" dirty="0">
                <a:ea typeface="Times New Roman" panose="02020603050405020304" pitchFamily="18" charset="0"/>
                <a:cs typeface="Times New Roman" panose="02020603050405020304" pitchFamily="18" charset="0"/>
              </a:rPr>
              <a:t>(1970): Shirley MacLaine had a contract to appear in the musical "Bloomer Girl“—a movie about the woman’s right to vote movement.  </a:t>
            </a:r>
          </a:p>
          <a:p>
            <a:pPr marL="0">
              <a:spcBef>
                <a:spcPts val="0"/>
              </a:spcBef>
              <a:spcAft>
                <a:spcPts val="0"/>
              </a:spcAft>
            </a:pPr>
            <a:r>
              <a:rPr lang="en-US" sz="2800" dirty="0">
                <a:ea typeface="Times New Roman" panose="02020603050405020304" pitchFamily="18" charset="0"/>
                <a:cs typeface="Times New Roman" panose="02020603050405020304" pitchFamily="18" charset="0"/>
              </a:rPr>
              <a:t>Fox breached the contract by not making the movie. </a:t>
            </a:r>
          </a:p>
          <a:p>
            <a:pPr marL="0">
              <a:spcBef>
                <a:spcPts val="0"/>
              </a:spcBef>
              <a:spcAft>
                <a:spcPts val="0"/>
              </a:spcAft>
            </a:pPr>
            <a:r>
              <a:rPr lang="en-US" sz="2800" dirty="0">
                <a:ea typeface="Times New Roman" panose="02020603050405020304" pitchFamily="18" charset="0"/>
                <a:cs typeface="Times New Roman" panose="02020603050405020304" pitchFamily="18" charset="0"/>
              </a:rPr>
              <a:t>It offered her the leading female role as the love interest of the leading male role in a western, "Big Country,“ set in Australia.   </a:t>
            </a:r>
          </a:p>
          <a:p>
            <a:pPr marL="0">
              <a:spcBef>
                <a:spcPts val="0"/>
              </a:spcBef>
              <a:spcAft>
                <a:spcPts val="0"/>
              </a:spcAft>
            </a:pPr>
            <a:endParaRPr lang="en-US" sz="2800" dirty="0"/>
          </a:p>
        </p:txBody>
      </p:sp>
    </p:spTree>
    <p:extLst>
      <p:ext uri="{BB962C8B-B14F-4D97-AF65-F5344CB8AC3E}">
        <p14:creationId xmlns:p14="http://schemas.microsoft.com/office/powerpoint/2010/main" val="2841656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7D1E7-FC6A-412D-9CCF-50AA076B2E5A}"/>
              </a:ext>
            </a:extLst>
          </p:cNvPr>
          <p:cNvSpPr>
            <a:spLocks noGrp="1"/>
          </p:cNvSpPr>
          <p:nvPr>
            <p:ph type="title"/>
          </p:nvPr>
        </p:nvSpPr>
        <p:spPr/>
        <p:txBody>
          <a:bodyPr/>
          <a:lstStyle/>
          <a:p>
            <a:r>
              <a:rPr lang="en-US" dirty="0"/>
              <a:t>Expectation Measure So Far</a:t>
            </a:r>
          </a:p>
        </p:txBody>
      </p:sp>
      <p:sp>
        <p:nvSpPr>
          <p:cNvPr id="3" name="Content Placeholder 2">
            <a:extLst>
              <a:ext uri="{FF2B5EF4-FFF2-40B4-BE49-F238E27FC236}">
                <a16:creationId xmlns:a16="http://schemas.microsoft.com/office/drawing/2014/main" id="{6C675B58-365E-4230-A1D4-9EE229FEC030}"/>
              </a:ext>
            </a:extLst>
          </p:cNvPr>
          <p:cNvSpPr>
            <a:spLocks noGrp="1"/>
          </p:cNvSpPr>
          <p:nvPr>
            <p:ph idx="1"/>
          </p:nvPr>
        </p:nvSpPr>
        <p:spPr>
          <a:xfrm>
            <a:off x="645367" y="1163637"/>
            <a:ext cx="10972800" cy="4530725"/>
          </a:xfrm>
        </p:spPr>
        <p:txBody>
          <a:bodyPr/>
          <a:lstStyle/>
          <a:p>
            <a:pPr marL="0">
              <a:spcBef>
                <a:spcPts val="0"/>
              </a:spcBef>
              <a:spcAft>
                <a:spcPts val="0"/>
              </a:spcAft>
            </a:pPr>
            <a:r>
              <a:rPr lang="en-US" sz="2800" i="1" dirty="0">
                <a:ea typeface="Times New Roman" panose="02020603050405020304" pitchFamily="18" charset="0"/>
                <a:cs typeface="Times New Roman" panose="02020603050405020304" pitchFamily="18" charset="0"/>
              </a:rPr>
              <a:t>The fundamental goal</a:t>
            </a:r>
            <a:r>
              <a:rPr lang="en-US" sz="2800" dirty="0">
                <a:ea typeface="Times New Roman" panose="02020603050405020304" pitchFamily="18" charset="0"/>
                <a:cs typeface="Times New Roman" panose="02020603050405020304" pitchFamily="18" charset="0"/>
              </a:rPr>
              <a:t>: </a:t>
            </a:r>
          </a:p>
          <a:p>
            <a:pPr marL="679450" lvl="2">
              <a:spcBef>
                <a:spcPts val="0"/>
              </a:spcBef>
              <a:spcAft>
                <a:spcPts val="0"/>
              </a:spcAft>
            </a:pPr>
            <a:r>
              <a:rPr lang="en-US" sz="2800" dirty="0">
                <a:ea typeface="Times New Roman" panose="02020603050405020304" pitchFamily="18" charset="0"/>
                <a:cs typeface="Times New Roman" panose="02020603050405020304" pitchFamily="18" charset="0"/>
              </a:rPr>
              <a:t>The fundamental goal of awarding damages for breach of contract is to put the injured party in as good a position as he or she would have been in if the promise had been kept. </a:t>
            </a:r>
          </a:p>
          <a:p>
            <a:pPr marL="0">
              <a:spcBef>
                <a:spcPts val="0"/>
              </a:spcBef>
              <a:spcAft>
                <a:spcPts val="0"/>
              </a:spcAft>
            </a:pPr>
            <a:r>
              <a:rPr lang="en-US" sz="2800" dirty="0">
                <a:ea typeface="Times New Roman" panose="02020603050405020304" pitchFamily="18" charset="0"/>
                <a:cs typeface="Times New Roman" panose="02020603050405020304" pitchFamily="18" charset="0"/>
              </a:rPr>
              <a:t>The three steps of the expectation measure of damages.</a:t>
            </a:r>
          </a:p>
          <a:p>
            <a:pPr marL="679450" lvl="2">
              <a:spcBef>
                <a:spcPts val="0"/>
              </a:spcBef>
              <a:spcAft>
                <a:spcPts val="0"/>
              </a:spcAft>
            </a:pPr>
            <a:r>
              <a:rPr lang="en-US" sz="2800" i="1" dirty="0">
                <a:ea typeface="Times New Roman" panose="02020603050405020304" pitchFamily="18" charset="0"/>
                <a:cs typeface="Times New Roman" panose="02020603050405020304" pitchFamily="18" charset="0"/>
              </a:rPr>
              <a:t>First</a:t>
            </a:r>
            <a:r>
              <a:rPr lang="en-US" sz="2800" dirty="0">
                <a:ea typeface="Times New Roman" panose="02020603050405020304" pitchFamily="18" charset="0"/>
                <a:cs typeface="Times New Roman" panose="02020603050405020304" pitchFamily="18" charset="0"/>
              </a:rPr>
              <a:t>:  Where would the injured party be if the promise had been kept? </a:t>
            </a:r>
          </a:p>
          <a:p>
            <a:pPr marL="679450" lvl="2">
              <a:spcBef>
                <a:spcPts val="0"/>
              </a:spcBef>
              <a:spcAft>
                <a:spcPts val="0"/>
              </a:spcAft>
            </a:pPr>
            <a:r>
              <a:rPr lang="en-US" sz="2800" i="1" dirty="0">
                <a:ea typeface="Times New Roman" panose="02020603050405020304" pitchFamily="18" charset="0"/>
                <a:cs typeface="Times New Roman" panose="02020603050405020304" pitchFamily="18" charset="0"/>
              </a:rPr>
              <a:t>Second</a:t>
            </a:r>
            <a:r>
              <a:rPr lang="en-US" sz="2800" dirty="0">
                <a:ea typeface="Times New Roman" panose="02020603050405020304" pitchFamily="18" charset="0"/>
                <a:cs typeface="Times New Roman" panose="02020603050405020304" pitchFamily="18" charset="0"/>
              </a:rPr>
              <a:t>:  what losses did the injured party suffer as a </a:t>
            </a:r>
            <a:r>
              <a:rPr lang="en-US" sz="2800" i="1" dirty="0">
                <a:ea typeface="Times New Roman" panose="02020603050405020304" pitchFamily="18" charset="0"/>
                <a:cs typeface="Times New Roman" panose="02020603050405020304" pitchFamily="18" charset="0"/>
              </a:rPr>
              <a:t>result </a:t>
            </a:r>
            <a:r>
              <a:rPr lang="en-US" sz="2800" dirty="0">
                <a:ea typeface="Times New Roman" panose="02020603050405020304" pitchFamily="18" charset="0"/>
                <a:cs typeface="Times New Roman" panose="02020603050405020304" pitchFamily="18" charset="0"/>
              </a:rPr>
              <a:t>of the breach? </a:t>
            </a:r>
          </a:p>
          <a:p>
            <a:pPr marL="679450" lvl="2">
              <a:spcBef>
                <a:spcPts val="0"/>
              </a:spcBef>
              <a:spcAft>
                <a:spcPts val="0"/>
              </a:spcAft>
            </a:pPr>
            <a:r>
              <a:rPr lang="en-US" sz="2800" i="1" dirty="0">
                <a:ea typeface="Times New Roman" panose="02020603050405020304" pitchFamily="18" charset="0"/>
                <a:cs typeface="Times New Roman" panose="02020603050405020304" pitchFamily="18" charset="0"/>
              </a:rPr>
              <a:t>Third</a:t>
            </a:r>
            <a:r>
              <a:rPr lang="en-US" sz="2800" dirty="0">
                <a:ea typeface="Times New Roman" panose="02020603050405020304" pitchFamily="18" charset="0"/>
                <a:cs typeface="Times New Roman" panose="02020603050405020304" pitchFamily="18" charset="0"/>
              </a:rPr>
              <a:t>:  award enough money to move the injured party from the breach-position to the contract-performed position</a:t>
            </a:r>
          </a:p>
          <a:p>
            <a:endParaRPr lang="en-US" dirty="0"/>
          </a:p>
        </p:txBody>
      </p:sp>
    </p:spTree>
    <p:extLst>
      <p:ext uri="{BB962C8B-B14F-4D97-AF65-F5344CB8AC3E}">
        <p14:creationId xmlns:p14="http://schemas.microsoft.com/office/powerpoint/2010/main" val="18606864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he Big Country (1958) - The Stalking Moon">
            <a:extLst>
              <a:ext uri="{FF2B5EF4-FFF2-40B4-BE49-F238E27FC236}">
                <a16:creationId xmlns:a16="http://schemas.microsoft.com/office/drawing/2014/main" id="{22B78F4B-2367-AD0B-5341-141776322E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148850"/>
            <a:ext cx="4672339" cy="65602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685904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F7D4F-6637-4409-9D5A-4C6FB41F9B1B}"/>
              </a:ext>
            </a:extLst>
          </p:cNvPr>
          <p:cNvSpPr>
            <a:spLocks noGrp="1"/>
          </p:cNvSpPr>
          <p:nvPr>
            <p:ph type="title"/>
          </p:nvPr>
        </p:nvSpPr>
        <p:spPr/>
        <p:txBody>
          <a:bodyPr/>
          <a:lstStyle/>
          <a:p>
            <a:r>
              <a:rPr lang="en-US" dirty="0"/>
              <a:t>Why The Job Offer?</a:t>
            </a:r>
          </a:p>
        </p:txBody>
      </p:sp>
      <p:sp>
        <p:nvSpPr>
          <p:cNvPr id="3" name="Content Placeholder 2">
            <a:extLst>
              <a:ext uri="{FF2B5EF4-FFF2-40B4-BE49-F238E27FC236}">
                <a16:creationId xmlns:a16="http://schemas.microsoft.com/office/drawing/2014/main" id="{8D50D5FD-0CCA-4D88-AFC1-AAF5732D83C1}"/>
              </a:ext>
            </a:extLst>
          </p:cNvPr>
          <p:cNvSpPr>
            <a:spLocks noGrp="1"/>
          </p:cNvSpPr>
          <p:nvPr>
            <p:ph idx="1"/>
          </p:nvPr>
        </p:nvSpPr>
        <p:spPr/>
        <p:txBody>
          <a:bodyPr/>
          <a:lstStyle/>
          <a:p>
            <a:r>
              <a:rPr lang="en-US" dirty="0"/>
              <a:t>Why did the movie company offer her another role? </a:t>
            </a:r>
          </a:p>
          <a:p>
            <a:r>
              <a:rPr lang="en-US" dirty="0"/>
              <a:t>One likely reason was to provide her with an opportunity to mitigate her damages from the breach. </a:t>
            </a:r>
          </a:p>
          <a:p>
            <a:r>
              <a:rPr lang="en-US" dirty="0"/>
              <a:t>(a) True</a:t>
            </a:r>
          </a:p>
          <a:p>
            <a:r>
              <a:rPr lang="en-US" dirty="0"/>
              <a:t>(b) False</a:t>
            </a:r>
          </a:p>
        </p:txBody>
      </p:sp>
    </p:spTree>
    <p:extLst>
      <p:ext uri="{BB962C8B-B14F-4D97-AF65-F5344CB8AC3E}">
        <p14:creationId xmlns:p14="http://schemas.microsoft.com/office/powerpoint/2010/main" val="16292632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7BEFD-9603-4028-8589-65E8E8522D10}"/>
              </a:ext>
            </a:extLst>
          </p:cNvPr>
          <p:cNvSpPr>
            <a:spLocks noGrp="1"/>
          </p:cNvSpPr>
          <p:nvPr>
            <p:ph type="title"/>
          </p:nvPr>
        </p:nvSpPr>
        <p:spPr/>
        <p:txBody>
          <a:bodyPr/>
          <a:lstStyle/>
          <a:p>
            <a:r>
              <a:rPr lang="en-US" dirty="0"/>
              <a:t>What Happens </a:t>
            </a:r>
            <a:r>
              <a:rPr lang="en-US" i="1" dirty="0"/>
              <a:t>If She Takes The Job</a:t>
            </a:r>
          </a:p>
        </p:txBody>
      </p:sp>
      <p:sp>
        <p:nvSpPr>
          <p:cNvPr id="3" name="Content Placeholder 2">
            <a:extLst>
              <a:ext uri="{FF2B5EF4-FFF2-40B4-BE49-F238E27FC236}">
                <a16:creationId xmlns:a16="http://schemas.microsoft.com/office/drawing/2014/main" id="{E5E91F57-C3A5-4D77-AFA7-79506B0A1C3D}"/>
              </a:ext>
            </a:extLst>
          </p:cNvPr>
          <p:cNvSpPr>
            <a:spLocks noGrp="1"/>
          </p:cNvSpPr>
          <p:nvPr>
            <p:ph idx="1"/>
          </p:nvPr>
        </p:nvSpPr>
        <p:spPr/>
        <p:txBody>
          <a:bodyPr/>
          <a:lstStyle/>
          <a:p>
            <a:pPr marL="0">
              <a:spcBef>
                <a:spcPts val="0"/>
              </a:spcBef>
              <a:spcAft>
                <a:spcPts val="0"/>
              </a:spcAft>
            </a:pPr>
            <a:r>
              <a:rPr lang="en-US" sz="2800" dirty="0">
                <a:ea typeface="Times New Roman" panose="02020603050405020304" pitchFamily="18" charset="0"/>
                <a:cs typeface="Times New Roman" panose="02020603050405020304" pitchFamily="18" charset="0"/>
              </a:rPr>
              <a:t>Assume taking the job </a:t>
            </a:r>
            <a:r>
              <a:rPr lang="en-US" sz="2800" i="1" dirty="0">
                <a:ea typeface="Times New Roman" panose="02020603050405020304" pitchFamily="18" charset="0"/>
                <a:cs typeface="Times New Roman" panose="02020603050405020304" pitchFamily="18" charset="0"/>
              </a:rPr>
              <a:t>mitigates</a:t>
            </a:r>
            <a:r>
              <a:rPr lang="en-US" sz="2800" dirty="0">
                <a:ea typeface="Times New Roman" panose="02020603050405020304" pitchFamily="18" charset="0"/>
                <a:cs typeface="Times New Roman" panose="02020603050405020304" pitchFamily="18" charset="0"/>
              </a:rPr>
              <a:t> damages in the “movie versus waiter” sense.</a:t>
            </a:r>
          </a:p>
          <a:p>
            <a:pPr marL="0">
              <a:spcBef>
                <a:spcPts val="0"/>
              </a:spcBef>
              <a:spcAft>
                <a:spcPts val="0"/>
              </a:spcAft>
            </a:pPr>
            <a:r>
              <a:rPr lang="en-US" sz="2800" dirty="0">
                <a:ea typeface="Times New Roman" panose="02020603050405020304" pitchFamily="18" charset="0"/>
                <a:cs typeface="Times New Roman" panose="02020603050405020304" pitchFamily="18" charset="0"/>
              </a:rPr>
              <a:t>Then the court reduces the award of damages by the amount avoided by taking the job. </a:t>
            </a:r>
          </a:p>
          <a:p>
            <a:pPr marL="0">
              <a:spcBef>
                <a:spcPts val="0"/>
              </a:spcBef>
              <a:spcAft>
                <a:spcPts val="0"/>
              </a:spcAft>
            </a:pPr>
            <a:r>
              <a:rPr lang="en-US" sz="2800" dirty="0">
                <a:ea typeface="Times New Roman" panose="02020603050405020304" pitchFamily="18" charset="0"/>
                <a:cs typeface="Times New Roman" panose="02020603050405020304" pitchFamily="18" charset="0"/>
              </a:rPr>
              <a:t>It does not matter if taking the job would not have been </a:t>
            </a:r>
            <a:r>
              <a:rPr lang="en-US" sz="2800" i="1" dirty="0">
                <a:ea typeface="Times New Roman" panose="02020603050405020304" pitchFamily="18" charset="0"/>
                <a:cs typeface="Times New Roman" panose="02020603050405020304" pitchFamily="18" charset="0"/>
              </a:rPr>
              <a:t>proper</a:t>
            </a:r>
            <a:r>
              <a:rPr lang="en-US" sz="2800" dirty="0">
                <a:ea typeface="Times New Roman" panose="02020603050405020304" pitchFamily="18" charset="0"/>
                <a:cs typeface="Times New Roman" panose="02020603050405020304" pitchFamily="18" charset="0"/>
              </a:rPr>
              <a:t> mitigation = a </a:t>
            </a:r>
            <a:r>
              <a:rPr lang="en-US" sz="2800" i="1" dirty="0">
                <a:ea typeface="Times New Roman" panose="02020603050405020304" pitchFamily="18" charset="0"/>
                <a:cs typeface="Times New Roman" panose="02020603050405020304" pitchFamily="18" charset="0"/>
              </a:rPr>
              <a:t>reasonable</a:t>
            </a:r>
            <a:r>
              <a:rPr lang="en-US" sz="2800" dirty="0">
                <a:ea typeface="Times New Roman" panose="02020603050405020304" pitchFamily="18" charset="0"/>
                <a:cs typeface="Times New Roman" panose="02020603050405020304" pitchFamily="18" charset="0"/>
              </a:rPr>
              <a:t> mitigation step. </a:t>
            </a:r>
          </a:p>
        </p:txBody>
      </p:sp>
    </p:spTree>
    <p:extLst>
      <p:ext uri="{BB962C8B-B14F-4D97-AF65-F5344CB8AC3E}">
        <p14:creationId xmlns:p14="http://schemas.microsoft.com/office/powerpoint/2010/main" val="1439903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3A695-B39F-4845-B0FA-4F37E80A2ABE}"/>
              </a:ext>
            </a:extLst>
          </p:cNvPr>
          <p:cNvSpPr>
            <a:spLocks noGrp="1"/>
          </p:cNvSpPr>
          <p:nvPr>
            <p:ph type="title"/>
          </p:nvPr>
        </p:nvSpPr>
        <p:spPr/>
        <p:txBody>
          <a:bodyPr/>
          <a:lstStyle/>
          <a:p>
            <a:r>
              <a:rPr lang="en-US" dirty="0"/>
              <a:t>Proper Mitigation in </a:t>
            </a:r>
            <a:r>
              <a:rPr lang="en-US" i="1" dirty="0"/>
              <a:t>Parker</a:t>
            </a:r>
          </a:p>
        </p:txBody>
      </p:sp>
      <p:sp>
        <p:nvSpPr>
          <p:cNvPr id="3" name="Content Placeholder 2">
            <a:extLst>
              <a:ext uri="{FF2B5EF4-FFF2-40B4-BE49-F238E27FC236}">
                <a16:creationId xmlns:a16="http://schemas.microsoft.com/office/drawing/2014/main" id="{201AD662-5238-4C09-BC18-86AF4FD39975}"/>
              </a:ext>
            </a:extLst>
          </p:cNvPr>
          <p:cNvSpPr>
            <a:spLocks noGrp="1"/>
          </p:cNvSpPr>
          <p:nvPr>
            <p:ph idx="1"/>
          </p:nvPr>
        </p:nvSpPr>
        <p:spPr/>
        <p:txBody>
          <a:bodyPr/>
          <a:lstStyle/>
          <a:p>
            <a:pPr marL="0">
              <a:spcBef>
                <a:spcPts val="0"/>
              </a:spcBef>
              <a:spcAft>
                <a:spcPts val="0"/>
              </a:spcAft>
            </a:pPr>
            <a:r>
              <a:rPr lang="en-US" sz="2800" dirty="0">
                <a:ea typeface="Times New Roman" panose="02020603050405020304" pitchFamily="18" charset="0"/>
                <a:cs typeface="Times New Roman" panose="02020603050405020304" pitchFamily="18" charset="0"/>
              </a:rPr>
              <a:t>The court did not think MacLaine’s accepting the role of the romantic lead in “Big Country” would have been proper mitigation. </a:t>
            </a:r>
          </a:p>
          <a:p>
            <a:pPr marL="0">
              <a:spcBef>
                <a:spcPts val="0"/>
              </a:spcBef>
              <a:spcAft>
                <a:spcPts val="0"/>
              </a:spcAft>
            </a:pPr>
            <a:r>
              <a:rPr lang="en-US" sz="2800" dirty="0">
                <a:ea typeface="Times New Roman" panose="02020603050405020304" pitchFamily="18" charset="0"/>
                <a:cs typeface="Times New Roman" panose="02020603050405020304" pitchFamily="18" charset="0"/>
              </a:rPr>
              <a:t>Why? Because it was "different and inferior.“ </a:t>
            </a:r>
            <a:r>
              <a:rPr lang="en-US" sz="3200" dirty="0">
                <a:ea typeface="Times New Roman" panose="02020603050405020304" pitchFamily="18" charset="0"/>
                <a:cs typeface="Times New Roman" panose="02020603050405020304" pitchFamily="18" charset="0"/>
              </a:rPr>
              <a:t>That is the rule in employment cases: </a:t>
            </a:r>
          </a:p>
          <a:p>
            <a:pPr marL="327025" lvl="1">
              <a:spcBef>
                <a:spcPts val="0"/>
              </a:spcBef>
              <a:spcAft>
                <a:spcPts val="0"/>
              </a:spcAft>
            </a:pPr>
            <a:r>
              <a:rPr lang="en-US" sz="3200" dirty="0">
                <a:ea typeface="Times New Roman" panose="02020603050405020304" pitchFamily="18" charset="0"/>
                <a:cs typeface="Times New Roman" panose="02020603050405020304" pitchFamily="18" charset="0"/>
              </a:rPr>
              <a:t>taking a job that is “different and inferior” is not proper mitigation</a:t>
            </a:r>
          </a:p>
          <a:p>
            <a:pPr marL="327025" lvl="1">
              <a:spcBef>
                <a:spcPts val="0"/>
              </a:spcBef>
              <a:spcAft>
                <a:spcPts val="0"/>
              </a:spcAft>
            </a:pPr>
            <a:r>
              <a:rPr lang="en-US" sz="3200" dirty="0">
                <a:ea typeface="Times New Roman" panose="02020603050405020304" pitchFamily="18" charset="0"/>
                <a:cs typeface="Times New Roman" panose="02020603050405020304" pitchFamily="18" charset="0"/>
              </a:rPr>
              <a:t>and so—if not taken—its earning are not deducted from the award.</a:t>
            </a:r>
          </a:p>
          <a:p>
            <a:endParaRPr lang="en-US" dirty="0"/>
          </a:p>
        </p:txBody>
      </p:sp>
    </p:spTree>
    <p:extLst>
      <p:ext uri="{BB962C8B-B14F-4D97-AF65-F5344CB8AC3E}">
        <p14:creationId xmlns:p14="http://schemas.microsoft.com/office/powerpoint/2010/main" val="30180194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AB0E8-ABFD-49BE-BBC2-CBA7CAB46360}"/>
              </a:ext>
            </a:extLst>
          </p:cNvPr>
          <p:cNvSpPr>
            <a:spLocks noGrp="1"/>
          </p:cNvSpPr>
          <p:nvPr>
            <p:ph type="title"/>
          </p:nvPr>
        </p:nvSpPr>
        <p:spPr/>
        <p:txBody>
          <a:bodyPr/>
          <a:lstStyle/>
          <a:p>
            <a:r>
              <a:rPr lang="en-US" dirty="0"/>
              <a:t>Puzzles</a:t>
            </a:r>
          </a:p>
        </p:txBody>
      </p:sp>
      <p:sp>
        <p:nvSpPr>
          <p:cNvPr id="3" name="Content Placeholder 2">
            <a:extLst>
              <a:ext uri="{FF2B5EF4-FFF2-40B4-BE49-F238E27FC236}">
                <a16:creationId xmlns:a16="http://schemas.microsoft.com/office/drawing/2014/main" id="{BDA00255-73AA-45CD-B80F-B1BA6D07245D}"/>
              </a:ext>
            </a:extLst>
          </p:cNvPr>
          <p:cNvSpPr>
            <a:spLocks noGrp="1"/>
          </p:cNvSpPr>
          <p:nvPr>
            <p:ph idx="1"/>
          </p:nvPr>
        </p:nvSpPr>
        <p:spPr/>
        <p:txBody>
          <a:bodyPr/>
          <a:lstStyle/>
          <a:p>
            <a:r>
              <a:rPr lang="en-US" sz="3200" dirty="0">
                <a:latin typeface="Verdana" panose="020B0604030504040204" pitchFamily="34" charset="0"/>
                <a:ea typeface="Times New Roman" panose="02020603050405020304" pitchFamily="18" charset="0"/>
                <a:cs typeface="Times New Roman" panose="02020603050405020304" pitchFamily="18" charset="0"/>
              </a:rPr>
              <a:t>Every job is different from every other job in some way.</a:t>
            </a:r>
          </a:p>
          <a:p>
            <a:r>
              <a:rPr lang="en-US" sz="3200" dirty="0">
                <a:latin typeface="Verdana" panose="020B0604030504040204" pitchFamily="34" charset="0"/>
                <a:cs typeface="Times New Roman" panose="02020603050405020304" pitchFamily="18" charset="0"/>
              </a:rPr>
              <a:t>(a) True</a:t>
            </a:r>
          </a:p>
          <a:p>
            <a:r>
              <a:rPr lang="en-US" sz="3200" dirty="0">
                <a:latin typeface="Verdana" panose="020B0604030504040204" pitchFamily="34" charset="0"/>
                <a:cs typeface="Times New Roman" panose="02020603050405020304" pitchFamily="18" charset="0"/>
              </a:rPr>
              <a:t>(b) False</a:t>
            </a:r>
            <a:endParaRPr lang="en-US" dirty="0"/>
          </a:p>
        </p:txBody>
      </p:sp>
    </p:spTree>
    <p:extLst>
      <p:ext uri="{BB962C8B-B14F-4D97-AF65-F5344CB8AC3E}">
        <p14:creationId xmlns:p14="http://schemas.microsoft.com/office/powerpoint/2010/main" val="14652483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A5AA2-0E72-4671-B90B-DADFA4F7140F}"/>
              </a:ext>
            </a:extLst>
          </p:cNvPr>
          <p:cNvSpPr>
            <a:spLocks noGrp="1"/>
          </p:cNvSpPr>
          <p:nvPr>
            <p:ph type="title"/>
          </p:nvPr>
        </p:nvSpPr>
        <p:spPr/>
        <p:txBody>
          <a:bodyPr/>
          <a:lstStyle/>
          <a:p>
            <a:r>
              <a:rPr lang="en-US" dirty="0"/>
              <a:t>The Point The Dissent Makes</a:t>
            </a:r>
          </a:p>
        </p:txBody>
      </p:sp>
      <p:sp>
        <p:nvSpPr>
          <p:cNvPr id="3" name="Content Placeholder 2">
            <a:extLst>
              <a:ext uri="{FF2B5EF4-FFF2-40B4-BE49-F238E27FC236}">
                <a16:creationId xmlns:a16="http://schemas.microsoft.com/office/drawing/2014/main" id="{7C83003E-930A-447D-BB43-0872B37052CD}"/>
              </a:ext>
            </a:extLst>
          </p:cNvPr>
          <p:cNvSpPr>
            <a:spLocks noGrp="1"/>
          </p:cNvSpPr>
          <p:nvPr>
            <p:ph idx="1"/>
          </p:nvPr>
        </p:nvSpPr>
        <p:spPr/>
        <p:txBody>
          <a:bodyPr/>
          <a:lstStyle/>
          <a:p>
            <a:r>
              <a:rPr lang="en-US" sz="3200" dirty="0">
                <a:ea typeface="Times New Roman" panose="02020603050405020304" pitchFamily="18" charset="0"/>
                <a:cs typeface="Times New Roman" panose="02020603050405020304" pitchFamily="18" charset="0"/>
              </a:rPr>
              <a:t>The dissent makes this point: every job is different in some way. </a:t>
            </a:r>
          </a:p>
          <a:p>
            <a:pPr marL="0">
              <a:spcBef>
                <a:spcPts val="0"/>
              </a:spcBef>
              <a:spcAft>
                <a:spcPts val="0"/>
              </a:spcAft>
            </a:pPr>
            <a:r>
              <a:rPr lang="en-US" sz="3200" dirty="0">
                <a:ea typeface="Times New Roman" panose="02020603050405020304" pitchFamily="18" charset="0"/>
                <a:cs typeface="Times New Roman" panose="02020603050405020304" pitchFamily="18" charset="0"/>
              </a:rPr>
              <a:t>The dissent notes that the law is not:</a:t>
            </a:r>
          </a:p>
          <a:p>
            <a:pPr marL="327025" lvl="1">
              <a:spcBef>
                <a:spcPts val="0"/>
              </a:spcBef>
              <a:spcAft>
                <a:spcPts val="0"/>
              </a:spcAft>
            </a:pPr>
            <a:r>
              <a:rPr lang="en-US" sz="2800" dirty="0">
                <a:ea typeface="Times New Roman" panose="02020603050405020304" pitchFamily="18" charset="0"/>
                <a:cs typeface="Times New Roman" panose="02020603050405020304" pitchFamily="18" charset="0"/>
              </a:rPr>
              <a:t>in employment cases: taking a job that is </a:t>
            </a:r>
            <a:r>
              <a:rPr lang="en-US" sz="2800" i="1" dirty="0">
                <a:ea typeface="Times New Roman" panose="02020603050405020304" pitchFamily="18" charset="0"/>
                <a:cs typeface="Times New Roman" panose="02020603050405020304" pitchFamily="18" charset="0"/>
              </a:rPr>
              <a:t>just different</a:t>
            </a:r>
            <a:r>
              <a:rPr lang="en-US" sz="2800" dirty="0">
                <a:ea typeface="Times New Roman" panose="02020603050405020304" pitchFamily="18" charset="0"/>
                <a:cs typeface="Times New Roman" panose="02020603050405020304" pitchFamily="18" charset="0"/>
              </a:rPr>
              <a:t> is not proper mitigation</a:t>
            </a:r>
          </a:p>
          <a:p>
            <a:r>
              <a:rPr lang="en-US" sz="3200" dirty="0">
                <a:ea typeface="Times New Roman" panose="02020603050405020304" pitchFamily="18" charset="0"/>
                <a:cs typeface="Times New Roman" panose="02020603050405020304" pitchFamily="18" charset="0"/>
              </a:rPr>
              <a:t>It has to be “inferior.” </a:t>
            </a:r>
          </a:p>
          <a:p>
            <a:r>
              <a:rPr lang="en-US" sz="3200" dirty="0">
                <a:ea typeface="Times New Roman" panose="02020603050405020304" pitchFamily="18" charset="0"/>
                <a:cs typeface="Times New Roman" panose="02020603050405020304" pitchFamily="18" charset="0"/>
              </a:rPr>
              <a:t>So the majority must hold that the role in “Big Country” was inferior. </a:t>
            </a:r>
          </a:p>
          <a:p>
            <a:endParaRPr lang="en-US" dirty="0"/>
          </a:p>
        </p:txBody>
      </p:sp>
    </p:spTree>
    <p:extLst>
      <p:ext uri="{BB962C8B-B14F-4D97-AF65-F5344CB8AC3E}">
        <p14:creationId xmlns:p14="http://schemas.microsoft.com/office/powerpoint/2010/main" val="21890962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40AE35-5739-49FB-861F-18E53B38D56D}"/>
              </a:ext>
            </a:extLst>
          </p:cNvPr>
          <p:cNvSpPr>
            <a:spLocks noGrp="1"/>
          </p:cNvSpPr>
          <p:nvPr>
            <p:ph type="title"/>
          </p:nvPr>
        </p:nvSpPr>
        <p:spPr/>
        <p:txBody>
          <a:bodyPr/>
          <a:lstStyle/>
          <a:p>
            <a:r>
              <a:rPr lang="en-US" dirty="0"/>
              <a:t>Another Problem</a:t>
            </a:r>
          </a:p>
        </p:txBody>
      </p:sp>
      <p:sp>
        <p:nvSpPr>
          <p:cNvPr id="3" name="Content Placeholder 2">
            <a:extLst>
              <a:ext uri="{FF2B5EF4-FFF2-40B4-BE49-F238E27FC236}">
                <a16:creationId xmlns:a16="http://schemas.microsoft.com/office/drawing/2014/main" id="{DF934709-B3E5-4AE4-9463-658F3EA61F31}"/>
              </a:ext>
            </a:extLst>
          </p:cNvPr>
          <p:cNvSpPr>
            <a:spLocks noGrp="1"/>
          </p:cNvSpPr>
          <p:nvPr>
            <p:ph idx="1"/>
          </p:nvPr>
        </p:nvSpPr>
        <p:spPr>
          <a:xfrm>
            <a:off x="685800" y="1163638"/>
            <a:ext cx="10896600" cy="5313363"/>
          </a:xfrm>
        </p:spPr>
        <p:txBody>
          <a:bodyPr/>
          <a:lstStyle/>
          <a:p>
            <a:r>
              <a:rPr lang="en-US" sz="2800" i="1" dirty="0">
                <a:ea typeface="Times New Roman" panose="02020603050405020304" pitchFamily="18" charset="0"/>
                <a:cs typeface="Times New Roman" panose="02020603050405020304" pitchFamily="18" charset="0"/>
              </a:rPr>
              <a:t>Parker</a:t>
            </a:r>
            <a:r>
              <a:rPr lang="en-US" sz="2800" dirty="0">
                <a:ea typeface="Times New Roman" panose="02020603050405020304" pitchFamily="18" charset="0"/>
                <a:cs typeface="Times New Roman" panose="02020603050405020304" pitchFamily="18" charset="0"/>
              </a:rPr>
              <a:t> is an appeal from a </a:t>
            </a:r>
            <a:r>
              <a:rPr lang="en-US" sz="2800" i="1" dirty="0">
                <a:ea typeface="Times New Roman" panose="02020603050405020304" pitchFamily="18" charset="0"/>
                <a:cs typeface="Times New Roman" panose="02020603050405020304" pitchFamily="18" charset="0"/>
              </a:rPr>
              <a:t>summary judgment motion (</a:t>
            </a:r>
            <a:r>
              <a:rPr lang="en-US" sz="2800" dirty="0">
                <a:ea typeface="Times New Roman" panose="02020603050405020304" pitchFamily="18" charset="0"/>
                <a:cs typeface="Times New Roman" panose="02020603050405020304" pitchFamily="18" charset="0"/>
              </a:rPr>
              <a:t>MacLaine won in the trial court). </a:t>
            </a:r>
          </a:p>
          <a:p>
            <a:r>
              <a:rPr lang="en-US" sz="2800" dirty="0">
                <a:ea typeface="Times New Roman" panose="02020603050405020304" pitchFamily="18" charset="0"/>
                <a:cs typeface="Times New Roman" panose="02020603050405020304" pitchFamily="18" charset="0"/>
              </a:rPr>
              <a:t>A court will only grant summary judgment if </a:t>
            </a:r>
          </a:p>
          <a:p>
            <a:pPr lvl="1"/>
            <a:r>
              <a:rPr lang="en-US" sz="2800" dirty="0">
                <a:ea typeface="Times New Roman" panose="02020603050405020304" pitchFamily="18" charset="0"/>
                <a:cs typeface="Times New Roman" panose="02020603050405020304" pitchFamily="18" charset="0"/>
              </a:rPr>
              <a:t>Given the facts the parties agree on or which no reasonable mind could disagree about</a:t>
            </a:r>
          </a:p>
          <a:p>
            <a:pPr lvl="1"/>
            <a:r>
              <a:rPr lang="en-US" sz="2800" dirty="0">
                <a:ea typeface="Times New Roman" panose="02020603050405020304" pitchFamily="18" charset="0"/>
                <a:cs typeface="Times New Roman" panose="02020603050405020304" pitchFamily="18" charset="0"/>
              </a:rPr>
              <a:t>There are </a:t>
            </a:r>
            <a:r>
              <a:rPr lang="en-US" sz="2800" i="1" dirty="0">
                <a:ea typeface="Times New Roman" panose="02020603050405020304" pitchFamily="18" charset="0"/>
                <a:cs typeface="Times New Roman" panose="02020603050405020304" pitchFamily="18" charset="0"/>
              </a:rPr>
              <a:t>no triable issues of material fact</a:t>
            </a:r>
            <a:r>
              <a:rPr lang="en-US" sz="2800" dirty="0">
                <a:ea typeface="Times New Roman" panose="02020603050405020304" pitchFamily="18" charset="0"/>
                <a:cs typeface="Times New Roman" panose="02020603050405020304" pitchFamily="18" charset="0"/>
              </a:rPr>
              <a:t>. </a:t>
            </a:r>
          </a:p>
          <a:p>
            <a:r>
              <a:rPr lang="en-US" sz="2800" dirty="0">
                <a:ea typeface="Times New Roman" panose="02020603050405020304" pitchFamily="18" charset="0"/>
                <a:cs typeface="Times New Roman" panose="02020603050405020304" pitchFamily="18" charset="0"/>
              </a:rPr>
              <a:t>The parties do not agree the “Big Country” is inferior, and reasonable minds could differ</a:t>
            </a:r>
          </a:p>
          <a:p>
            <a:r>
              <a:rPr lang="en-US" sz="2800" dirty="0">
                <a:ea typeface="Times New Roman" panose="02020603050405020304" pitchFamily="18" charset="0"/>
                <a:cs typeface="Times New Roman" panose="02020603050405020304" pitchFamily="18" charset="0"/>
              </a:rPr>
              <a:t>And—</a:t>
            </a:r>
            <a:r>
              <a:rPr lang="en-US" sz="2800" i="1" dirty="0">
                <a:ea typeface="Times New Roman" panose="02020603050405020304" pitchFamily="18" charset="0"/>
                <a:cs typeface="Times New Roman" panose="02020603050405020304" pitchFamily="18" charset="0"/>
              </a:rPr>
              <a:t>it seems</a:t>
            </a:r>
            <a:r>
              <a:rPr lang="en-US" sz="2800" dirty="0">
                <a:ea typeface="Times New Roman" panose="02020603050405020304" pitchFamily="18" charset="0"/>
                <a:cs typeface="Times New Roman" panose="02020603050405020304" pitchFamily="18" charset="0"/>
              </a:rPr>
              <a:t>—whether “Big Country” is inferior is a triable issue of material fact. </a:t>
            </a:r>
          </a:p>
        </p:txBody>
      </p:sp>
    </p:spTree>
    <p:extLst>
      <p:ext uri="{BB962C8B-B14F-4D97-AF65-F5344CB8AC3E}">
        <p14:creationId xmlns:p14="http://schemas.microsoft.com/office/powerpoint/2010/main" val="39733233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CF711-AC2E-430A-A803-EFDA28D9CB3E}"/>
              </a:ext>
            </a:extLst>
          </p:cNvPr>
          <p:cNvSpPr>
            <a:spLocks noGrp="1"/>
          </p:cNvSpPr>
          <p:nvPr>
            <p:ph type="title"/>
          </p:nvPr>
        </p:nvSpPr>
        <p:spPr/>
        <p:txBody>
          <a:bodyPr/>
          <a:lstStyle/>
          <a:p>
            <a:r>
              <a:rPr lang="en-US" dirty="0"/>
              <a:t>But The Majority Says  . . .</a:t>
            </a:r>
          </a:p>
        </p:txBody>
      </p:sp>
      <p:sp>
        <p:nvSpPr>
          <p:cNvPr id="3" name="Content Placeholder 2">
            <a:extLst>
              <a:ext uri="{FF2B5EF4-FFF2-40B4-BE49-F238E27FC236}">
                <a16:creationId xmlns:a16="http://schemas.microsoft.com/office/drawing/2014/main" id="{2A82B9B9-40CF-4AE8-8AF7-3EB9B00B394A}"/>
              </a:ext>
            </a:extLst>
          </p:cNvPr>
          <p:cNvSpPr>
            <a:spLocks noGrp="1"/>
          </p:cNvSpPr>
          <p:nvPr>
            <p:ph idx="1"/>
          </p:nvPr>
        </p:nvSpPr>
        <p:spPr/>
        <p:txBody>
          <a:bodyPr/>
          <a:lstStyle/>
          <a:p>
            <a:r>
              <a:rPr lang="en-US" dirty="0">
                <a:solidFill>
                  <a:srgbClr val="000000"/>
                </a:solidFill>
                <a:latin typeface="Open Sans"/>
              </a:rPr>
              <a:t>T</a:t>
            </a:r>
            <a:r>
              <a:rPr lang="en-US" b="0" i="0" dirty="0">
                <a:solidFill>
                  <a:srgbClr val="000000"/>
                </a:solidFill>
                <a:effectLst/>
                <a:latin typeface="Open Sans"/>
              </a:rPr>
              <a:t>he offer of the "Big Country" lead was of employment both different and inferior, and . . . </a:t>
            </a:r>
            <a:r>
              <a:rPr lang="en-US" b="0" i="1" dirty="0">
                <a:solidFill>
                  <a:srgbClr val="000000"/>
                </a:solidFill>
                <a:effectLst/>
                <a:latin typeface="Open Sans"/>
              </a:rPr>
              <a:t>no factual dispute was presented on that issue</a:t>
            </a:r>
            <a:r>
              <a:rPr lang="en-US" b="0" i="0" dirty="0">
                <a:solidFill>
                  <a:srgbClr val="000000"/>
                </a:solidFill>
                <a:effectLst/>
                <a:latin typeface="Open Sans"/>
              </a:rPr>
              <a:t>.”</a:t>
            </a:r>
          </a:p>
          <a:p>
            <a:r>
              <a:rPr lang="en-US" sz="3200" dirty="0">
                <a:ea typeface="Times New Roman" panose="02020603050405020304" pitchFamily="18" charset="0"/>
                <a:cs typeface="Times New Roman" panose="02020603050405020304" pitchFamily="18" charset="0"/>
              </a:rPr>
              <a:t>What is the explanation for the majority’s view?</a:t>
            </a:r>
          </a:p>
          <a:p>
            <a:endParaRPr lang="en-US" b="0" i="0" dirty="0">
              <a:solidFill>
                <a:srgbClr val="000000"/>
              </a:solidFill>
              <a:effectLst/>
              <a:latin typeface="Open Sans"/>
            </a:endParaRPr>
          </a:p>
          <a:p>
            <a:endParaRPr lang="en-US" dirty="0"/>
          </a:p>
        </p:txBody>
      </p:sp>
    </p:spTree>
    <p:extLst>
      <p:ext uri="{BB962C8B-B14F-4D97-AF65-F5344CB8AC3E}">
        <p14:creationId xmlns:p14="http://schemas.microsoft.com/office/powerpoint/2010/main" val="12471060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3FC1D-13A5-4ED7-B098-9FF87EF4B8D8}"/>
              </a:ext>
            </a:extLst>
          </p:cNvPr>
          <p:cNvSpPr>
            <a:spLocks noGrp="1"/>
          </p:cNvSpPr>
          <p:nvPr>
            <p:ph type="title"/>
          </p:nvPr>
        </p:nvSpPr>
        <p:spPr/>
        <p:txBody>
          <a:bodyPr/>
          <a:lstStyle/>
          <a:p>
            <a:r>
              <a:rPr lang="en-US" dirty="0"/>
              <a:t>The Explanation</a:t>
            </a:r>
          </a:p>
        </p:txBody>
      </p:sp>
      <p:sp>
        <p:nvSpPr>
          <p:cNvPr id="3" name="Content Placeholder 2">
            <a:extLst>
              <a:ext uri="{FF2B5EF4-FFF2-40B4-BE49-F238E27FC236}">
                <a16:creationId xmlns:a16="http://schemas.microsoft.com/office/drawing/2014/main" id="{BEA61253-DE6C-4FD3-A46B-4F7488044AC5}"/>
              </a:ext>
            </a:extLst>
          </p:cNvPr>
          <p:cNvSpPr>
            <a:spLocks noGrp="1"/>
          </p:cNvSpPr>
          <p:nvPr>
            <p:ph idx="1"/>
          </p:nvPr>
        </p:nvSpPr>
        <p:spPr>
          <a:xfrm>
            <a:off x="609600" y="1524000"/>
            <a:ext cx="11201400" cy="4073526"/>
          </a:xfrm>
        </p:spPr>
        <p:txBody>
          <a:bodyPr/>
          <a:lstStyle/>
          <a:p>
            <a:r>
              <a:rPr lang="en-US" sz="2800" dirty="0">
                <a:solidFill>
                  <a:srgbClr val="000000"/>
                </a:solidFill>
              </a:rPr>
              <a:t>The majority thinks the two jobs are significantly different kinds of jobs.</a:t>
            </a:r>
          </a:p>
          <a:p>
            <a:pPr lvl="1"/>
            <a:r>
              <a:rPr lang="en-US" sz="2400" dirty="0">
                <a:solidFill>
                  <a:srgbClr val="000000"/>
                </a:solidFill>
              </a:rPr>
              <a:t>“The mere circumstance that "Bloomer Girl" was to be a musical review calling upon plaintiff's talents as a dancer as well as an actress, and was to be produced in the City of Los Angeles, whereas "Big Country" was a straight dramatic role in a "Western Type" story taking place in an opal mine in Australia, demonstrates the difference in kind between the two employments; the female lead as a dramatic actress in a western style motion picture can by no stretch of imagination be considered the equivalent of or substantially similar to the lead in a song-and-dance production.”</a:t>
            </a:r>
          </a:p>
          <a:p>
            <a:endParaRPr lang="en-US" sz="2400" dirty="0"/>
          </a:p>
        </p:txBody>
      </p:sp>
    </p:spTree>
    <p:extLst>
      <p:ext uri="{BB962C8B-B14F-4D97-AF65-F5344CB8AC3E}">
        <p14:creationId xmlns:p14="http://schemas.microsoft.com/office/powerpoint/2010/main" val="37281967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DC035-F084-4F25-91F3-06716FCA3896}"/>
              </a:ext>
            </a:extLst>
          </p:cNvPr>
          <p:cNvSpPr>
            <a:spLocks noGrp="1"/>
          </p:cNvSpPr>
          <p:nvPr>
            <p:ph type="title"/>
          </p:nvPr>
        </p:nvSpPr>
        <p:spPr/>
        <p:txBody>
          <a:bodyPr/>
          <a:lstStyle/>
          <a:p>
            <a:r>
              <a:rPr lang="en-US" dirty="0"/>
              <a:t>But Still A Triable Issue?</a:t>
            </a:r>
          </a:p>
        </p:txBody>
      </p:sp>
      <p:sp>
        <p:nvSpPr>
          <p:cNvPr id="3" name="Content Placeholder 2">
            <a:extLst>
              <a:ext uri="{FF2B5EF4-FFF2-40B4-BE49-F238E27FC236}">
                <a16:creationId xmlns:a16="http://schemas.microsoft.com/office/drawing/2014/main" id="{AF5E31AF-61B3-43A8-885C-F91E6C11E4E0}"/>
              </a:ext>
            </a:extLst>
          </p:cNvPr>
          <p:cNvSpPr>
            <a:spLocks noGrp="1"/>
          </p:cNvSpPr>
          <p:nvPr>
            <p:ph idx="1"/>
          </p:nvPr>
        </p:nvSpPr>
        <p:spPr/>
        <p:txBody>
          <a:bodyPr/>
          <a:lstStyle/>
          <a:p>
            <a:r>
              <a:rPr lang="en-US" dirty="0"/>
              <a:t>Is whether the jobs are different in kind a triable issue of material fact?</a:t>
            </a:r>
          </a:p>
          <a:p>
            <a:r>
              <a:rPr lang="en-US" dirty="0"/>
              <a:t>(a) Yes</a:t>
            </a:r>
          </a:p>
          <a:p>
            <a:r>
              <a:rPr lang="en-US" dirty="0"/>
              <a:t>(b) No</a:t>
            </a:r>
          </a:p>
        </p:txBody>
      </p:sp>
    </p:spTree>
    <p:extLst>
      <p:ext uri="{BB962C8B-B14F-4D97-AF65-F5344CB8AC3E}">
        <p14:creationId xmlns:p14="http://schemas.microsoft.com/office/powerpoint/2010/main" val="2131798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383FC-0CC4-4C44-8069-59A0797B4CE7}"/>
              </a:ext>
            </a:extLst>
          </p:cNvPr>
          <p:cNvSpPr>
            <a:spLocks noGrp="1"/>
          </p:cNvSpPr>
          <p:nvPr>
            <p:ph type="title"/>
          </p:nvPr>
        </p:nvSpPr>
        <p:spPr/>
        <p:txBody>
          <a:bodyPr/>
          <a:lstStyle/>
          <a:p>
            <a:r>
              <a:rPr lang="en-US" sz="4400" i="1" dirty="0">
                <a:ea typeface="Times New Roman" panose="02020603050405020304" pitchFamily="18" charset="0"/>
                <a:cs typeface="Times New Roman" panose="02020603050405020304" pitchFamily="18" charset="0"/>
              </a:rPr>
              <a:t>Rockingham County v. </a:t>
            </a:r>
            <a:r>
              <a:rPr lang="en-US" sz="4400" i="1" dirty="0" err="1">
                <a:ea typeface="Times New Roman" panose="02020603050405020304" pitchFamily="18" charset="0"/>
                <a:cs typeface="Times New Roman" panose="02020603050405020304" pitchFamily="18" charset="0"/>
              </a:rPr>
              <a:t>Luten</a:t>
            </a:r>
            <a:r>
              <a:rPr lang="en-US" sz="4400" i="1" dirty="0">
                <a:ea typeface="Times New Roman" panose="02020603050405020304" pitchFamily="18" charset="0"/>
                <a:cs typeface="Times New Roman" panose="02020603050405020304" pitchFamily="18" charset="0"/>
              </a:rPr>
              <a:t> Bridge</a:t>
            </a:r>
            <a:br>
              <a:rPr lang="en-US" sz="4400" dirty="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198E7CED-6BB3-42C9-8D21-3B65B7D8B733}"/>
              </a:ext>
            </a:extLst>
          </p:cNvPr>
          <p:cNvSpPr>
            <a:spLocks noGrp="1"/>
          </p:cNvSpPr>
          <p:nvPr>
            <p:ph idx="1"/>
          </p:nvPr>
        </p:nvSpPr>
        <p:spPr>
          <a:xfrm>
            <a:off x="457200" y="1295401"/>
            <a:ext cx="10972800" cy="5284787"/>
          </a:xfrm>
        </p:spPr>
        <p:txBody>
          <a:bodyPr/>
          <a:lstStyle/>
          <a:p>
            <a:pPr marL="0">
              <a:spcBef>
                <a:spcPts val="0"/>
              </a:spcBef>
              <a:spcAft>
                <a:spcPts val="0"/>
              </a:spcAft>
            </a:pPr>
            <a:r>
              <a:rPr lang="en-US" dirty="0">
                <a:solidFill>
                  <a:srgbClr val="333333"/>
                </a:solidFill>
                <a:effectLst/>
                <a:latin typeface="Helvetica" panose="020B0604020202020204" pitchFamily="34" charset="0"/>
              </a:rPr>
              <a:t>Rockingham County hired </a:t>
            </a:r>
            <a:r>
              <a:rPr lang="en-US" dirty="0" err="1">
                <a:solidFill>
                  <a:srgbClr val="333333"/>
                </a:solidFill>
                <a:effectLst/>
                <a:latin typeface="Helvetica" panose="020B0604020202020204" pitchFamily="34" charset="0"/>
              </a:rPr>
              <a:t>Luten</a:t>
            </a:r>
            <a:r>
              <a:rPr lang="en-US" dirty="0">
                <a:solidFill>
                  <a:srgbClr val="333333"/>
                </a:solidFill>
                <a:effectLst/>
                <a:latin typeface="Helvetica" panose="020B0604020202020204" pitchFamily="34" charset="0"/>
              </a:rPr>
              <a:t> Bridge to build a bridge across a river. </a:t>
            </a:r>
          </a:p>
          <a:p>
            <a:pPr marL="0">
              <a:spcBef>
                <a:spcPts val="0"/>
              </a:spcBef>
              <a:spcAft>
                <a:spcPts val="0"/>
              </a:spcAft>
            </a:pPr>
            <a:r>
              <a:rPr lang="en-US" dirty="0">
                <a:solidFill>
                  <a:srgbClr val="333333"/>
                </a:solidFill>
                <a:latin typeface="Helvetica" panose="020B0604020202020204" pitchFamily="34" charset="0"/>
              </a:rPr>
              <a:t>Before </a:t>
            </a:r>
            <a:r>
              <a:rPr lang="en-US" dirty="0" err="1">
                <a:solidFill>
                  <a:srgbClr val="333333"/>
                </a:solidFill>
                <a:effectLst/>
                <a:latin typeface="Helvetica" panose="020B0604020202020204" pitchFamily="34" charset="0"/>
              </a:rPr>
              <a:t>Luten</a:t>
            </a:r>
            <a:r>
              <a:rPr lang="en-US" dirty="0">
                <a:solidFill>
                  <a:srgbClr val="333333"/>
                </a:solidFill>
                <a:effectLst/>
                <a:latin typeface="Helvetica" panose="020B0604020202020204" pitchFamily="34" charset="0"/>
              </a:rPr>
              <a:t> Bridge completed construction, the County announced that they no longer wanted the bridge and would not pay for it. </a:t>
            </a:r>
          </a:p>
          <a:p>
            <a:pPr marL="0">
              <a:spcBef>
                <a:spcPts val="0"/>
              </a:spcBef>
              <a:spcAft>
                <a:spcPts val="0"/>
              </a:spcAft>
            </a:pPr>
            <a:r>
              <a:rPr lang="en-US" dirty="0">
                <a:solidFill>
                  <a:srgbClr val="333333"/>
                </a:solidFill>
                <a:effectLst/>
                <a:latin typeface="Helvetica" panose="020B0604020202020204" pitchFamily="34" charset="0"/>
              </a:rPr>
              <a:t>That announcement is a breach of the contract. </a:t>
            </a:r>
          </a:p>
          <a:p>
            <a:pPr marL="679450" lvl="2">
              <a:spcBef>
                <a:spcPts val="0"/>
              </a:spcBef>
              <a:spcAft>
                <a:spcPts val="0"/>
              </a:spcAft>
            </a:pPr>
            <a:r>
              <a:rPr lang="en-US" dirty="0">
                <a:solidFill>
                  <a:srgbClr val="333333"/>
                </a:solidFill>
                <a:latin typeface="Helvetica" panose="020B0604020202020204" pitchFamily="34" charset="0"/>
              </a:rPr>
              <a:t>Technically, it is an </a:t>
            </a:r>
            <a:r>
              <a:rPr lang="en-US" i="1" dirty="0">
                <a:solidFill>
                  <a:srgbClr val="333333"/>
                </a:solidFill>
                <a:latin typeface="Helvetica" panose="020B0604020202020204" pitchFamily="34" charset="0"/>
              </a:rPr>
              <a:t>anticipatory repudiation </a:t>
            </a:r>
            <a:r>
              <a:rPr lang="en-US" dirty="0">
                <a:solidFill>
                  <a:srgbClr val="333333"/>
                </a:solidFill>
                <a:latin typeface="Helvetica" panose="020B0604020202020204" pitchFamily="34" charset="0"/>
              </a:rPr>
              <a:t>(=the definite and unequivocal announcement of the intention to breach). It is itself a breach. </a:t>
            </a:r>
            <a:endParaRPr lang="en-US" dirty="0">
              <a:solidFill>
                <a:srgbClr val="333333"/>
              </a:solidFill>
              <a:effectLst/>
              <a:latin typeface="Helvetica" panose="020B0604020202020204" pitchFamily="34" charset="0"/>
            </a:endParaRPr>
          </a:p>
          <a:p>
            <a:pPr marL="0">
              <a:spcBef>
                <a:spcPts val="0"/>
              </a:spcBef>
              <a:spcAft>
                <a:spcPts val="0"/>
              </a:spcAft>
            </a:pPr>
            <a:r>
              <a:rPr lang="en-US" b="1" dirty="0">
                <a:solidFill>
                  <a:srgbClr val="333333"/>
                </a:solidFill>
                <a:effectLst/>
                <a:latin typeface="Helvetica" panose="020B0604020202020204" pitchFamily="34" charset="0"/>
              </a:rPr>
              <a:t>After the announcement, </a:t>
            </a:r>
            <a:r>
              <a:rPr lang="en-US" b="1" dirty="0" err="1">
                <a:solidFill>
                  <a:srgbClr val="333333"/>
                </a:solidFill>
                <a:effectLst/>
                <a:latin typeface="Helvetica" panose="020B0604020202020204" pitchFamily="34" charset="0"/>
              </a:rPr>
              <a:t>Luten</a:t>
            </a:r>
            <a:r>
              <a:rPr lang="en-US" b="1" dirty="0">
                <a:solidFill>
                  <a:srgbClr val="333333"/>
                </a:solidFill>
                <a:effectLst/>
                <a:latin typeface="Helvetica" panose="020B0604020202020204" pitchFamily="34" charset="0"/>
              </a:rPr>
              <a:t> Bridge completed the construction of the bridge. </a:t>
            </a:r>
          </a:p>
          <a:p>
            <a:endParaRPr lang="en-US" dirty="0"/>
          </a:p>
        </p:txBody>
      </p:sp>
    </p:spTree>
    <p:extLst>
      <p:ext uri="{BB962C8B-B14F-4D97-AF65-F5344CB8AC3E}">
        <p14:creationId xmlns:p14="http://schemas.microsoft.com/office/powerpoint/2010/main" val="11330369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BA8D8-D3B0-41E5-AA8A-1A343F03721C}"/>
              </a:ext>
            </a:extLst>
          </p:cNvPr>
          <p:cNvSpPr>
            <a:spLocks noGrp="1"/>
          </p:cNvSpPr>
          <p:nvPr>
            <p:ph type="title"/>
          </p:nvPr>
        </p:nvSpPr>
        <p:spPr/>
        <p:txBody>
          <a:bodyPr/>
          <a:lstStyle/>
          <a:p>
            <a:r>
              <a:rPr lang="en-US" dirty="0"/>
              <a:t>More Explanation</a:t>
            </a:r>
          </a:p>
        </p:txBody>
      </p:sp>
      <p:sp>
        <p:nvSpPr>
          <p:cNvPr id="3" name="Content Placeholder 2">
            <a:extLst>
              <a:ext uri="{FF2B5EF4-FFF2-40B4-BE49-F238E27FC236}">
                <a16:creationId xmlns:a16="http://schemas.microsoft.com/office/drawing/2014/main" id="{F646DBCE-00A0-4805-A5A7-B89207EA48A8}"/>
              </a:ext>
            </a:extLst>
          </p:cNvPr>
          <p:cNvSpPr>
            <a:spLocks noGrp="1"/>
          </p:cNvSpPr>
          <p:nvPr>
            <p:ph idx="1"/>
          </p:nvPr>
        </p:nvSpPr>
        <p:spPr/>
        <p:txBody>
          <a:bodyPr/>
          <a:lstStyle/>
          <a:p>
            <a:r>
              <a:rPr lang="en-US" sz="3200" dirty="0">
                <a:effectLst/>
                <a:ea typeface="Times New Roman" panose="02020603050405020304" pitchFamily="18" charset="0"/>
                <a:cs typeface="Times New Roman" panose="02020603050405020304" pitchFamily="18" charset="0"/>
              </a:rPr>
              <a:t>We give the non-breacher the benefit of the doubt about whether the job was inferior. </a:t>
            </a:r>
          </a:p>
          <a:p>
            <a:pPr lvl="1"/>
            <a:r>
              <a:rPr lang="en-US" sz="2800" dirty="0">
                <a:effectLst/>
                <a:ea typeface="Times New Roman" panose="02020603050405020304" pitchFamily="18" charset="0"/>
                <a:cs typeface="Times New Roman" panose="02020603050405020304" pitchFamily="18" charset="0"/>
              </a:rPr>
              <a:t>Because so many subjective factors matter in that decision.</a:t>
            </a:r>
          </a:p>
          <a:p>
            <a:r>
              <a:rPr lang="en-US" sz="3200" dirty="0">
                <a:cs typeface="Times New Roman" panose="02020603050405020304" pitchFamily="18" charset="0"/>
              </a:rPr>
              <a:t>MacLaine’s rejection of “Big Country” makes it presumptively inferior, and the movie company did not present evidence sufficient to overcome that presumption. </a:t>
            </a:r>
            <a:endParaRPr lang="en-US" sz="4400" dirty="0"/>
          </a:p>
        </p:txBody>
      </p:sp>
    </p:spTree>
    <p:extLst>
      <p:ext uri="{BB962C8B-B14F-4D97-AF65-F5344CB8AC3E}">
        <p14:creationId xmlns:p14="http://schemas.microsoft.com/office/powerpoint/2010/main" val="8742257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7F85D-0885-434D-AF81-666AACAE7828}"/>
              </a:ext>
            </a:extLst>
          </p:cNvPr>
          <p:cNvSpPr>
            <a:spLocks noGrp="1"/>
          </p:cNvSpPr>
          <p:nvPr>
            <p:ph type="title"/>
          </p:nvPr>
        </p:nvSpPr>
        <p:spPr/>
        <p:txBody>
          <a:bodyPr/>
          <a:lstStyle/>
          <a:p>
            <a:r>
              <a:rPr lang="en-US" dirty="0"/>
              <a:t>Dividing The Damages</a:t>
            </a:r>
          </a:p>
        </p:txBody>
      </p:sp>
      <p:sp>
        <p:nvSpPr>
          <p:cNvPr id="3" name="Content Placeholder 2">
            <a:extLst>
              <a:ext uri="{FF2B5EF4-FFF2-40B4-BE49-F238E27FC236}">
                <a16:creationId xmlns:a16="http://schemas.microsoft.com/office/drawing/2014/main" id="{455CA31D-EC6D-4802-97D0-8DA0A9081795}"/>
              </a:ext>
            </a:extLst>
          </p:cNvPr>
          <p:cNvSpPr>
            <a:spLocks noGrp="1"/>
          </p:cNvSpPr>
          <p:nvPr>
            <p:ph idx="1"/>
          </p:nvPr>
        </p:nvSpPr>
        <p:spPr>
          <a:xfrm>
            <a:off x="609600" y="1163637"/>
            <a:ext cx="10972800" cy="4530725"/>
          </a:xfrm>
        </p:spPr>
        <p:txBody>
          <a:bodyPr/>
          <a:lstStyle/>
          <a:p>
            <a:r>
              <a:rPr lang="en-US" sz="2800" dirty="0"/>
              <a:t>Mitigation </a:t>
            </a:r>
            <a:r>
              <a:rPr lang="en-US" sz="2800" i="1" dirty="0"/>
              <a:t>divides</a:t>
            </a:r>
            <a:r>
              <a:rPr lang="en-US" sz="2800" dirty="0"/>
              <a:t> the damages between the breacher and the non-breacher.</a:t>
            </a:r>
          </a:p>
          <a:p>
            <a:pPr lvl="1"/>
            <a:r>
              <a:rPr lang="en-US" sz="2800" dirty="0"/>
              <a:t>The breacher pays for damages not avoidable by proper mitigation. </a:t>
            </a:r>
          </a:p>
          <a:p>
            <a:pPr lvl="1"/>
            <a:r>
              <a:rPr lang="en-US" sz="2800" dirty="0"/>
              <a:t>The non-breacher bears damages that the non-breacher did not avoid but should have avoided through proper mitigation.</a:t>
            </a:r>
          </a:p>
          <a:p>
            <a:r>
              <a:rPr lang="en-US" sz="2800" dirty="0">
                <a:ea typeface="Times New Roman" panose="02020603050405020304" pitchFamily="18" charset="0"/>
                <a:cs typeface="Times New Roman" panose="02020603050405020304" pitchFamily="18" charset="0"/>
              </a:rPr>
              <a:t>Is this consistent with the fundamental goal?</a:t>
            </a:r>
          </a:p>
          <a:p>
            <a:pPr lvl="2"/>
            <a:r>
              <a:rPr lang="en-US" sz="2800" dirty="0">
                <a:ea typeface="Times New Roman" panose="02020603050405020304" pitchFamily="18" charset="0"/>
                <a:cs typeface="Times New Roman" panose="02020603050405020304" pitchFamily="18" charset="0"/>
              </a:rPr>
              <a:t>The goal is to put the injured party in as good a position as he or she would have been in if the promise had been kept.</a:t>
            </a:r>
          </a:p>
          <a:p>
            <a:r>
              <a:rPr lang="en-US" sz="2800" dirty="0"/>
              <a:t>(a) Yes</a:t>
            </a:r>
          </a:p>
          <a:p>
            <a:r>
              <a:rPr lang="en-US" sz="2800" dirty="0"/>
              <a:t>(b) No</a:t>
            </a:r>
          </a:p>
          <a:p>
            <a:pPr lvl="1"/>
            <a:endParaRPr lang="en-US" sz="2800" dirty="0"/>
          </a:p>
        </p:txBody>
      </p:sp>
    </p:spTree>
    <p:extLst>
      <p:ext uri="{BB962C8B-B14F-4D97-AF65-F5344CB8AC3E}">
        <p14:creationId xmlns:p14="http://schemas.microsoft.com/office/powerpoint/2010/main" val="34414467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9A194F-102B-4AC0-B526-099C2A0B0778}"/>
              </a:ext>
            </a:extLst>
          </p:cNvPr>
          <p:cNvSpPr>
            <a:spLocks noGrp="1"/>
          </p:cNvSpPr>
          <p:nvPr>
            <p:ph type="title"/>
          </p:nvPr>
        </p:nvSpPr>
        <p:spPr/>
        <p:txBody>
          <a:bodyPr/>
          <a:lstStyle/>
          <a:p>
            <a:r>
              <a:rPr lang="en-US" dirty="0"/>
              <a:t>The Expectation Measure So Far</a:t>
            </a:r>
          </a:p>
        </p:txBody>
      </p:sp>
      <p:sp>
        <p:nvSpPr>
          <p:cNvPr id="3" name="Content Placeholder 2">
            <a:extLst>
              <a:ext uri="{FF2B5EF4-FFF2-40B4-BE49-F238E27FC236}">
                <a16:creationId xmlns:a16="http://schemas.microsoft.com/office/drawing/2014/main" id="{39707024-91B0-498B-855E-7C6FC810EE53}"/>
              </a:ext>
            </a:extLst>
          </p:cNvPr>
          <p:cNvSpPr>
            <a:spLocks noGrp="1"/>
          </p:cNvSpPr>
          <p:nvPr>
            <p:ph idx="1"/>
          </p:nvPr>
        </p:nvSpPr>
        <p:spPr>
          <a:xfrm>
            <a:off x="609600" y="1066800"/>
            <a:ext cx="10972800" cy="5562600"/>
          </a:xfrm>
        </p:spPr>
        <p:txBody>
          <a:bodyPr/>
          <a:lstStyle/>
          <a:p>
            <a:pPr marL="0">
              <a:spcBef>
                <a:spcPts val="0"/>
              </a:spcBef>
              <a:spcAft>
                <a:spcPts val="0"/>
              </a:spcAft>
            </a:pPr>
            <a:r>
              <a:rPr lang="en-US" sz="2800" dirty="0">
                <a:ea typeface="Times New Roman" panose="02020603050405020304" pitchFamily="18" charset="0"/>
                <a:cs typeface="Times New Roman" panose="02020603050405020304" pitchFamily="18" charset="0"/>
              </a:rPr>
              <a:t>The three steps:</a:t>
            </a:r>
          </a:p>
          <a:p>
            <a:pPr marL="679450" lvl="2">
              <a:spcBef>
                <a:spcPts val="0"/>
              </a:spcBef>
              <a:spcAft>
                <a:spcPts val="0"/>
              </a:spcAft>
            </a:pPr>
            <a:r>
              <a:rPr lang="en-US" sz="2800" i="1" dirty="0">
                <a:ea typeface="Times New Roman" panose="02020603050405020304" pitchFamily="18" charset="0"/>
                <a:cs typeface="Times New Roman" panose="02020603050405020304" pitchFamily="18" charset="0"/>
              </a:rPr>
              <a:t>First</a:t>
            </a:r>
            <a:r>
              <a:rPr lang="en-US" sz="2800" dirty="0">
                <a:ea typeface="Times New Roman" panose="02020603050405020304" pitchFamily="18" charset="0"/>
                <a:cs typeface="Times New Roman" panose="02020603050405020304" pitchFamily="18" charset="0"/>
              </a:rPr>
              <a:t>:  Where would the injured party be if the promise had been kept? </a:t>
            </a:r>
          </a:p>
          <a:p>
            <a:pPr marL="679450" lvl="2">
              <a:spcBef>
                <a:spcPts val="0"/>
              </a:spcBef>
              <a:spcAft>
                <a:spcPts val="0"/>
              </a:spcAft>
            </a:pPr>
            <a:r>
              <a:rPr lang="en-US" sz="2800" i="1" dirty="0">
                <a:ea typeface="Times New Roman" panose="02020603050405020304" pitchFamily="18" charset="0"/>
                <a:cs typeface="Times New Roman" panose="02020603050405020304" pitchFamily="18" charset="0"/>
              </a:rPr>
              <a:t>Second</a:t>
            </a:r>
            <a:r>
              <a:rPr lang="en-US" sz="2800" dirty="0">
                <a:ea typeface="Times New Roman" panose="02020603050405020304" pitchFamily="18" charset="0"/>
                <a:cs typeface="Times New Roman" panose="02020603050405020304" pitchFamily="18" charset="0"/>
              </a:rPr>
              <a:t>:  what losses did the injured party suffer as a </a:t>
            </a:r>
            <a:r>
              <a:rPr lang="en-US" sz="2800" i="1" dirty="0">
                <a:ea typeface="Times New Roman" panose="02020603050405020304" pitchFamily="18" charset="0"/>
                <a:cs typeface="Times New Roman" panose="02020603050405020304" pitchFamily="18" charset="0"/>
              </a:rPr>
              <a:t>result </a:t>
            </a:r>
            <a:r>
              <a:rPr lang="en-US" sz="2800" dirty="0">
                <a:ea typeface="Times New Roman" panose="02020603050405020304" pitchFamily="18" charset="0"/>
                <a:cs typeface="Times New Roman" panose="02020603050405020304" pitchFamily="18" charset="0"/>
              </a:rPr>
              <a:t>of the breach—</a:t>
            </a:r>
            <a:r>
              <a:rPr lang="en-US" sz="2800" i="1" dirty="0">
                <a:ea typeface="Times New Roman" panose="02020603050405020304" pitchFamily="18" charset="0"/>
                <a:cs typeface="Times New Roman" panose="02020603050405020304" pitchFamily="18" charset="0"/>
              </a:rPr>
              <a:t>assuming proper mitigation</a:t>
            </a:r>
            <a:r>
              <a:rPr lang="en-US" sz="2800" dirty="0">
                <a:ea typeface="Times New Roman" panose="02020603050405020304" pitchFamily="18" charset="0"/>
                <a:cs typeface="Times New Roman" panose="02020603050405020304" pitchFamily="18" charset="0"/>
              </a:rPr>
              <a:t>.</a:t>
            </a:r>
          </a:p>
          <a:p>
            <a:pPr marL="679450" lvl="2">
              <a:spcBef>
                <a:spcPts val="0"/>
              </a:spcBef>
              <a:spcAft>
                <a:spcPts val="0"/>
              </a:spcAft>
            </a:pPr>
            <a:r>
              <a:rPr lang="en-US" sz="2800" i="1" dirty="0">
                <a:ea typeface="Times New Roman" panose="02020603050405020304" pitchFamily="18" charset="0"/>
                <a:cs typeface="Times New Roman" panose="02020603050405020304" pitchFamily="18" charset="0"/>
              </a:rPr>
              <a:t>Third</a:t>
            </a:r>
            <a:r>
              <a:rPr lang="en-US" sz="2800" dirty="0">
                <a:ea typeface="Times New Roman" panose="02020603050405020304" pitchFamily="18" charset="0"/>
                <a:cs typeface="Times New Roman" panose="02020603050405020304" pitchFamily="18" charset="0"/>
              </a:rPr>
              <a:t>:  award enough money to move the injured party from the breach-position to the contract-performed position</a:t>
            </a:r>
          </a:p>
          <a:p>
            <a:r>
              <a:rPr lang="en-US" sz="2800"/>
              <a:t>This </a:t>
            </a:r>
            <a:r>
              <a:rPr lang="en-US" sz="2800" dirty="0"/>
              <a:t>divides the damages between the breacher and the non-breacher. </a:t>
            </a:r>
          </a:p>
        </p:txBody>
      </p:sp>
    </p:spTree>
    <p:extLst>
      <p:ext uri="{BB962C8B-B14F-4D97-AF65-F5344CB8AC3E}">
        <p14:creationId xmlns:p14="http://schemas.microsoft.com/office/powerpoint/2010/main" val="21942090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D8BA4-4565-18A4-CD3F-05503D6100F3}"/>
              </a:ext>
            </a:extLst>
          </p:cNvPr>
          <p:cNvSpPr>
            <a:spLocks noGrp="1"/>
          </p:cNvSpPr>
          <p:nvPr>
            <p:ph type="title"/>
          </p:nvPr>
        </p:nvSpPr>
        <p:spPr/>
        <p:txBody>
          <a:bodyPr/>
          <a:lstStyle/>
          <a:p>
            <a:r>
              <a:rPr lang="en-US" dirty="0"/>
              <a:t>Points About Mitigation</a:t>
            </a:r>
          </a:p>
        </p:txBody>
      </p:sp>
      <p:sp>
        <p:nvSpPr>
          <p:cNvPr id="3" name="Content Placeholder 2">
            <a:extLst>
              <a:ext uri="{FF2B5EF4-FFF2-40B4-BE49-F238E27FC236}">
                <a16:creationId xmlns:a16="http://schemas.microsoft.com/office/drawing/2014/main" id="{4B07AF2A-0E08-D167-D752-53A47FB761BC}"/>
              </a:ext>
            </a:extLst>
          </p:cNvPr>
          <p:cNvSpPr>
            <a:spLocks noGrp="1"/>
          </p:cNvSpPr>
          <p:nvPr>
            <p:ph idx="1"/>
          </p:nvPr>
        </p:nvSpPr>
        <p:spPr>
          <a:xfrm>
            <a:off x="597061" y="1295400"/>
            <a:ext cx="10972800" cy="4530725"/>
          </a:xfrm>
        </p:spPr>
        <p:txBody>
          <a:bodyPr/>
          <a:lstStyle/>
          <a:p>
            <a:r>
              <a:rPr lang="en-US" dirty="0"/>
              <a:t>Mitigation is taking all reasonable steps to reduced losses.</a:t>
            </a:r>
          </a:p>
          <a:p>
            <a:r>
              <a:rPr lang="en-US" dirty="0"/>
              <a:t>If an injured party takes steps after a breach that cut losses after the breach, the amount saved is deducted from the award even if taking the steps would NOT have been proper mitigation. </a:t>
            </a:r>
          </a:p>
          <a:p>
            <a:r>
              <a:rPr lang="en-US" dirty="0"/>
              <a:t>Mitigation can involve mitigation expenses = spending money to save money. The injured party recovers mitigation expenses. </a:t>
            </a:r>
          </a:p>
          <a:p>
            <a:r>
              <a:rPr lang="en-US" dirty="0"/>
              <a:t>If a mitigation expense was reasonable but in fact did not save money, the injured party still recovers the expense. </a:t>
            </a:r>
          </a:p>
          <a:p>
            <a:endParaRPr lang="en-US" dirty="0"/>
          </a:p>
        </p:txBody>
      </p:sp>
    </p:spTree>
    <p:extLst>
      <p:ext uri="{BB962C8B-B14F-4D97-AF65-F5344CB8AC3E}">
        <p14:creationId xmlns:p14="http://schemas.microsoft.com/office/powerpoint/2010/main" val="5624876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07801A-8D3B-1843-31F9-806BA218DC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07E930-40F0-0DAD-958C-711230FF6B0C}"/>
              </a:ext>
            </a:extLst>
          </p:cNvPr>
          <p:cNvSpPr>
            <a:spLocks noGrp="1"/>
          </p:cNvSpPr>
          <p:nvPr>
            <p:ph type="title"/>
          </p:nvPr>
        </p:nvSpPr>
        <p:spPr/>
        <p:txBody>
          <a:bodyPr/>
          <a:lstStyle/>
          <a:p>
            <a:r>
              <a:rPr lang="en-US" dirty="0"/>
              <a:t>Expectation With Mitigation</a:t>
            </a:r>
          </a:p>
        </p:txBody>
      </p:sp>
      <p:sp>
        <p:nvSpPr>
          <p:cNvPr id="3" name="Content Placeholder 2">
            <a:extLst>
              <a:ext uri="{FF2B5EF4-FFF2-40B4-BE49-F238E27FC236}">
                <a16:creationId xmlns:a16="http://schemas.microsoft.com/office/drawing/2014/main" id="{73B4BBA6-D59F-6D90-38D2-A67DCB6AE224}"/>
              </a:ext>
            </a:extLst>
          </p:cNvPr>
          <p:cNvSpPr>
            <a:spLocks noGrp="1"/>
          </p:cNvSpPr>
          <p:nvPr>
            <p:ph idx="1"/>
          </p:nvPr>
        </p:nvSpPr>
        <p:spPr>
          <a:xfrm>
            <a:off x="645367" y="1163637"/>
            <a:ext cx="10972800" cy="4530725"/>
          </a:xfrm>
        </p:spPr>
        <p:txBody>
          <a:bodyPr/>
          <a:lstStyle/>
          <a:p>
            <a:pPr marL="0">
              <a:spcBef>
                <a:spcPts val="0"/>
              </a:spcBef>
              <a:spcAft>
                <a:spcPts val="0"/>
              </a:spcAft>
            </a:pPr>
            <a:r>
              <a:rPr lang="en-US" sz="2800" dirty="0">
                <a:ea typeface="Times New Roman" panose="02020603050405020304" pitchFamily="18" charset="0"/>
                <a:cs typeface="Times New Roman" panose="02020603050405020304" pitchFamily="18" charset="0"/>
              </a:rPr>
              <a:t>The three steps of the expectation measure of damages.</a:t>
            </a:r>
          </a:p>
          <a:p>
            <a:pPr marL="679450" lvl="2">
              <a:spcBef>
                <a:spcPts val="0"/>
              </a:spcBef>
              <a:spcAft>
                <a:spcPts val="0"/>
              </a:spcAft>
            </a:pPr>
            <a:r>
              <a:rPr lang="en-US" sz="2800" i="1" dirty="0">
                <a:ea typeface="Times New Roman" panose="02020603050405020304" pitchFamily="18" charset="0"/>
                <a:cs typeface="Times New Roman" panose="02020603050405020304" pitchFamily="18" charset="0"/>
              </a:rPr>
              <a:t>First</a:t>
            </a:r>
            <a:r>
              <a:rPr lang="en-US" sz="2800" dirty="0">
                <a:ea typeface="Times New Roman" panose="02020603050405020304" pitchFamily="18" charset="0"/>
                <a:cs typeface="Times New Roman" panose="02020603050405020304" pitchFamily="18" charset="0"/>
              </a:rPr>
              <a:t>:  Where would the injured party be if the promise had been kept? </a:t>
            </a:r>
          </a:p>
          <a:p>
            <a:pPr marL="679450" lvl="2">
              <a:spcBef>
                <a:spcPts val="0"/>
              </a:spcBef>
              <a:spcAft>
                <a:spcPts val="0"/>
              </a:spcAft>
            </a:pPr>
            <a:r>
              <a:rPr lang="en-US" sz="2800" i="1" dirty="0">
                <a:ea typeface="Times New Roman" panose="02020603050405020304" pitchFamily="18" charset="0"/>
                <a:cs typeface="Times New Roman" panose="02020603050405020304" pitchFamily="18" charset="0"/>
              </a:rPr>
              <a:t>Second</a:t>
            </a:r>
            <a:r>
              <a:rPr lang="en-US" sz="2800" dirty="0">
                <a:ea typeface="Times New Roman" panose="02020603050405020304" pitchFamily="18" charset="0"/>
                <a:cs typeface="Times New Roman" panose="02020603050405020304" pitchFamily="18" charset="0"/>
              </a:rPr>
              <a:t>:  what losses did the injured party suffer as a </a:t>
            </a:r>
            <a:r>
              <a:rPr lang="en-US" sz="2800" i="1" dirty="0">
                <a:ea typeface="Times New Roman" panose="02020603050405020304" pitchFamily="18" charset="0"/>
                <a:cs typeface="Times New Roman" panose="02020603050405020304" pitchFamily="18" charset="0"/>
              </a:rPr>
              <a:t>result </a:t>
            </a:r>
            <a:r>
              <a:rPr lang="en-US" sz="2800" dirty="0">
                <a:ea typeface="Times New Roman" panose="02020603050405020304" pitchFamily="18" charset="0"/>
                <a:cs typeface="Times New Roman" panose="02020603050405020304" pitchFamily="18" charset="0"/>
              </a:rPr>
              <a:t>of the breach—assuming proper mitigation? </a:t>
            </a:r>
          </a:p>
          <a:p>
            <a:pPr marL="996950" lvl="3">
              <a:spcBef>
                <a:spcPts val="0"/>
              </a:spcBef>
              <a:spcAft>
                <a:spcPts val="0"/>
              </a:spcAft>
            </a:pPr>
            <a:r>
              <a:rPr lang="en-US" sz="2600" dirty="0">
                <a:ea typeface="Times New Roman" panose="02020603050405020304" pitchFamily="18" charset="0"/>
                <a:cs typeface="Times New Roman" panose="02020603050405020304" pitchFamily="18" charset="0"/>
              </a:rPr>
              <a:t>Loses avoidable by mitigation are not recovered. </a:t>
            </a:r>
          </a:p>
          <a:p>
            <a:pPr marL="996950" lvl="3">
              <a:spcBef>
                <a:spcPts val="0"/>
              </a:spcBef>
              <a:spcAft>
                <a:spcPts val="0"/>
              </a:spcAft>
            </a:pPr>
            <a:r>
              <a:rPr lang="en-US" sz="2600" dirty="0">
                <a:ea typeface="Times New Roman" panose="02020603050405020304" pitchFamily="18" charset="0"/>
                <a:cs typeface="Times New Roman" panose="02020603050405020304" pitchFamily="18" charset="0"/>
              </a:rPr>
              <a:t>Mitigation expenses </a:t>
            </a:r>
            <a:r>
              <a:rPr lang="en-US" sz="2600">
                <a:ea typeface="Times New Roman" panose="02020603050405020304" pitchFamily="18" charset="0"/>
                <a:cs typeface="Times New Roman" panose="02020603050405020304" pitchFamily="18" charset="0"/>
              </a:rPr>
              <a:t>are recovered. </a:t>
            </a:r>
            <a:endParaRPr lang="en-US" sz="2600" dirty="0">
              <a:ea typeface="Times New Roman" panose="02020603050405020304" pitchFamily="18" charset="0"/>
              <a:cs typeface="Times New Roman" panose="02020603050405020304" pitchFamily="18" charset="0"/>
            </a:endParaRPr>
          </a:p>
          <a:p>
            <a:pPr marL="679450" lvl="2">
              <a:spcBef>
                <a:spcPts val="0"/>
              </a:spcBef>
              <a:spcAft>
                <a:spcPts val="0"/>
              </a:spcAft>
            </a:pPr>
            <a:r>
              <a:rPr lang="en-US" sz="2800" i="1" dirty="0">
                <a:ea typeface="Times New Roman" panose="02020603050405020304" pitchFamily="18" charset="0"/>
                <a:cs typeface="Times New Roman" panose="02020603050405020304" pitchFamily="18" charset="0"/>
              </a:rPr>
              <a:t>Third</a:t>
            </a:r>
            <a:r>
              <a:rPr lang="en-US" sz="2800" dirty="0">
                <a:ea typeface="Times New Roman" panose="02020603050405020304" pitchFamily="18" charset="0"/>
                <a:cs typeface="Times New Roman" panose="02020603050405020304" pitchFamily="18" charset="0"/>
              </a:rPr>
              <a:t>:  award enough money to move the injured party from the breach-position to the contract-performed position</a:t>
            </a:r>
          </a:p>
          <a:p>
            <a:endParaRPr lang="en-US" dirty="0"/>
          </a:p>
        </p:txBody>
      </p:sp>
    </p:spTree>
    <p:extLst>
      <p:ext uri="{BB962C8B-B14F-4D97-AF65-F5344CB8AC3E}">
        <p14:creationId xmlns:p14="http://schemas.microsoft.com/office/powerpoint/2010/main" val="19794173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78710-E11A-4DDD-A34E-5F3EEEBDF548}"/>
              </a:ext>
            </a:extLst>
          </p:cNvPr>
          <p:cNvSpPr>
            <a:spLocks noGrp="1"/>
          </p:cNvSpPr>
          <p:nvPr>
            <p:ph type="title"/>
          </p:nvPr>
        </p:nvSpPr>
        <p:spPr/>
        <p:txBody>
          <a:bodyPr/>
          <a:lstStyle/>
          <a:p>
            <a:r>
              <a:rPr lang="en-US" dirty="0"/>
              <a:t>A Useless Bridge</a:t>
            </a:r>
          </a:p>
        </p:txBody>
      </p:sp>
      <p:sp>
        <p:nvSpPr>
          <p:cNvPr id="3" name="Content Placeholder 2">
            <a:extLst>
              <a:ext uri="{FF2B5EF4-FFF2-40B4-BE49-F238E27FC236}">
                <a16:creationId xmlns:a16="http://schemas.microsoft.com/office/drawing/2014/main" id="{AB8F476C-6F59-453F-9128-FDB17B07A134}"/>
              </a:ext>
            </a:extLst>
          </p:cNvPr>
          <p:cNvSpPr>
            <a:spLocks noGrp="1"/>
          </p:cNvSpPr>
          <p:nvPr>
            <p:ph idx="1"/>
          </p:nvPr>
        </p:nvSpPr>
        <p:spPr>
          <a:xfrm>
            <a:off x="609600" y="1600201"/>
            <a:ext cx="5181600" cy="4530725"/>
          </a:xfrm>
        </p:spPr>
        <p:txBody>
          <a:bodyPr/>
          <a:lstStyle/>
          <a:p>
            <a:r>
              <a:rPr lang="en-US" b="1" dirty="0">
                <a:solidFill>
                  <a:srgbClr val="333333"/>
                </a:solidFill>
                <a:effectLst/>
                <a:latin typeface="Helvetica" panose="020B0604020202020204" pitchFamily="34" charset="0"/>
              </a:rPr>
              <a:t>The completed bridge has no value. </a:t>
            </a:r>
            <a:r>
              <a:rPr lang="en-US" dirty="0">
                <a:solidFill>
                  <a:srgbClr val="333333"/>
                </a:solidFill>
                <a:effectLst/>
                <a:latin typeface="Helvetica" panose="020B0604020202020204" pitchFamily="34" charset="0"/>
              </a:rPr>
              <a:t>No road connects to it on either side. The bridge is useless.</a:t>
            </a:r>
            <a:endParaRPr lang="en-US" dirty="0"/>
          </a:p>
        </p:txBody>
      </p:sp>
      <p:pic>
        <p:nvPicPr>
          <p:cNvPr id="5" name="Picture 4">
            <a:extLst>
              <a:ext uri="{FF2B5EF4-FFF2-40B4-BE49-F238E27FC236}">
                <a16:creationId xmlns:a16="http://schemas.microsoft.com/office/drawing/2014/main" id="{EB4E108A-C58A-4EDF-ABCA-813C847F94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9800" y="1612642"/>
            <a:ext cx="5113463" cy="3848433"/>
          </a:xfrm>
          <a:prstGeom prst="rect">
            <a:avLst/>
          </a:prstGeom>
        </p:spPr>
      </p:pic>
    </p:spTree>
    <p:extLst>
      <p:ext uri="{BB962C8B-B14F-4D97-AF65-F5344CB8AC3E}">
        <p14:creationId xmlns:p14="http://schemas.microsoft.com/office/powerpoint/2010/main" val="3926468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59259-1992-4959-9408-77CC04E46F62}"/>
              </a:ext>
            </a:extLst>
          </p:cNvPr>
          <p:cNvSpPr>
            <a:spLocks noGrp="1"/>
          </p:cNvSpPr>
          <p:nvPr>
            <p:ph type="title"/>
          </p:nvPr>
        </p:nvSpPr>
        <p:spPr/>
        <p:txBody>
          <a:bodyPr/>
          <a:lstStyle/>
          <a:p>
            <a:r>
              <a:rPr lang="en-US" dirty="0"/>
              <a:t>Promise Kept Position</a:t>
            </a:r>
          </a:p>
        </p:txBody>
      </p:sp>
      <p:sp>
        <p:nvSpPr>
          <p:cNvPr id="3" name="Content Placeholder 2">
            <a:extLst>
              <a:ext uri="{FF2B5EF4-FFF2-40B4-BE49-F238E27FC236}">
                <a16:creationId xmlns:a16="http://schemas.microsoft.com/office/drawing/2014/main" id="{953D0C08-2BD4-4D4D-AD95-BD1F13237F09}"/>
              </a:ext>
            </a:extLst>
          </p:cNvPr>
          <p:cNvSpPr>
            <a:spLocks noGrp="1"/>
          </p:cNvSpPr>
          <p:nvPr>
            <p:ph idx="1"/>
          </p:nvPr>
        </p:nvSpPr>
        <p:spPr/>
        <p:txBody>
          <a:bodyPr/>
          <a:lstStyle/>
          <a:p>
            <a:pPr marL="0">
              <a:spcBef>
                <a:spcPts val="0"/>
              </a:spcBef>
              <a:spcAft>
                <a:spcPts val="0"/>
              </a:spcAft>
            </a:pPr>
            <a:r>
              <a:rPr lang="en-US" dirty="0">
                <a:effectLst/>
                <a:ea typeface="Times New Roman" panose="02020603050405020304" pitchFamily="18" charset="0"/>
                <a:cs typeface="Times New Roman" panose="02020603050405020304" pitchFamily="18" charset="0"/>
              </a:rPr>
              <a:t>Where would </a:t>
            </a:r>
            <a:r>
              <a:rPr lang="en-US" dirty="0" err="1">
                <a:effectLst/>
                <a:ea typeface="Times New Roman" panose="02020603050405020304" pitchFamily="18" charset="0"/>
                <a:cs typeface="Times New Roman" panose="02020603050405020304" pitchFamily="18" charset="0"/>
              </a:rPr>
              <a:t>Luten</a:t>
            </a:r>
            <a:r>
              <a:rPr lang="en-US" dirty="0">
                <a:effectLst/>
                <a:ea typeface="Times New Roman" panose="02020603050405020304" pitchFamily="18" charset="0"/>
                <a:cs typeface="Times New Roman" panose="02020603050405020304" pitchFamily="18" charset="0"/>
              </a:rPr>
              <a:t> Bridge be if the promise had been kept? </a:t>
            </a:r>
            <a:r>
              <a:rPr lang="en-US" dirty="0">
                <a:ea typeface="Times New Roman" panose="02020603050405020304" pitchFamily="18" charset="0"/>
                <a:cs typeface="Times New Roman" panose="02020603050405020304" pitchFamily="18" charset="0"/>
              </a:rPr>
              <a:t>Assume </a:t>
            </a:r>
          </a:p>
          <a:p>
            <a:pPr marL="679450" lvl="2">
              <a:spcBef>
                <a:spcPts val="0"/>
              </a:spcBef>
              <a:spcAft>
                <a:spcPts val="0"/>
              </a:spcAft>
            </a:pPr>
            <a:r>
              <a:rPr lang="en-US" sz="3000" dirty="0">
                <a:ea typeface="Times New Roman" panose="02020603050405020304" pitchFamily="18" charset="0"/>
                <a:cs typeface="Times New Roman" panose="02020603050405020304" pitchFamily="18" charset="0"/>
              </a:rPr>
              <a:t>they would have been paid $23,000 (about $350,000 in 2023 dollars), and </a:t>
            </a:r>
          </a:p>
          <a:p>
            <a:pPr marL="679450" lvl="2">
              <a:spcBef>
                <a:spcPts val="0"/>
              </a:spcBef>
              <a:spcAft>
                <a:spcPts val="0"/>
              </a:spcAft>
            </a:pPr>
            <a:r>
              <a:rPr lang="en-US" sz="3000" dirty="0">
                <a:ea typeface="Times New Roman" panose="02020603050405020304" pitchFamily="18" charset="0"/>
                <a:cs typeface="Times New Roman" panose="02020603050405020304" pitchFamily="18" charset="0"/>
              </a:rPr>
              <a:t>they would have spent $18,000 building the bridge. </a:t>
            </a:r>
          </a:p>
          <a:p>
            <a:pPr marL="327025" lvl="1">
              <a:spcBef>
                <a:spcPts val="0"/>
              </a:spcBef>
              <a:spcAft>
                <a:spcPts val="0"/>
              </a:spcAft>
            </a:pPr>
            <a:r>
              <a:rPr lang="en-US" sz="3000" dirty="0">
                <a:ea typeface="Times New Roman" panose="02020603050405020304" pitchFamily="18" charset="0"/>
                <a:cs typeface="Times New Roman" panose="02020603050405020304" pitchFamily="18" charset="0"/>
              </a:rPr>
              <a:t>So in the promise-kept position, they would have: </a:t>
            </a:r>
          </a:p>
          <a:p>
            <a:pPr marL="679450" lvl="2">
              <a:spcBef>
                <a:spcPts val="0"/>
              </a:spcBef>
              <a:spcAft>
                <a:spcPts val="0"/>
              </a:spcAft>
            </a:pPr>
            <a:r>
              <a:rPr lang="en-US" sz="3000" dirty="0">
                <a:ea typeface="Times New Roman" panose="02020603050405020304" pitchFamily="18" charset="0"/>
                <a:cs typeface="Times New Roman" panose="02020603050405020304" pitchFamily="18" charset="0"/>
              </a:rPr>
              <a:t>$5000 net profit.</a:t>
            </a:r>
          </a:p>
        </p:txBody>
      </p:sp>
    </p:spTree>
    <p:extLst>
      <p:ext uri="{BB962C8B-B14F-4D97-AF65-F5344CB8AC3E}">
        <p14:creationId xmlns:p14="http://schemas.microsoft.com/office/powerpoint/2010/main" val="3108489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508C0-B53B-42DD-9A5F-D19E86A51885}"/>
              </a:ext>
            </a:extLst>
          </p:cNvPr>
          <p:cNvSpPr>
            <a:spLocks noGrp="1"/>
          </p:cNvSpPr>
          <p:nvPr>
            <p:ph type="title"/>
          </p:nvPr>
        </p:nvSpPr>
        <p:spPr/>
        <p:txBody>
          <a:bodyPr/>
          <a:lstStyle/>
          <a:p>
            <a:r>
              <a:rPr lang="en-US" dirty="0"/>
              <a:t>Losses As A Result of the Breach</a:t>
            </a:r>
          </a:p>
        </p:txBody>
      </p:sp>
      <p:sp>
        <p:nvSpPr>
          <p:cNvPr id="3" name="Content Placeholder 2">
            <a:extLst>
              <a:ext uri="{FF2B5EF4-FFF2-40B4-BE49-F238E27FC236}">
                <a16:creationId xmlns:a16="http://schemas.microsoft.com/office/drawing/2014/main" id="{3056509B-97EB-4EE4-8E0F-8E8D021A04FC}"/>
              </a:ext>
            </a:extLst>
          </p:cNvPr>
          <p:cNvSpPr>
            <a:spLocks noGrp="1"/>
          </p:cNvSpPr>
          <p:nvPr>
            <p:ph idx="1"/>
          </p:nvPr>
        </p:nvSpPr>
        <p:spPr/>
        <p:txBody>
          <a:bodyPr/>
          <a:lstStyle/>
          <a:p>
            <a:pPr marL="0">
              <a:spcBef>
                <a:spcPts val="0"/>
              </a:spcBef>
              <a:spcAft>
                <a:spcPts val="0"/>
              </a:spcAft>
            </a:pPr>
            <a:r>
              <a:rPr lang="en-US" sz="3200" i="1" dirty="0">
                <a:ea typeface="Times New Roman" panose="02020603050405020304" pitchFamily="18" charset="0"/>
                <a:cs typeface="Times New Roman" panose="02020603050405020304" pitchFamily="18" charset="0"/>
              </a:rPr>
              <a:t>W</a:t>
            </a:r>
            <a:r>
              <a:rPr lang="en-US" sz="3200" dirty="0">
                <a:ea typeface="Times New Roman" panose="02020603050405020304" pitchFamily="18" charset="0"/>
                <a:cs typeface="Times New Roman" panose="02020603050405020304" pitchFamily="18" charset="0"/>
              </a:rPr>
              <a:t>hat losses did the </a:t>
            </a:r>
            <a:r>
              <a:rPr lang="en-US" sz="3200" dirty="0" err="1">
                <a:ea typeface="Times New Roman" panose="02020603050405020304" pitchFamily="18" charset="0"/>
                <a:cs typeface="Times New Roman" panose="02020603050405020304" pitchFamily="18" charset="0"/>
              </a:rPr>
              <a:t>Luten</a:t>
            </a:r>
            <a:r>
              <a:rPr lang="en-US" sz="3200" dirty="0">
                <a:ea typeface="Times New Roman" panose="02020603050405020304" pitchFamily="18" charset="0"/>
                <a:cs typeface="Times New Roman" panose="02020603050405020304" pitchFamily="18" charset="0"/>
              </a:rPr>
              <a:t> Bridge suffer as a </a:t>
            </a:r>
            <a:r>
              <a:rPr lang="en-US" sz="3200" i="1" dirty="0">
                <a:ea typeface="Times New Roman" panose="02020603050405020304" pitchFamily="18" charset="0"/>
                <a:cs typeface="Times New Roman" panose="02020603050405020304" pitchFamily="18" charset="0"/>
              </a:rPr>
              <a:t>result </a:t>
            </a:r>
            <a:r>
              <a:rPr lang="en-US" sz="3200" dirty="0">
                <a:ea typeface="Times New Roman" panose="02020603050405020304" pitchFamily="18" charset="0"/>
                <a:cs typeface="Times New Roman" panose="02020603050405020304" pitchFamily="18" charset="0"/>
              </a:rPr>
              <a:t>of the breach? </a:t>
            </a:r>
          </a:p>
          <a:p>
            <a:pPr marL="679450" lvl="2">
              <a:spcBef>
                <a:spcPts val="0"/>
              </a:spcBef>
              <a:spcAft>
                <a:spcPts val="0"/>
              </a:spcAft>
            </a:pPr>
            <a:r>
              <a:rPr lang="en-US" sz="3200" dirty="0">
                <a:ea typeface="Times New Roman" panose="02020603050405020304" pitchFamily="18" charset="0"/>
                <a:cs typeface="Times New Roman" panose="02020603050405020304" pitchFamily="18" charset="0"/>
              </a:rPr>
              <a:t>They spent $18,000 building the bridge </a:t>
            </a:r>
          </a:p>
          <a:p>
            <a:pPr marL="679450" lvl="2">
              <a:spcBef>
                <a:spcPts val="0"/>
              </a:spcBef>
              <a:spcAft>
                <a:spcPts val="0"/>
              </a:spcAft>
            </a:pPr>
            <a:r>
              <a:rPr lang="en-US" sz="3200" dirty="0">
                <a:ea typeface="Times New Roman" panose="02020603050405020304" pitchFamily="18" charset="0"/>
                <a:cs typeface="Times New Roman" panose="02020603050405020304" pitchFamily="18" charset="0"/>
              </a:rPr>
              <a:t>They receive no payments from the county. </a:t>
            </a:r>
          </a:p>
          <a:p>
            <a:pPr marL="327025" lvl="1">
              <a:spcBef>
                <a:spcPts val="0"/>
              </a:spcBef>
              <a:spcAft>
                <a:spcPts val="0"/>
              </a:spcAft>
            </a:pPr>
            <a:r>
              <a:rPr lang="en-US" sz="3200" dirty="0">
                <a:ea typeface="Times New Roman" panose="02020603050405020304" pitchFamily="18" charset="0"/>
                <a:cs typeface="Times New Roman" panose="02020603050405020304" pitchFamily="18" charset="0"/>
              </a:rPr>
              <a:t>As a result of the breach, they are:</a:t>
            </a:r>
          </a:p>
          <a:p>
            <a:pPr marL="679450" lvl="2">
              <a:spcBef>
                <a:spcPts val="0"/>
              </a:spcBef>
              <a:spcAft>
                <a:spcPts val="0"/>
              </a:spcAft>
            </a:pPr>
            <a:r>
              <a:rPr lang="en-US" sz="3200" dirty="0">
                <a:ea typeface="Times New Roman" panose="02020603050405020304" pitchFamily="18" charset="0"/>
                <a:cs typeface="Times New Roman" panose="02020603050405020304" pitchFamily="18" charset="0"/>
              </a:rPr>
              <a:t>Minus $18,000.</a:t>
            </a:r>
          </a:p>
          <a:p>
            <a:endParaRPr lang="en-US" sz="3200" dirty="0"/>
          </a:p>
        </p:txBody>
      </p:sp>
    </p:spTree>
    <p:extLst>
      <p:ext uri="{BB962C8B-B14F-4D97-AF65-F5344CB8AC3E}">
        <p14:creationId xmlns:p14="http://schemas.microsoft.com/office/powerpoint/2010/main" val="430011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2A41E-7785-407B-BDA2-8DEFFA83BB08}"/>
              </a:ext>
            </a:extLst>
          </p:cNvPr>
          <p:cNvSpPr>
            <a:spLocks noGrp="1"/>
          </p:cNvSpPr>
          <p:nvPr>
            <p:ph type="title"/>
          </p:nvPr>
        </p:nvSpPr>
        <p:spPr/>
        <p:txBody>
          <a:bodyPr/>
          <a:lstStyle/>
          <a:p>
            <a:r>
              <a:rPr lang="en-US" dirty="0"/>
              <a:t>The Award If We Follow </a:t>
            </a:r>
            <a:r>
              <a:rPr lang="en-US" i="1" dirty="0"/>
              <a:t>Hawkins</a:t>
            </a:r>
          </a:p>
        </p:txBody>
      </p:sp>
      <p:sp>
        <p:nvSpPr>
          <p:cNvPr id="3" name="Content Placeholder 2">
            <a:extLst>
              <a:ext uri="{FF2B5EF4-FFF2-40B4-BE49-F238E27FC236}">
                <a16:creationId xmlns:a16="http://schemas.microsoft.com/office/drawing/2014/main" id="{240973BE-BA55-4D5F-8FCD-6F662D4196C1}"/>
              </a:ext>
            </a:extLst>
          </p:cNvPr>
          <p:cNvSpPr>
            <a:spLocks noGrp="1"/>
          </p:cNvSpPr>
          <p:nvPr>
            <p:ph idx="1"/>
          </p:nvPr>
        </p:nvSpPr>
        <p:spPr/>
        <p:txBody>
          <a:bodyPr/>
          <a:lstStyle/>
          <a:p>
            <a:r>
              <a:rPr lang="en-US" sz="3200" dirty="0">
                <a:ea typeface="Times New Roman" panose="02020603050405020304" pitchFamily="18" charset="0"/>
                <a:cs typeface="Times New Roman" panose="02020603050405020304" pitchFamily="18" charset="0"/>
              </a:rPr>
              <a:t>We award enough money to move </a:t>
            </a:r>
            <a:r>
              <a:rPr lang="en-US" sz="3200" dirty="0" err="1">
                <a:ea typeface="Times New Roman" panose="02020603050405020304" pitchFamily="18" charset="0"/>
                <a:cs typeface="Times New Roman" panose="02020603050405020304" pitchFamily="18" charset="0"/>
              </a:rPr>
              <a:t>Luten</a:t>
            </a:r>
            <a:r>
              <a:rPr lang="en-US" sz="3200" dirty="0">
                <a:ea typeface="Times New Roman" panose="02020603050405020304" pitchFamily="18" charset="0"/>
                <a:cs typeface="Times New Roman" panose="02020603050405020304" pitchFamily="18" charset="0"/>
              </a:rPr>
              <a:t> Bridge from the breach-position to the contract-performed position.</a:t>
            </a:r>
          </a:p>
          <a:p>
            <a:r>
              <a:rPr lang="en-US" sz="3200" dirty="0">
                <a:ea typeface="Times New Roman" panose="02020603050405020304" pitchFamily="18" charset="0"/>
                <a:cs typeface="Times New Roman" panose="02020603050405020304" pitchFamily="18" charset="0"/>
              </a:rPr>
              <a:t>We would award them $23,000 because they are minus $18,000 and should be plus $5000. </a:t>
            </a:r>
          </a:p>
          <a:p>
            <a:endParaRPr lang="en-US" sz="3200" dirty="0">
              <a:ea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434495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1742B1-0046-4195-8E98-8662A0CAFE4B}"/>
              </a:ext>
            </a:extLst>
          </p:cNvPr>
          <p:cNvSpPr>
            <a:spLocks noGrp="1"/>
          </p:cNvSpPr>
          <p:nvPr>
            <p:ph type="title"/>
          </p:nvPr>
        </p:nvSpPr>
        <p:spPr/>
        <p:txBody>
          <a:bodyPr/>
          <a:lstStyle/>
          <a:p>
            <a:r>
              <a:rPr lang="en-US" dirty="0"/>
              <a:t>The Timing of the Expenditures</a:t>
            </a:r>
          </a:p>
        </p:txBody>
      </p:sp>
      <p:sp>
        <p:nvSpPr>
          <p:cNvPr id="3" name="Content Placeholder 2">
            <a:extLst>
              <a:ext uri="{FF2B5EF4-FFF2-40B4-BE49-F238E27FC236}">
                <a16:creationId xmlns:a16="http://schemas.microsoft.com/office/drawing/2014/main" id="{9A959686-C7B0-4457-9ED7-7778428F35E6}"/>
              </a:ext>
            </a:extLst>
          </p:cNvPr>
          <p:cNvSpPr>
            <a:spLocks noGrp="1"/>
          </p:cNvSpPr>
          <p:nvPr>
            <p:ph idx="1"/>
          </p:nvPr>
        </p:nvSpPr>
        <p:spPr/>
        <p:txBody>
          <a:bodyPr/>
          <a:lstStyle/>
          <a:p>
            <a:r>
              <a:rPr lang="en-US" sz="3200" dirty="0"/>
              <a:t>We can divide </a:t>
            </a:r>
            <a:r>
              <a:rPr lang="en-US" sz="3200" dirty="0" err="1"/>
              <a:t>Luten</a:t>
            </a:r>
            <a:r>
              <a:rPr lang="en-US" sz="3200" dirty="0"/>
              <a:t> Bridge’s expenditures into before and after the County’s announcement. Assume these are the numbers.</a:t>
            </a:r>
          </a:p>
          <a:p>
            <a:pPr lvl="2"/>
            <a:r>
              <a:rPr lang="en-US" sz="3200" dirty="0"/>
              <a:t>Before: $6,900</a:t>
            </a:r>
          </a:p>
          <a:p>
            <a:pPr lvl="2"/>
            <a:r>
              <a:rPr lang="en-US" sz="3200" dirty="0"/>
              <a:t>After: $11,100.</a:t>
            </a:r>
          </a:p>
        </p:txBody>
      </p:sp>
    </p:spTree>
    <p:extLst>
      <p:ext uri="{BB962C8B-B14F-4D97-AF65-F5344CB8AC3E}">
        <p14:creationId xmlns:p14="http://schemas.microsoft.com/office/powerpoint/2010/main" val="3005104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B5A9E-55AC-F8A7-F647-D39BED59AE3F}"/>
              </a:ext>
            </a:extLst>
          </p:cNvPr>
          <p:cNvSpPr>
            <a:spLocks noGrp="1"/>
          </p:cNvSpPr>
          <p:nvPr>
            <p:ph type="title"/>
          </p:nvPr>
        </p:nvSpPr>
        <p:spPr/>
        <p:txBody>
          <a:bodyPr/>
          <a:lstStyle/>
          <a:p>
            <a:r>
              <a:rPr lang="en-US" dirty="0"/>
              <a:t>Expectation Damages Calculation</a:t>
            </a:r>
          </a:p>
        </p:txBody>
      </p:sp>
      <p:sp>
        <p:nvSpPr>
          <p:cNvPr id="3" name="Content Placeholder 2">
            <a:extLst>
              <a:ext uri="{FF2B5EF4-FFF2-40B4-BE49-F238E27FC236}">
                <a16:creationId xmlns:a16="http://schemas.microsoft.com/office/drawing/2014/main" id="{1720D730-F0F4-F4CF-932C-6A84450C2194}"/>
              </a:ext>
            </a:extLst>
          </p:cNvPr>
          <p:cNvSpPr>
            <a:spLocks noGrp="1"/>
          </p:cNvSpPr>
          <p:nvPr>
            <p:ph idx="1"/>
          </p:nvPr>
        </p:nvSpPr>
        <p:spPr/>
        <p:txBody>
          <a:bodyPr/>
          <a:lstStyle/>
          <a:p>
            <a:r>
              <a:rPr lang="en-US" dirty="0"/>
              <a:t>Promise kept</a:t>
            </a:r>
          </a:p>
          <a:p>
            <a:pPr lvl="1"/>
            <a:r>
              <a:rPr lang="en-US" dirty="0"/>
              <a:t>Paid $23,000</a:t>
            </a:r>
          </a:p>
          <a:p>
            <a:r>
              <a:rPr lang="en-US" dirty="0"/>
              <a:t>Losses caused by the breach</a:t>
            </a:r>
          </a:p>
          <a:p>
            <a:pPr lvl="2"/>
            <a:r>
              <a:rPr lang="en-US" sz="2800" dirty="0"/>
              <a:t>Before: $6,900</a:t>
            </a:r>
          </a:p>
          <a:p>
            <a:pPr lvl="2"/>
            <a:r>
              <a:rPr lang="en-US" sz="2800" dirty="0"/>
              <a:t>After: $11,100</a:t>
            </a:r>
          </a:p>
          <a:p>
            <a:pPr lvl="2"/>
            <a:r>
              <a:rPr lang="en-US" sz="2800" dirty="0"/>
              <a:t>Total: $18,000</a:t>
            </a:r>
          </a:p>
          <a:p>
            <a:pPr lvl="1"/>
            <a:r>
              <a:rPr lang="en-US" sz="3200" dirty="0"/>
              <a:t>Award</a:t>
            </a:r>
          </a:p>
          <a:p>
            <a:pPr lvl="2"/>
            <a:r>
              <a:rPr lang="en-US" sz="2800" dirty="0"/>
              <a:t>?</a:t>
            </a:r>
          </a:p>
          <a:p>
            <a:endParaRPr lang="en-US" dirty="0"/>
          </a:p>
        </p:txBody>
      </p:sp>
    </p:spTree>
    <p:extLst>
      <p:ext uri="{BB962C8B-B14F-4D97-AF65-F5344CB8AC3E}">
        <p14:creationId xmlns:p14="http://schemas.microsoft.com/office/powerpoint/2010/main" val="239868408"/>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3537</TotalTime>
  <Words>2122</Words>
  <Application>Microsoft Office PowerPoint</Application>
  <PresentationFormat>Widescreen</PresentationFormat>
  <Paragraphs>165</Paragraphs>
  <Slides>34</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34</vt:i4>
      </vt:variant>
    </vt:vector>
  </HeadingPairs>
  <TitlesOfParts>
    <vt:vector size="43" baseType="lpstr">
      <vt:lpstr>Arial</vt:lpstr>
      <vt:lpstr>Calibri</vt:lpstr>
      <vt:lpstr>Garamond</vt:lpstr>
      <vt:lpstr>Helvetica</vt:lpstr>
      <vt:lpstr>Open Sans</vt:lpstr>
      <vt:lpstr>Times New Roman</vt:lpstr>
      <vt:lpstr>Verdana</vt:lpstr>
      <vt:lpstr>Wingdings</vt:lpstr>
      <vt:lpstr>Edge</vt:lpstr>
      <vt:lpstr>Mitigation</vt:lpstr>
      <vt:lpstr>Expectation Measure So Far</vt:lpstr>
      <vt:lpstr>Rockingham County v. Luten Bridge </vt:lpstr>
      <vt:lpstr>A Useless Bridge</vt:lpstr>
      <vt:lpstr>Promise Kept Position</vt:lpstr>
      <vt:lpstr>Losses As A Result of the Breach</vt:lpstr>
      <vt:lpstr>The Award If We Follow Hawkins</vt:lpstr>
      <vt:lpstr>The Timing of the Expenditures</vt:lpstr>
      <vt:lpstr>Expectation Damages Calculation</vt:lpstr>
      <vt:lpstr>Question</vt:lpstr>
      <vt:lpstr>The Court’s Position</vt:lpstr>
      <vt:lpstr>The Duty to Mitigate</vt:lpstr>
      <vt:lpstr>What Is Mitigation?</vt:lpstr>
      <vt:lpstr>A Second Operation</vt:lpstr>
      <vt:lpstr>Mitigation Overview</vt:lpstr>
      <vt:lpstr>Different Ways To Value</vt:lpstr>
      <vt:lpstr>Another Acting Job</vt:lpstr>
      <vt:lpstr>Selling The Record Collection</vt:lpstr>
      <vt:lpstr>Mitigation in the Employment Context</vt:lpstr>
      <vt:lpstr>PowerPoint Presentation</vt:lpstr>
      <vt:lpstr>Why The Job Offer?</vt:lpstr>
      <vt:lpstr>What Happens If She Takes The Job</vt:lpstr>
      <vt:lpstr>Proper Mitigation in Parker</vt:lpstr>
      <vt:lpstr>Puzzles</vt:lpstr>
      <vt:lpstr>The Point The Dissent Makes</vt:lpstr>
      <vt:lpstr>Another Problem</vt:lpstr>
      <vt:lpstr>But The Majority Says  . . .</vt:lpstr>
      <vt:lpstr>The Explanation</vt:lpstr>
      <vt:lpstr>But Still A Triable Issue?</vt:lpstr>
      <vt:lpstr>More Explanation</vt:lpstr>
      <vt:lpstr>Dividing The Damages</vt:lpstr>
      <vt:lpstr>The Expectation Measure So Far</vt:lpstr>
      <vt:lpstr>Points About Mitigation</vt:lpstr>
      <vt:lpstr>Expectation With Mitigation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Wrap Contracts</dc:title>
  <dc:creator>Richard</dc:creator>
  <cp:lastModifiedBy>richard warner richardwarner</cp:lastModifiedBy>
  <cp:revision>558</cp:revision>
  <dcterms:created xsi:type="dcterms:W3CDTF">2004-02-06T21:25:14Z</dcterms:created>
  <dcterms:modified xsi:type="dcterms:W3CDTF">2025-09-29T15:33:09Z</dcterms:modified>
</cp:coreProperties>
</file>