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2"/>
  </p:notesMasterIdLst>
  <p:sldIdLst>
    <p:sldId id="256" r:id="rId2"/>
    <p:sldId id="293" r:id="rId3"/>
    <p:sldId id="267" r:id="rId4"/>
    <p:sldId id="278" r:id="rId5"/>
    <p:sldId id="268" r:id="rId6"/>
    <p:sldId id="274" r:id="rId7"/>
    <p:sldId id="275" r:id="rId8"/>
    <p:sldId id="286" r:id="rId9"/>
    <p:sldId id="289" r:id="rId10"/>
    <p:sldId id="294"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578" autoAdjust="0"/>
    <p:restoredTop sz="94698" autoAdjust="0"/>
  </p:normalViewPr>
  <p:slideViewPr>
    <p:cSldViewPr>
      <p:cViewPr varScale="1">
        <p:scale>
          <a:sx n="80" d="100"/>
          <a:sy n="80" d="100"/>
        </p:scale>
        <p:origin x="257" y="55"/>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6/27/2022</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CB0FCD9-0470-4140-96E5-2FF0D183AEF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C26ACC-D8F0-4CA3-86B6-DAAC482858CA}" type="slidenum">
              <a:rPr lang="en-US" altLang="en-US" smtClean="0"/>
              <a:pPr>
                <a:spcBef>
                  <a:spcPct val="0"/>
                </a:spcBef>
              </a:pPr>
              <a:t>2</a:t>
            </a:fld>
            <a:endParaRPr lang="en-US" altLang="en-US"/>
          </a:p>
        </p:txBody>
      </p:sp>
      <p:sp>
        <p:nvSpPr>
          <p:cNvPr id="4099" name="Rectangle 2">
            <a:extLst>
              <a:ext uri="{FF2B5EF4-FFF2-40B4-BE49-F238E27FC236}">
                <a16:creationId xmlns:a16="http://schemas.microsoft.com/office/drawing/2014/main" id="{44ADB598-9D7B-479E-9F67-2820D81A67D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92D53E09-CAB0-4BAF-8AA7-4E610406AAD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8266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4</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E636EC4-E5DF-4CCE-A7EB-882AE894DFA4}"/>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5183EC8-80B2-451A-94C1-684AB522CA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3556" name="Slide Number Placeholder 3">
            <a:extLst>
              <a:ext uri="{FF2B5EF4-FFF2-40B4-BE49-F238E27FC236}">
                <a16:creationId xmlns:a16="http://schemas.microsoft.com/office/drawing/2014/main" id="{1632B895-AC09-4274-A4B6-B85FD64548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C38D5E5-1796-4184-B174-B533BA136659}" type="slidenum">
              <a:rPr lang="en-US" altLang="en-US">
                <a:latin typeface="Arial" panose="020B0604020202020204" pitchFamily="34" charset="0"/>
              </a:rPr>
              <a:pPr eaLnBrk="1" hangingPunct="1">
                <a:spcBef>
                  <a:spcPct val="0"/>
                </a:spcBef>
              </a:pPr>
              <a:t>6</a:t>
            </a:fld>
            <a:endParaRPr lang="en-US" altLang="en-US">
              <a:latin typeface="Arial" panose="020B0604020202020204" pitchFamily="34" charset="0"/>
            </a:endParaRPr>
          </a:p>
        </p:txBody>
      </p:sp>
    </p:spTree>
    <p:extLst>
      <p:ext uri="{BB962C8B-B14F-4D97-AF65-F5344CB8AC3E}">
        <p14:creationId xmlns:p14="http://schemas.microsoft.com/office/powerpoint/2010/main" val="4166321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E48A8B53-2627-4980-8D8E-33E9D900F3C8}"/>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C153BFB1-9573-44C6-B3C2-F6B138AEC0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a:extLst>
              <a:ext uri="{FF2B5EF4-FFF2-40B4-BE49-F238E27FC236}">
                <a16:creationId xmlns:a16="http://schemas.microsoft.com/office/drawing/2014/main" id="{E08CC037-959B-46B5-9A8E-60CC078DB8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ED045CA-E9C8-4585-A1D3-81EE7CB9BB1A}" type="slidenum">
              <a:rPr lang="en-US" altLang="en-US">
                <a:latin typeface="Arial" panose="020B0604020202020204" pitchFamily="34" charset="0"/>
              </a:rPr>
              <a:pPr eaLnBrk="1" hangingPunct="1">
                <a:spcBef>
                  <a:spcPct val="0"/>
                </a:spcBef>
              </a:pPr>
              <a:t>7</a:t>
            </a:fld>
            <a:endParaRPr lang="en-US" altLang="en-US">
              <a:latin typeface="Arial" panose="020B0604020202020204" pitchFamily="34" charset="0"/>
            </a:endParaRPr>
          </a:p>
        </p:txBody>
      </p:sp>
    </p:spTree>
    <p:extLst>
      <p:ext uri="{BB962C8B-B14F-4D97-AF65-F5344CB8AC3E}">
        <p14:creationId xmlns:p14="http://schemas.microsoft.com/office/powerpoint/2010/main" val="2023318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4.jpeg"/><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Ambiguity </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9A52B-69CC-4C7A-B530-48DA47C9461D}"/>
              </a:ext>
            </a:extLst>
          </p:cNvPr>
          <p:cNvSpPr>
            <a:spLocks noGrp="1"/>
          </p:cNvSpPr>
          <p:nvPr>
            <p:ph type="title"/>
          </p:nvPr>
        </p:nvSpPr>
        <p:spPr/>
        <p:txBody>
          <a:bodyPr/>
          <a:lstStyle/>
          <a:p>
            <a:r>
              <a:rPr lang="en-US" dirty="0"/>
              <a:t>What Order? </a:t>
            </a:r>
          </a:p>
        </p:txBody>
      </p:sp>
      <p:sp>
        <p:nvSpPr>
          <p:cNvPr id="3" name="Content Placeholder 2">
            <a:extLst>
              <a:ext uri="{FF2B5EF4-FFF2-40B4-BE49-F238E27FC236}">
                <a16:creationId xmlns:a16="http://schemas.microsoft.com/office/drawing/2014/main" id="{1765A379-9A03-4FA5-9377-48C1B25A4FC3}"/>
              </a:ext>
            </a:extLst>
          </p:cNvPr>
          <p:cNvSpPr>
            <a:spLocks noGrp="1"/>
          </p:cNvSpPr>
          <p:nvPr>
            <p:ph idx="1"/>
          </p:nvPr>
        </p:nvSpPr>
        <p:spPr/>
        <p:txBody>
          <a:bodyPr/>
          <a:lstStyle/>
          <a:p>
            <a:r>
              <a:rPr lang="en-US" dirty="0"/>
              <a:t>In </a:t>
            </a:r>
            <a:r>
              <a:rPr lang="en-US" i="1" dirty="0"/>
              <a:t>Embry v. McKittrick</a:t>
            </a:r>
            <a:r>
              <a:rPr lang="en-US" dirty="0"/>
              <a:t>, in what order would you apply these rules?</a:t>
            </a:r>
          </a:p>
          <a:p>
            <a:r>
              <a:rPr lang="en-US" dirty="0"/>
              <a:t>(a) Consideration, promissory estoppel, objective intent.</a:t>
            </a:r>
          </a:p>
          <a:p>
            <a:r>
              <a:rPr lang="en-US" dirty="0"/>
              <a:t>(b) Promissory estoppel, objective intent, consideration.</a:t>
            </a:r>
          </a:p>
          <a:p>
            <a:r>
              <a:rPr lang="en-US" dirty="0"/>
              <a:t>(c) Objective intent, consideration, promissory estoppel.</a:t>
            </a:r>
          </a:p>
          <a:p>
            <a:r>
              <a:rPr lang="en-US" dirty="0"/>
              <a:t>(d) Not sure.</a:t>
            </a:r>
          </a:p>
        </p:txBody>
      </p:sp>
    </p:spTree>
    <p:extLst>
      <p:ext uri="{BB962C8B-B14F-4D97-AF65-F5344CB8AC3E}">
        <p14:creationId xmlns:p14="http://schemas.microsoft.com/office/powerpoint/2010/main" val="1281942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74F6BA-DA10-422C-A106-7B1BAC6FEEF8}"/>
              </a:ext>
            </a:extLst>
          </p:cNvPr>
          <p:cNvSpPr/>
          <p:nvPr/>
        </p:nvSpPr>
        <p:spPr>
          <a:xfrm>
            <a:off x="266700" y="794543"/>
            <a:ext cx="11049000" cy="46481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ext Box 4">
            <a:extLst>
              <a:ext uri="{FF2B5EF4-FFF2-40B4-BE49-F238E27FC236}">
                <a16:creationId xmlns:a16="http://schemas.microsoft.com/office/drawing/2014/main" id="{6162D6A9-B5E2-4C1D-AAE2-CA0CB1FC95E9}"/>
              </a:ext>
            </a:extLst>
          </p:cNvPr>
          <p:cNvSpPr txBox="1">
            <a:spLocks noChangeArrowheads="1"/>
          </p:cNvSpPr>
          <p:nvPr/>
        </p:nvSpPr>
        <p:spPr bwMode="auto">
          <a:xfrm>
            <a:off x="3505200" y="609599"/>
            <a:ext cx="63246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Objective intent test adequately resolves any ambiguity?</a:t>
            </a:r>
          </a:p>
        </p:txBody>
      </p:sp>
      <p:sp>
        <p:nvSpPr>
          <p:cNvPr id="3077" name="Text Box 7">
            <a:extLst>
              <a:ext uri="{FF2B5EF4-FFF2-40B4-BE49-F238E27FC236}">
                <a16:creationId xmlns:a16="http://schemas.microsoft.com/office/drawing/2014/main" id="{E933441C-9603-48AA-8D55-C302CC6F94A7}"/>
              </a:ext>
            </a:extLst>
          </p:cNvPr>
          <p:cNvSpPr txBox="1">
            <a:spLocks noChangeArrowheads="1"/>
          </p:cNvSpPr>
          <p:nvPr/>
        </p:nvSpPr>
        <p:spPr bwMode="auto">
          <a:xfrm>
            <a:off x="4876800" y="685800"/>
            <a:ext cx="251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3078" name="Text Box 8">
            <a:extLst>
              <a:ext uri="{FF2B5EF4-FFF2-40B4-BE49-F238E27FC236}">
                <a16:creationId xmlns:a16="http://schemas.microsoft.com/office/drawing/2014/main" id="{230D7D7C-36CB-4874-A5E7-48A263192A0E}"/>
              </a:ext>
            </a:extLst>
          </p:cNvPr>
          <p:cNvSpPr txBox="1">
            <a:spLocks noChangeArrowheads="1"/>
          </p:cNvSpPr>
          <p:nvPr/>
        </p:nvSpPr>
        <p:spPr bwMode="auto">
          <a:xfrm>
            <a:off x="5715000" y="16764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Misunderstanding?</a:t>
            </a:r>
          </a:p>
        </p:txBody>
      </p:sp>
      <p:sp>
        <p:nvSpPr>
          <p:cNvPr id="3079" name="Line 9">
            <a:extLst>
              <a:ext uri="{FF2B5EF4-FFF2-40B4-BE49-F238E27FC236}">
                <a16:creationId xmlns:a16="http://schemas.microsoft.com/office/drawing/2014/main" id="{F537FA6E-7A92-40BF-9952-6BED751CC94A}"/>
              </a:ext>
            </a:extLst>
          </p:cNvPr>
          <p:cNvSpPr>
            <a:spLocks noChangeShapeType="1"/>
          </p:cNvSpPr>
          <p:nvPr/>
        </p:nvSpPr>
        <p:spPr bwMode="auto">
          <a:xfrm flipH="1">
            <a:off x="5410200" y="2133599"/>
            <a:ext cx="1066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Text Box 10">
            <a:extLst>
              <a:ext uri="{FF2B5EF4-FFF2-40B4-BE49-F238E27FC236}">
                <a16:creationId xmlns:a16="http://schemas.microsoft.com/office/drawing/2014/main" id="{950E3723-9AB0-421B-8C08-984D161AAA99}"/>
              </a:ext>
            </a:extLst>
          </p:cNvPr>
          <p:cNvSpPr txBox="1">
            <a:spLocks noChangeArrowheads="1"/>
          </p:cNvSpPr>
          <p:nvPr/>
        </p:nvSpPr>
        <p:spPr bwMode="auto">
          <a:xfrm>
            <a:off x="2667000" y="2666999"/>
            <a:ext cx="381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One party knows or should know of the misunderstanding?</a:t>
            </a:r>
          </a:p>
        </p:txBody>
      </p:sp>
      <p:sp>
        <p:nvSpPr>
          <p:cNvPr id="3081" name="Line 11">
            <a:extLst>
              <a:ext uri="{FF2B5EF4-FFF2-40B4-BE49-F238E27FC236}">
                <a16:creationId xmlns:a16="http://schemas.microsoft.com/office/drawing/2014/main" id="{4DA970DF-967A-48D1-89C1-7DE5B890FBFE}"/>
              </a:ext>
            </a:extLst>
          </p:cNvPr>
          <p:cNvSpPr>
            <a:spLocks noChangeShapeType="1"/>
          </p:cNvSpPr>
          <p:nvPr/>
        </p:nvSpPr>
        <p:spPr bwMode="auto">
          <a:xfrm flipH="1">
            <a:off x="3505200" y="3352799"/>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12">
            <a:extLst>
              <a:ext uri="{FF2B5EF4-FFF2-40B4-BE49-F238E27FC236}">
                <a16:creationId xmlns:a16="http://schemas.microsoft.com/office/drawing/2014/main" id="{A1EC2F13-0A57-4EBE-98DB-3E374F1D12A4}"/>
              </a:ext>
            </a:extLst>
          </p:cNvPr>
          <p:cNvSpPr>
            <a:spLocks noChangeShapeType="1"/>
          </p:cNvSpPr>
          <p:nvPr/>
        </p:nvSpPr>
        <p:spPr bwMode="auto">
          <a:xfrm>
            <a:off x="4267200" y="3352799"/>
            <a:ext cx="609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Text Box 13">
            <a:extLst>
              <a:ext uri="{FF2B5EF4-FFF2-40B4-BE49-F238E27FC236}">
                <a16:creationId xmlns:a16="http://schemas.microsoft.com/office/drawing/2014/main" id="{68EE7262-0794-4356-8364-3BEF895724B9}"/>
              </a:ext>
            </a:extLst>
          </p:cNvPr>
          <p:cNvSpPr txBox="1">
            <a:spLocks noChangeArrowheads="1"/>
          </p:cNvSpPr>
          <p:nvPr/>
        </p:nvSpPr>
        <p:spPr bwMode="auto">
          <a:xfrm>
            <a:off x="1828800" y="3886199"/>
            <a:ext cx="2286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contract under Restatement 201—note this may not be the result you want</a:t>
            </a:r>
          </a:p>
        </p:txBody>
      </p:sp>
      <p:sp>
        <p:nvSpPr>
          <p:cNvPr id="3084" name="Text Box 14">
            <a:extLst>
              <a:ext uri="{FF2B5EF4-FFF2-40B4-BE49-F238E27FC236}">
                <a16:creationId xmlns:a16="http://schemas.microsoft.com/office/drawing/2014/main" id="{61820594-7DAE-4943-825E-176C346CF314}"/>
              </a:ext>
            </a:extLst>
          </p:cNvPr>
          <p:cNvSpPr txBox="1">
            <a:spLocks noChangeArrowheads="1"/>
          </p:cNvSpPr>
          <p:nvPr/>
        </p:nvSpPr>
        <p:spPr bwMode="auto">
          <a:xfrm>
            <a:off x="4419600" y="3886200"/>
            <a:ext cx="1371600" cy="147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Interpret against party with knowledge, etc. </a:t>
            </a:r>
          </a:p>
        </p:txBody>
      </p:sp>
      <p:sp>
        <p:nvSpPr>
          <p:cNvPr id="3085" name="Line 15">
            <a:extLst>
              <a:ext uri="{FF2B5EF4-FFF2-40B4-BE49-F238E27FC236}">
                <a16:creationId xmlns:a16="http://schemas.microsoft.com/office/drawing/2014/main" id="{D46A4E9F-B2DB-45E6-9597-AC4FDE4BCEEB}"/>
              </a:ext>
            </a:extLst>
          </p:cNvPr>
          <p:cNvSpPr>
            <a:spLocks noChangeShapeType="1"/>
          </p:cNvSpPr>
          <p:nvPr/>
        </p:nvSpPr>
        <p:spPr bwMode="auto">
          <a:xfrm>
            <a:off x="6477000" y="2133599"/>
            <a:ext cx="1600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Text Box 16">
            <a:extLst>
              <a:ext uri="{FF2B5EF4-FFF2-40B4-BE49-F238E27FC236}">
                <a16:creationId xmlns:a16="http://schemas.microsoft.com/office/drawing/2014/main" id="{3A0B544E-4BA8-4445-8880-23CF40100377}"/>
              </a:ext>
            </a:extLst>
          </p:cNvPr>
          <p:cNvSpPr txBox="1">
            <a:spLocks noChangeArrowheads="1"/>
          </p:cNvSpPr>
          <p:nvPr/>
        </p:nvSpPr>
        <p:spPr bwMode="auto">
          <a:xfrm>
            <a:off x="6858000" y="2743199"/>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Main purpose of the contract can be determined?</a:t>
            </a:r>
          </a:p>
        </p:txBody>
      </p:sp>
      <p:sp>
        <p:nvSpPr>
          <p:cNvPr id="3087" name="Line 17">
            <a:extLst>
              <a:ext uri="{FF2B5EF4-FFF2-40B4-BE49-F238E27FC236}">
                <a16:creationId xmlns:a16="http://schemas.microsoft.com/office/drawing/2014/main" id="{3E17F93B-83FE-4714-894D-B5994FD6389D}"/>
              </a:ext>
            </a:extLst>
          </p:cNvPr>
          <p:cNvSpPr>
            <a:spLocks noChangeShapeType="1"/>
          </p:cNvSpPr>
          <p:nvPr/>
        </p:nvSpPr>
        <p:spPr bwMode="auto">
          <a:xfrm flipH="1">
            <a:off x="7315200" y="3352799"/>
            <a:ext cx="9144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8" name="Text Box 18">
            <a:extLst>
              <a:ext uri="{FF2B5EF4-FFF2-40B4-BE49-F238E27FC236}">
                <a16:creationId xmlns:a16="http://schemas.microsoft.com/office/drawing/2014/main" id="{B1843027-CE3B-4FEE-AF8E-0CE7018E0A51}"/>
              </a:ext>
            </a:extLst>
          </p:cNvPr>
          <p:cNvSpPr txBox="1">
            <a:spLocks noChangeArrowheads="1"/>
          </p:cNvSpPr>
          <p:nvPr/>
        </p:nvSpPr>
        <p:spPr bwMode="auto">
          <a:xfrm>
            <a:off x="6477000" y="3962399"/>
            <a:ext cx="1676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hypothetical intent test</a:t>
            </a:r>
          </a:p>
        </p:txBody>
      </p:sp>
      <p:sp>
        <p:nvSpPr>
          <p:cNvPr id="3089" name="Line 19">
            <a:extLst>
              <a:ext uri="{FF2B5EF4-FFF2-40B4-BE49-F238E27FC236}">
                <a16:creationId xmlns:a16="http://schemas.microsoft.com/office/drawing/2014/main" id="{319C3E49-6D6D-4CA6-B8E1-A7DB0E7ED75D}"/>
              </a:ext>
            </a:extLst>
          </p:cNvPr>
          <p:cNvSpPr>
            <a:spLocks noChangeShapeType="1"/>
          </p:cNvSpPr>
          <p:nvPr/>
        </p:nvSpPr>
        <p:spPr bwMode="auto">
          <a:xfrm>
            <a:off x="8229600" y="3352799"/>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0" name="Text Box 20">
            <a:extLst>
              <a:ext uri="{FF2B5EF4-FFF2-40B4-BE49-F238E27FC236}">
                <a16:creationId xmlns:a16="http://schemas.microsoft.com/office/drawing/2014/main" id="{5BD103A1-AEBD-403B-A784-8E7BFEA85528}"/>
              </a:ext>
            </a:extLst>
          </p:cNvPr>
          <p:cNvSpPr txBox="1">
            <a:spLocks noChangeArrowheads="1"/>
          </p:cNvSpPr>
          <p:nvPr/>
        </p:nvSpPr>
        <p:spPr bwMode="auto">
          <a:xfrm>
            <a:off x="8458200" y="4114799"/>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other strategies</a:t>
            </a:r>
          </a:p>
        </p:txBody>
      </p:sp>
      <p:sp>
        <p:nvSpPr>
          <p:cNvPr id="3091" name="Text Box 21">
            <a:extLst>
              <a:ext uri="{FF2B5EF4-FFF2-40B4-BE49-F238E27FC236}">
                <a16:creationId xmlns:a16="http://schemas.microsoft.com/office/drawing/2014/main" id="{539E1618-0800-4696-BED1-F6FEE2A2F7DF}"/>
              </a:ext>
            </a:extLst>
          </p:cNvPr>
          <p:cNvSpPr txBox="1">
            <a:spLocks noChangeArrowheads="1"/>
          </p:cNvSpPr>
          <p:nvPr/>
        </p:nvSpPr>
        <p:spPr bwMode="auto">
          <a:xfrm>
            <a:off x="3581400" y="1447799"/>
            <a:ext cx="1524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Use objective intent test</a:t>
            </a:r>
          </a:p>
        </p:txBody>
      </p:sp>
      <p:sp>
        <p:nvSpPr>
          <p:cNvPr id="3093" name="Line 23">
            <a:extLst>
              <a:ext uri="{FF2B5EF4-FFF2-40B4-BE49-F238E27FC236}">
                <a16:creationId xmlns:a16="http://schemas.microsoft.com/office/drawing/2014/main" id="{46DBA7C6-1E89-4C8F-BBFC-F66959E7F27B}"/>
              </a:ext>
            </a:extLst>
          </p:cNvPr>
          <p:cNvSpPr>
            <a:spLocks noChangeShapeType="1"/>
          </p:cNvSpPr>
          <p:nvPr/>
        </p:nvSpPr>
        <p:spPr bwMode="auto">
          <a:xfrm flipH="1">
            <a:off x="4495800" y="990599"/>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Line 24">
            <a:extLst>
              <a:ext uri="{FF2B5EF4-FFF2-40B4-BE49-F238E27FC236}">
                <a16:creationId xmlns:a16="http://schemas.microsoft.com/office/drawing/2014/main" id="{EC210545-A53E-442D-9F17-76DE91FDB567}"/>
              </a:ext>
            </a:extLst>
          </p:cNvPr>
          <p:cNvSpPr>
            <a:spLocks noChangeShapeType="1"/>
          </p:cNvSpPr>
          <p:nvPr/>
        </p:nvSpPr>
        <p:spPr bwMode="auto">
          <a:xfrm>
            <a:off x="5486400" y="990599"/>
            <a:ext cx="838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6" name="Text Box 27">
            <a:extLst>
              <a:ext uri="{FF2B5EF4-FFF2-40B4-BE49-F238E27FC236}">
                <a16:creationId xmlns:a16="http://schemas.microsoft.com/office/drawing/2014/main" id="{B2C6B5F2-B131-4790-A932-A43E089751F5}"/>
              </a:ext>
            </a:extLst>
          </p:cNvPr>
          <p:cNvSpPr txBox="1">
            <a:spLocks noChangeArrowheads="1"/>
          </p:cNvSpPr>
          <p:nvPr/>
        </p:nvSpPr>
        <p:spPr bwMode="auto">
          <a:xfrm>
            <a:off x="4267200" y="1066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97" name="Text Box 28">
            <a:extLst>
              <a:ext uri="{FF2B5EF4-FFF2-40B4-BE49-F238E27FC236}">
                <a16:creationId xmlns:a16="http://schemas.microsoft.com/office/drawing/2014/main" id="{B8B5DB41-70C8-4E2F-98B7-D2F0011CAD8F}"/>
              </a:ext>
            </a:extLst>
          </p:cNvPr>
          <p:cNvSpPr txBox="1">
            <a:spLocks noChangeArrowheads="1"/>
          </p:cNvSpPr>
          <p:nvPr/>
        </p:nvSpPr>
        <p:spPr bwMode="auto">
          <a:xfrm>
            <a:off x="5257800" y="21336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98" name="Text Box 29">
            <a:extLst>
              <a:ext uri="{FF2B5EF4-FFF2-40B4-BE49-F238E27FC236}">
                <a16:creationId xmlns:a16="http://schemas.microsoft.com/office/drawing/2014/main" id="{6507F0E4-2528-48CD-8B19-B09644B1A5DB}"/>
              </a:ext>
            </a:extLst>
          </p:cNvPr>
          <p:cNvSpPr txBox="1">
            <a:spLocks noChangeArrowheads="1"/>
          </p:cNvSpPr>
          <p:nvPr/>
        </p:nvSpPr>
        <p:spPr bwMode="auto">
          <a:xfrm>
            <a:off x="3048000" y="3352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099" name="Text Box 30">
            <a:extLst>
              <a:ext uri="{FF2B5EF4-FFF2-40B4-BE49-F238E27FC236}">
                <a16:creationId xmlns:a16="http://schemas.microsoft.com/office/drawing/2014/main" id="{776D075F-18F3-4E2B-8917-61352F96D7CF}"/>
              </a:ext>
            </a:extLst>
          </p:cNvPr>
          <p:cNvSpPr txBox="1">
            <a:spLocks noChangeArrowheads="1"/>
          </p:cNvSpPr>
          <p:nvPr/>
        </p:nvSpPr>
        <p:spPr bwMode="auto">
          <a:xfrm>
            <a:off x="4724400" y="3352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101" name="Text Box 34">
            <a:extLst>
              <a:ext uri="{FF2B5EF4-FFF2-40B4-BE49-F238E27FC236}">
                <a16:creationId xmlns:a16="http://schemas.microsoft.com/office/drawing/2014/main" id="{8F2E1DD0-1479-4159-8027-BC43E3F80E82}"/>
              </a:ext>
            </a:extLst>
          </p:cNvPr>
          <p:cNvSpPr txBox="1">
            <a:spLocks noChangeArrowheads="1"/>
          </p:cNvSpPr>
          <p:nvPr/>
        </p:nvSpPr>
        <p:spPr bwMode="auto">
          <a:xfrm>
            <a:off x="6019800" y="9906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3102" name="Text Box 35">
            <a:extLst>
              <a:ext uri="{FF2B5EF4-FFF2-40B4-BE49-F238E27FC236}">
                <a16:creationId xmlns:a16="http://schemas.microsoft.com/office/drawing/2014/main" id="{CA95992A-3A5C-4199-993D-B32DA8FCF866}"/>
              </a:ext>
            </a:extLst>
          </p:cNvPr>
          <p:cNvSpPr txBox="1">
            <a:spLocks noChangeArrowheads="1"/>
          </p:cNvSpPr>
          <p:nvPr/>
        </p:nvSpPr>
        <p:spPr bwMode="auto">
          <a:xfrm>
            <a:off x="7239000" y="21336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3" name="Text Box 36">
            <a:extLst>
              <a:ext uri="{FF2B5EF4-FFF2-40B4-BE49-F238E27FC236}">
                <a16:creationId xmlns:a16="http://schemas.microsoft.com/office/drawing/2014/main" id="{99D3499F-0F2A-4618-B427-9984E2E8D78E}"/>
              </a:ext>
            </a:extLst>
          </p:cNvPr>
          <p:cNvSpPr txBox="1">
            <a:spLocks noChangeArrowheads="1"/>
          </p:cNvSpPr>
          <p:nvPr/>
        </p:nvSpPr>
        <p:spPr bwMode="auto">
          <a:xfrm>
            <a:off x="8763000" y="3429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5" name="Text Box 38">
            <a:extLst>
              <a:ext uri="{FF2B5EF4-FFF2-40B4-BE49-F238E27FC236}">
                <a16:creationId xmlns:a16="http://schemas.microsoft.com/office/drawing/2014/main" id="{D698AEAB-50EF-4025-8075-64281C6B14B4}"/>
              </a:ext>
            </a:extLst>
          </p:cNvPr>
          <p:cNvSpPr txBox="1">
            <a:spLocks noChangeArrowheads="1"/>
          </p:cNvSpPr>
          <p:nvPr/>
        </p:nvSpPr>
        <p:spPr bwMode="auto">
          <a:xfrm>
            <a:off x="6858000" y="34290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 name="TextBox 2">
            <a:extLst>
              <a:ext uri="{FF2B5EF4-FFF2-40B4-BE49-F238E27FC236}">
                <a16:creationId xmlns:a16="http://schemas.microsoft.com/office/drawing/2014/main" id="{5AF1641C-E08F-4363-86EB-E5631ED0F1B8}"/>
              </a:ext>
            </a:extLst>
          </p:cNvPr>
          <p:cNvSpPr txBox="1"/>
          <p:nvPr/>
        </p:nvSpPr>
        <p:spPr>
          <a:xfrm>
            <a:off x="6653893" y="1000952"/>
            <a:ext cx="4572000" cy="369332"/>
          </a:xfrm>
          <a:prstGeom prst="rect">
            <a:avLst/>
          </a:prstGeom>
          <a:noFill/>
          <a:ln w="38100">
            <a:solidFill>
              <a:srgbClr val="002060"/>
            </a:solidFill>
          </a:ln>
        </p:spPr>
        <p:txBody>
          <a:bodyPr wrap="square" rtlCol="0">
            <a:spAutoFit/>
          </a:bodyPr>
          <a:lstStyle/>
          <a:p>
            <a:r>
              <a:rPr lang="en-US" dirty="0"/>
              <a:t>What happens when the answer is no?</a:t>
            </a:r>
          </a:p>
        </p:txBody>
      </p:sp>
    </p:spTree>
    <p:extLst>
      <p:ext uri="{BB962C8B-B14F-4D97-AF65-F5344CB8AC3E}">
        <p14:creationId xmlns:p14="http://schemas.microsoft.com/office/powerpoint/2010/main" val="3811203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C7FCF-25F4-4F01-960A-FAF3D8AA60B4}"/>
              </a:ext>
            </a:extLst>
          </p:cNvPr>
          <p:cNvSpPr>
            <a:spLocks noGrp="1"/>
          </p:cNvSpPr>
          <p:nvPr>
            <p:ph type="title"/>
          </p:nvPr>
        </p:nvSpPr>
        <p:spPr/>
        <p:txBody>
          <a:bodyPr/>
          <a:lstStyle/>
          <a:p>
            <a:r>
              <a:rPr lang="en-US" dirty="0"/>
              <a:t>Raffles v. </a:t>
            </a:r>
            <a:r>
              <a:rPr lang="en-US" dirty="0" err="1"/>
              <a:t>Wichelhaus</a:t>
            </a:r>
            <a:endParaRPr lang="en-US" dirty="0"/>
          </a:p>
        </p:txBody>
      </p:sp>
      <p:sp>
        <p:nvSpPr>
          <p:cNvPr id="3" name="Content Placeholder 2">
            <a:extLst>
              <a:ext uri="{FF2B5EF4-FFF2-40B4-BE49-F238E27FC236}">
                <a16:creationId xmlns:a16="http://schemas.microsoft.com/office/drawing/2014/main" id="{23834BA8-DEEB-4484-A4B4-7F4E187433A8}"/>
              </a:ext>
            </a:extLst>
          </p:cNvPr>
          <p:cNvSpPr>
            <a:spLocks noGrp="1"/>
          </p:cNvSpPr>
          <p:nvPr>
            <p:ph idx="1"/>
          </p:nvPr>
        </p:nvSpPr>
        <p:spPr>
          <a:xfrm>
            <a:off x="685800" y="1163638"/>
            <a:ext cx="11201400" cy="4530725"/>
          </a:xfrm>
        </p:spPr>
        <p:txBody>
          <a:bodyPr/>
          <a:lstStyle/>
          <a:p>
            <a:pPr marL="0">
              <a:spcBef>
                <a:spcPts val="0"/>
              </a:spcBef>
              <a:spcAft>
                <a:spcPts val="0"/>
              </a:spcAft>
            </a:pPr>
            <a:r>
              <a:rPr lang="en-US" sz="2800" i="1" dirty="0">
                <a:solidFill>
                  <a:srgbClr val="000000"/>
                </a:solidFill>
                <a:ea typeface="Times New Roman" panose="02020603050405020304" pitchFamily="18" charset="0"/>
                <a:cs typeface="Verdana" panose="020B0604030504040204" pitchFamily="34" charset="0"/>
              </a:rPr>
              <a:t>Raffles v. </a:t>
            </a:r>
            <a:r>
              <a:rPr lang="en-US" sz="2800" i="1" dirty="0" err="1">
                <a:solidFill>
                  <a:srgbClr val="000000"/>
                </a:solidFill>
                <a:ea typeface="Times New Roman" panose="02020603050405020304" pitchFamily="18" charset="0"/>
                <a:cs typeface="Verdana" panose="020B0604030504040204" pitchFamily="34" charset="0"/>
              </a:rPr>
              <a:t>Wichelhaus</a:t>
            </a:r>
            <a:r>
              <a:rPr lang="en-US" sz="2800" dirty="0">
                <a:solidFill>
                  <a:srgbClr val="000000"/>
                </a:solidFill>
                <a:ea typeface="Times New Roman" panose="02020603050405020304" pitchFamily="18" charset="0"/>
                <a:cs typeface="Verdana" panose="020B0604030504040204" pitchFamily="34" charset="0"/>
              </a:rPr>
              <a:t>:  “I</a:t>
            </a:r>
            <a:r>
              <a:rPr lang="en-US" sz="2800" dirty="0">
                <a:solidFill>
                  <a:srgbClr val="000000"/>
                </a:solidFill>
                <a:ea typeface="Times New Roman" panose="02020603050405020304" pitchFamily="18" charset="0"/>
              </a:rPr>
              <a:t>t was agreed between the plaintiff and the defendants. . . that the plaintiff should sell to the defendants, and the defendants buy of the plaintiff . . .125 bales of Surat cotton . . . to </a:t>
            </a:r>
            <a:r>
              <a:rPr lang="en-US" sz="2800" b="1" dirty="0">
                <a:solidFill>
                  <a:srgbClr val="000000"/>
                </a:solidFill>
                <a:ea typeface="Times New Roman" panose="02020603050405020304" pitchFamily="18" charset="0"/>
              </a:rPr>
              <a:t>arrive ex Peerless</a:t>
            </a:r>
            <a:r>
              <a:rPr lang="en-US" sz="2800" dirty="0">
                <a:solidFill>
                  <a:srgbClr val="000000"/>
                </a:solidFill>
                <a:ea typeface="Times New Roman" panose="02020603050405020304" pitchFamily="18" charset="0"/>
              </a:rPr>
              <a:t> from Bombay . . .  [T]he . . . goods did arrive  . . . and the plaintiff was then and there ready and willing and offered to deliver the said goods to the defendants . . . [T]he defendants refused to accept the said goods or pay the plaintiff for them.</a:t>
            </a:r>
            <a:endParaRPr lang="en-US" sz="2800" dirty="0">
              <a:ea typeface="Times New Roman" panose="02020603050405020304" pitchFamily="18" charset="0"/>
            </a:endParaRPr>
          </a:p>
          <a:p>
            <a:pPr marL="0">
              <a:spcBef>
                <a:spcPts val="0"/>
              </a:spcBef>
              <a:spcAft>
                <a:spcPts val="0"/>
              </a:spcAft>
            </a:pPr>
            <a:r>
              <a:rPr lang="en-US" sz="2800" dirty="0">
                <a:solidFill>
                  <a:srgbClr val="000000"/>
                </a:solidFill>
                <a:ea typeface="Times New Roman" panose="02020603050405020304" pitchFamily="18" charset="0"/>
                <a:cs typeface="Verdana" panose="020B0604030504040204" pitchFamily="34" charset="0"/>
              </a:rPr>
              <a:t>There were two ships at anchor in Bombay (now Mumbai) at the time the contract was made.  The ships had different sailing schedules.  The seller claims he meant the ship with the later sailing schedule; the buyer claims he meant the ship with the earlier sailing schedule.  </a:t>
            </a:r>
            <a:endParaRPr lang="en-US" sz="2800" dirty="0">
              <a:solidFill>
                <a:srgbClr val="000000"/>
              </a:solidFill>
              <a:ea typeface="Times New Roman" panose="02020603050405020304" pitchFamily="18" charset="0"/>
            </a:endParaRPr>
          </a:p>
          <a:p>
            <a:pPr marL="0">
              <a:spcBef>
                <a:spcPts val="0"/>
              </a:spcBef>
              <a:spcAft>
                <a:spcPts val="0"/>
              </a:spcAft>
            </a:pPr>
            <a:r>
              <a:rPr lang="en-US" sz="2800" dirty="0">
                <a:solidFill>
                  <a:srgbClr val="000000"/>
                </a:solidFill>
                <a:ea typeface="Times New Roman" panose="02020603050405020304" pitchFamily="18" charset="0"/>
              </a:rPr>
              <a:t>On which ship did the seller promise to deliver the goods?</a:t>
            </a:r>
            <a:endParaRPr lang="en-US" sz="2800" dirty="0">
              <a:ea typeface="Times New Roman" panose="02020603050405020304" pitchFamily="18" charset="0"/>
            </a:endParaRPr>
          </a:p>
          <a:p>
            <a:endParaRPr lang="en-US" dirty="0"/>
          </a:p>
        </p:txBody>
      </p:sp>
    </p:spTree>
    <p:extLst>
      <p:ext uri="{BB962C8B-B14F-4D97-AF65-F5344CB8AC3E}">
        <p14:creationId xmlns:p14="http://schemas.microsoft.com/office/powerpoint/2010/main" val="1145343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An Ambiguity</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4568825" y="1949450"/>
            <a:ext cx="130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“Peerless” </a:t>
            </a:r>
          </a:p>
        </p:txBody>
      </p:sp>
      <p:sp>
        <p:nvSpPr>
          <p:cNvPr id="5" name="Oval Callout 4">
            <a:extLst>
              <a:ext uri="{FF2B5EF4-FFF2-40B4-BE49-F238E27FC236}">
                <a16:creationId xmlns:a16="http://schemas.microsoft.com/office/drawing/2014/main" id="{7EFF93A5-3492-4D39-AE55-8B88B5A82334}"/>
              </a:ext>
            </a:extLst>
          </p:cNvPr>
          <p:cNvSpPr/>
          <p:nvPr/>
        </p:nvSpPr>
        <p:spPr>
          <a:xfrm>
            <a:off x="4168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25689"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2416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2832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3559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3086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5335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5661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6372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6070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2663825" y="2854326"/>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Early Peerless</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9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291388" y="1038226"/>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086475" y="2435226"/>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6372226" y="2854326"/>
            <a:ext cx="11398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Late Peerless</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7962901" y="1428750"/>
            <a:ext cx="22828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Could be early</a:t>
            </a:r>
          </a:p>
          <a:p>
            <a:pPr eaLnBrk="1" hangingPunct="1">
              <a:spcBef>
                <a:spcPct val="0"/>
              </a:spcBef>
              <a:buClrTx/>
              <a:buSzTx/>
              <a:buFontTx/>
              <a:buNone/>
            </a:pPr>
            <a:r>
              <a:rPr lang="en-US" altLang="en-US" sz="1800" dirty="0"/>
              <a:t>Could be late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7989888" y="5276851"/>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8129588" y="5486401"/>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9486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9518651" y="3422651"/>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91572-0207-4EF6-9291-37E0EA3DBB3E}"/>
              </a:ext>
            </a:extLst>
          </p:cNvPr>
          <p:cNvSpPr>
            <a:spLocks noGrp="1"/>
          </p:cNvSpPr>
          <p:nvPr>
            <p:ph type="title"/>
          </p:nvPr>
        </p:nvSpPr>
        <p:spPr/>
        <p:txBody>
          <a:bodyPr/>
          <a:lstStyle/>
          <a:p>
            <a:r>
              <a:rPr lang="en-US" dirty="0"/>
              <a:t>Ambiguity Or Not? </a:t>
            </a:r>
          </a:p>
        </p:txBody>
      </p:sp>
      <p:sp>
        <p:nvSpPr>
          <p:cNvPr id="3" name="Content Placeholder 2">
            <a:extLst>
              <a:ext uri="{FF2B5EF4-FFF2-40B4-BE49-F238E27FC236}">
                <a16:creationId xmlns:a16="http://schemas.microsoft.com/office/drawing/2014/main" id="{16B2A486-F71A-49EC-B4AE-B1F2172E1B94}"/>
              </a:ext>
            </a:extLst>
          </p:cNvPr>
          <p:cNvSpPr>
            <a:spLocks noGrp="1"/>
          </p:cNvSpPr>
          <p:nvPr>
            <p:ph idx="1"/>
          </p:nvPr>
        </p:nvSpPr>
        <p:spPr>
          <a:xfrm>
            <a:off x="381000" y="1219201"/>
            <a:ext cx="11582400" cy="4530725"/>
          </a:xfrm>
        </p:spPr>
        <p:txBody>
          <a:bodyPr/>
          <a:lstStyle/>
          <a:p>
            <a:r>
              <a:rPr lang="en-US" sz="2400" dirty="0">
                <a:ea typeface="Times New Roman" panose="02020603050405020304" pitchFamily="18" charset="0"/>
              </a:rPr>
              <a:t>Steve </a:t>
            </a:r>
            <a:r>
              <a:rPr lang="en-US" sz="2400" dirty="0" err="1">
                <a:ea typeface="Times New Roman" panose="02020603050405020304" pitchFamily="18" charset="0"/>
              </a:rPr>
              <a:t>Sowle</a:t>
            </a:r>
            <a:r>
              <a:rPr lang="en-US" sz="2400" dirty="0">
                <a:ea typeface="Times New Roman" panose="02020603050405020304" pitchFamily="18" charset="0"/>
              </a:rPr>
              <a:t> owns and operates </a:t>
            </a:r>
            <a:r>
              <a:rPr lang="en-US" sz="2400" dirty="0" err="1">
                <a:ea typeface="Times New Roman" panose="02020603050405020304" pitchFamily="18" charset="0"/>
              </a:rPr>
              <a:t>Sowle’s</a:t>
            </a:r>
            <a:r>
              <a:rPr lang="en-US" sz="2400" dirty="0">
                <a:ea typeface="Times New Roman" panose="02020603050405020304" pitchFamily="18" charset="0"/>
              </a:rPr>
              <a:t> Seoul Soul, a restaurant specializing in a Korean interpretation of soul food. On May 10, </a:t>
            </a:r>
            <a:r>
              <a:rPr lang="en-US" sz="2400" dirty="0" err="1">
                <a:ea typeface="Times New Roman" panose="02020603050405020304" pitchFamily="18" charset="0"/>
              </a:rPr>
              <a:t>Sowle</a:t>
            </a:r>
            <a:r>
              <a:rPr lang="en-US" sz="2400" dirty="0">
                <a:ea typeface="Times New Roman" panose="02020603050405020304" pitchFamily="18" charset="0"/>
              </a:rPr>
              <a:t> is negotiating with Brill’s Food, a food importer, for the delivery of soybeans and collard greens. “What about selling me </a:t>
            </a:r>
            <a:r>
              <a:rPr lang="en-US" sz="2400" b="1" dirty="0">
                <a:ea typeface="Times New Roman" panose="02020603050405020304" pitchFamily="18" charset="0"/>
              </a:rPr>
              <a:t>50 pounds of chitterlings and 100 pounds of hog maws</a:t>
            </a:r>
            <a:r>
              <a:rPr lang="en-US" sz="2400" dirty="0">
                <a:ea typeface="Times New Roman" panose="02020603050405020304" pitchFamily="18" charset="0"/>
              </a:rPr>
              <a:t>? Delivered along with the collard greens and soybeans.  Payment to be at the market price prevailing today.” Brill </a:t>
            </a:r>
            <a:r>
              <a:rPr lang="en-US" sz="2400" dirty="0" err="1">
                <a:ea typeface="Times New Roman" panose="02020603050405020304" pitchFamily="18" charset="0"/>
              </a:rPr>
              <a:t>agrees.Chitterlings</a:t>
            </a:r>
            <a:r>
              <a:rPr lang="en-US" sz="2400" dirty="0">
                <a:ea typeface="Times New Roman" panose="02020603050405020304" pitchFamily="18" charset="0"/>
              </a:rPr>
              <a:t> are pig intestines, and hog maws are pig stomachs, but Brill, unfamiliar with soul food terms, thinks that chitterlings are pig stomachs, and hog maws are pig intestines. Brill later delivers 100 pounds of pig intestines (chitterlings) and 50 pounds of pig stomachs (hog maws) instead of 50 pounds of pig intestines (chitterlings) and 100 pounds of pig stomachs (hog maws).  What did Brill promise to deliver?  </a:t>
            </a:r>
          </a:p>
          <a:p>
            <a:r>
              <a:rPr lang="en-US" sz="2400" dirty="0"/>
              <a:t>(a) </a:t>
            </a:r>
            <a:r>
              <a:rPr lang="en-US" sz="2400" dirty="0">
                <a:ea typeface="Times New Roman" panose="02020603050405020304" pitchFamily="18" charset="0"/>
              </a:rPr>
              <a:t>100 pounds of pig intestines (chitterlings) and 50 pounds of pig stomachs (hog maws).</a:t>
            </a:r>
            <a:endParaRPr lang="en-US" sz="2400" dirty="0"/>
          </a:p>
          <a:p>
            <a:r>
              <a:rPr lang="en-US" sz="2400" dirty="0"/>
              <a:t>(b) </a:t>
            </a:r>
            <a:r>
              <a:rPr lang="en-US" sz="2400" dirty="0">
                <a:ea typeface="Times New Roman" panose="02020603050405020304" pitchFamily="18" charset="0"/>
              </a:rPr>
              <a:t>50 pounds of pig intestines (chitterlings) and 100 pounds of pig stomachs (hog maws). </a:t>
            </a:r>
            <a:endParaRPr lang="en-US" sz="2400" dirty="0"/>
          </a:p>
          <a:p>
            <a:endParaRPr lang="en-US" sz="1800"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962446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51BB085F-CEC0-49EA-88BA-C27CD34E1EFB}"/>
              </a:ext>
            </a:extLst>
          </p:cNvPr>
          <p:cNvSpPr>
            <a:spLocks noGrp="1"/>
          </p:cNvSpPr>
          <p:nvPr>
            <p:ph type="title"/>
          </p:nvPr>
        </p:nvSpPr>
        <p:spPr/>
        <p:txBody>
          <a:bodyPr/>
          <a:lstStyle/>
          <a:p>
            <a:r>
              <a:rPr lang="en-US" altLang="en-US" dirty="0"/>
              <a:t>An Ambiguity?</a:t>
            </a:r>
          </a:p>
        </p:txBody>
      </p:sp>
      <p:sp>
        <p:nvSpPr>
          <p:cNvPr id="9219" name="Rectangle 3">
            <a:extLst>
              <a:ext uri="{FF2B5EF4-FFF2-40B4-BE49-F238E27FC236}">
                <a16:creationId xmlns:a16="http://schemas.microsoft.com/office/drawing/2014/main" id="{E6528348-6239-4428-A3D6-480E1DA9E058}"/>
              </a:ext>
            </a:extLst>
          </p:cNvPr>
          <p:cNvSpPr>
            <a:spLocks noChangeArrowheads="1"/>
          </p:cNvSpPr>
          <p:nvPr/>
        </p:nvSpPr>
        <p:spPr bwMode="auto">
          <a:xfrm>
            <a:off x="5124450" y="1949450"/>
            <a:ext cx="1562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“Hog maws.” </a:t>
            </a:r>
          </a:p>
        </p:txBody>
      </p:sp>
      <p:sp>
        <p:nvSpPr>
          <p:cNvPr id="5" name="Oval Callout 4">
            <a:extLst>
              <a:ext uri="{FF2B5EF4-FFF2-40B4-BE49-F238E27FC236}">
                <a16:creationId xmlns:a16="http://schemas.microsoft.com/office/drawing/2014/main" id="{8B25A52E-0545-439B-9932-E7DABF54862E}"/>
              </a:ext>
            </a:extLst>
          </p:cNvPr>
          <p:cNvSpPr/>
          <p:nvPr/>
        </p:nvSpPr>
        <p:spPr>
          <a:xfrm>
            <a:off x="4724400" y="1524000"/>
            <a:ext cx="2362200" cy="1219200"/>
          </a:xfrm>
          <a:prstGeom prst="wedgeEllipseCallout">
            <a:avLst>
              <a:gd name="adj1" fmla="val -50876"/>
              <a:gd name="adj2" fmla="val 23936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9221" name="Content Placeholder 3">
            <a:extLst>
              <a:ext uri="{FF2B5EF4-FFF2-40B4-BE49-F238E27FC236}">
                <a16:creationId xmlns:a16="http://schemas.microsoft.com/office/drawing/2014/main" id="{087E2FF7-6D0C-4963-A60A-4AFAA21E756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752600"/>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Content Placeholder 3">
            <a:extLst>
              <a:ext uri="{FF2B5EF4-FFF2-40B4-BE49-F238E27FC236}">
                <a16:creationId xmlns:a16="http://schemas.microsoft.com/office/drawing/2014/main" id="{3DEA1A8E-658F-44DB-A616-FD781447B51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1752600"/>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7">
            <a:extLst>
              <a:ext uri="{FF2B5EF4-FFF2-40B4-BE49-F238E27FC236}">
                <a16:creationId xmlns:a16="http://schemas.microsoft.com/office/drawing/2014/main" id="{646A615C-A666-497C-8C44-20BA8ABD51F4}"/>
              </a:ext>
            </a:extLst>
          </p:cNvPr>
          <p:cNvSpPr/>
          <p:nvPr/>
        </p:nvSpPr>
        <p:spPr>
          <a:xfrm>
            <a:off x="2971800"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9" name="Oval 8">
            <a:extLst>
              <a:ext uri="{FF2B5EF4-FFF2-40B4-BE49-F238E27FC236}">
                <a16:creationId xmlns:a16="http://schemas.microsoft.com/office/drawing/2014/main" id="{F61EF841-BFE9-4470-B8CE-6C8297E17AF9}"/>
              </a:ext>
            </a:extLst>
          </p:cNvPr>
          <p:cNvSpPr/>
          <p:nvPr/>
        </p:nvSpPr>
        <p:spPr>
          <a:xfrm>
            <a:off x="33877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E58A3E6A-6510-46E3-9B26-1A112E8125EB}"/>
              </a:ext>
            </a:extLst>
          </p:cNvPr>
          <p:cNvSpPr/>
          <p:nvPr/>
        </p:nvSpPr>
        <p:spPr>
          <a:xfrm>
            <a:off x="41148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E7E3852B-5965-4D3E-BC5D-ED0C26824746}"/>
              </a:ext>
            </a:extLst>
          </p:cNvPr>
          <p:cNvSpPr/>
          <p:nvPr/>
        </p:nvSpPr>
        <p:spPr>
          <a:xfrm>
            <a:off x="3641725"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0D0D3B03-0325-4EA9-AC8A-4D6CF2660C92}"/>
              </a:ext>
            </a:extLst>
          </p:cNvPr>
          <p:cNvSpPr/>
          <p:nvPr/>
        </p:nvSpPr>
        <p:spPr>
          <a:xfrm>
            <a:off x="7010400" y="47244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3" name="Oval 12">
            <a:extLst>
              <a:ext uri="{FF2B5EF4-FFF2-40B4-BE49-F238E27FC236}">
                <a16:creationId xmlns:a16="http://schemas.microsoft.com/office/drawing/2014/main" id="{AB789427-FC82-41F6-B791-BBA35FE65946}"/>
              </a:ext>
            </a:extLst>
          </p:cNvPr>
          <p:cNvSpPr/>
          <p:nvPr/>
        </p:nvSpPr>
        <p:spPr>
          <a:xfrm>
            <a:off x="7445375"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A94614FD-6F33-422B-8AFE-21FB81682BC2}"/>
              </a:ext>
            </a:extLst>
          </p:cNvPr>
          <p:cNvSpPr/>
          <p:nvPr/>
        </p:nvSpPr>
        <p:spPr>
          <a:xfrm>
            <a:off x="8172450"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Oval 14">
            <a:extLst>
              <a:ext uri="{FF2B5EF4-FFF2-40B4-BE49-F238E27FC236}">
                <a16:creationId xmlns:a16="http://schemas.microsoft.com/office/drawing/2014/main" id="{F3A0CCA7-DE10-4505-B167-3A1B462A71D2}"/>
              </a:ext>
            </a:extLst>
          </p:cNvPr>
          <p:cNvSpPr/>
          <p:nvPr/>
        </p:nvSpPr>
        <p:spPr>
          <a:xfrm>
            <a:off x="7705725" y="5722939"/>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231" name="TextBox 15">
            <a:extLst>
              <a:ext uri="{FF2B5EF4-FFF2-40B4-BE49-F238E27FC236}">
                <a16:creationId xmlns:a16="http://schemas.microsoft.com/office/drawing/2014/main" id="{EC01EF53-3F51-44E2-AE44-18FF9BD50DBC}"/>
              </a:ext>
            </a:extLst>
          </p:cNvPr>
          <p:cNvSpPr txBox="1">
            <a:spLocks noChangeArrowheads="1"/>
          </p:cNvSpPr>
          <p:nvPr/>
        </p:nvSpPr>
        <p:spPr bwMode="auto">
          <a:xfrm>
            <a:off x="2987675" y="2435225"/>
            <a:ext cx="12573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Pig </a:t>
            </a:r>
            <a:r>
              <a:rPr lang="en-US" altLang="en-US" sz="1800" b="1" dirty="0"/>
              <a:t>stomachs.</a:t>
            </a:r>
          </a:p>
        </p:txBody>
      </p:sp>
      <p:sp>
        <p:nvSpPr>
          <p:cNvPr id="9232" name="TextBox 16">
            <a:extLst>
              <a:ext uri="{FF2B5EF4-FFF2-40B4-BE49-F238E27FC236}">
                <a16:creationId xmlns:a16="http://schemas.microsoft.com/office/drawing/2014/main" id="{4113584E-E44B-4CD9-BD9D-94D93068AA82}"/>
              </a:ext>
            </a:extLst>
          </p:cNvPr>
          <p:cNvSpPr txBox="1">
            <a:spLocks noChangeArrowheads="1"/>
          </p:cNvSpPr>
          <p:nvPr/>
        </p:nvSpPr>
        <p:spPr bwMode="auto">
          <a:xfrm>
            <a:off x="8032750" y="2462213"/>
            <a:ext cx="12573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Pig </a:t>
            </a:r>
            <a:r>
              <a:rPr lang="en-US" altLang="en-US" sz="1800" b="1" dirty="0"/>
              <a:t>intestines.</a:t>
            </a:r>
          </a:p>
        </p:txBody>
      </p:sp>
      <p:sp>
        <p:nvSpPr>
          <p:cNvPr id="9233" name="Rectangle 3">
            <a:extLst>
              <a:ext uri="{FF2B5EF4-FFF2-40B4-BE49-F238E27FC236}">
                <a16:creationId xmlns:a16="http://schemas.microsoft.com/office/drawing/2014/main" id="{617D4AA3-4B93-4CA9-B2F5-E2FA51261174}"/>
              </a:ext>
            </a:extLst>
          </p:cNvPr>
          <p:cNvSpPr>
            <a:spLocks noChangeArrowheads="1"/>
          </p:cNvSpPr>
          <p:nvPr/>
        </p:nvSpPr>
        <p:spPr bwMode="auto">
          <a:xfrm>
            <a:off x="3378200" y="6334125"/>
            <a:ext cx="93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Sowle  </a:t>
            </a:r>
          </a:p>
        </p:txBody>
      </p:sp>
      <p:sp>
        <p:nvSpPr>
          <p:cNvPr id="9234" name="Rectangle 3">
            <a:extLst>
              <a:ext uri="{FF2B5EF4-FFF2-40B4-BE49-F238E27FC236}">
                <a16:creationId xmlns:a16="http://schemas.microsoft.com/office/drawing/2014/main" id="{FC8E7F3D-32E0-492B-A427-37831852B5E0}"/>
              </a:ext>
            </a:extLst>
          </p:cNvPr>
          <p:cNvSpPr>
            <a:spLocks noChangeArrowheads="1"/>
          </p:cNvSpPr>
          <p:nvPr/>
        </p:nvSpPr>
        <p:spPr bwMode="auto">
          <a:xfrm>
            <a:off x="7467601" y="6324600"/>
            <a:ext cx="6969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Brill  </a:t>
            </a:r>
          </a:p>
        </p:txBody>
      </p:sp>
    </p:spTree>
    <p:extLst>
      <p:ext uri="{BB962C8B-B14F-4D97-AF65-F5344CB8AC3E}">
        <p14:creationId xmlns:p14="http://schemas.microsoft.com/office/powerpoint/2010/main" val="62255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8" name="Content Placeholder 3">
            <a:extLst>
              <a:ext uri="{FF2B5EF4-FFF2-40B4-BE49-F238E27FC236}">
                <a16:creationId xmlns:a16="http://schemas.microsoft.com/office/drawing/2014/main" id="{D41F51D2-1B60-4830-826A-FBEFA0F0933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91388" y="1038226"/>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2" name="Title 1">
            <a:extLst>
              <a:ext uri="{FF2B5EF4-FFF2-40B4-BE49-F238E27FC236}">
                <a16:creationId xmlns:a16="http://schemas.microsoft.com/office/drawing/2014/main" id="{A0A76CA3-7653-4455-89F5-DA6550B1B362}"/>
              </a:ext>
            </a:extLst>
          </p:cNvPr>
          <p:cNvSpPr>
            <a:spLocks noGrp="1"/>
          </p:cNvSpPr>
          <p:nvPr>
            <p:ph type="title"/>
          </p:nvPr>
        </p:nvSpPr>
        <p:spPr/>
        <p:txBody>
          <a:bodyPr/>
          <a:lstStyle/>
          <a:p>
            <a:r>
              <a:rPr lang="en-US" altLang="en-US" sz="3600" dirty="0"/>
              <a:t>Promise for Pig Stomachs</a:t>
            </a:r>
          </a:p>
        </p:txBody>
      </p:sp>
      <p:sp>
        <p:nvSpPr>
          <p:cNvPr id="10243" name="Rectangle 3">
            <a:extLst>
              <a:ext uri="{FF2B5EF4-FFF2-40B4-BE49-F238E27FC236}">
                <a16:creationId xmlns:a16="http://schemas.microsoft.com/office/drawing/2014/main" id="{0D45EC7A-7551-45F3-8750-575BA1CEE0BD}"/>
              </a:ext>
            </a:extLst>
          </p:cNvPr>
          <p:cNvSpPr>
            <a:spLocks noChangeArrowheads="1"/>
          </p:cNvSpPr>
          <p:nvPr/>
        </p:nvSpPr>
        <p:spPr bwMode="auto">
          <a:xfrm>
            <a:off x="2840039" y="1679575"/>
            <a:ext cx="16208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“Hog maws.”  </a:t>
            </a:r>
          </a:p>
        </p:txBody>
      </p:sp>
      <p:pic>
        <p:nvPicPr>
          <p:cNvPr id="10244" name="Content Placeholder 3">
            <a:extLst>
              <a:ext uri="{FF2B5EF4-FFF2-40B4-BE49-F238E27FC236}">
                <a16:creationId xmlns:a16="http://schemas.microsoft.com/office/drawing/2014/main" id="{05E92A3D-2FC4-462E-ABB5-E7245DCC04A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38288" y="2462213"/>
            <a:ext cx="205105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Content Placeholder 3">
            <a:extLst>
              <a:ext uri="{FF2B5EF4-FFF2-40B4-BE49-F238E27FC236}">
                <a16:creationId xmlns:a16="http://schemas.microsoft.com/office/drawing/2014/main" id="{5B3AB5DD-1E0C-41C1-87D0-D7B0A6DC641A}"/>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646738" y="2273300"/>
            <a:ext cx="2024062" cy="220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7">
            <a:extLst>
              <a:ext uri="{FF2B5EF4-FFF2-40B4-BE49-F238E27FC236}">
                <a16:creationId xmlns:a16="http://schemas.microsoft.com/office/drawing/2014/main" id="{ECD35052-8625-4F02-99A7-CFB58A55745A}"/>
              </a:ext>
            </a:extLst>
          </p:cNvPr>
          <p:cNvSpPr/>
          <p:nvPr/>
        </p:nvSpPr>
        <p:spPr>
          <a:xfrm>
            <a:off x="2147888"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9" name="Oval 8">
            <a:extLst>
              <a:ext uri="{FF2B5EF4-FFF2-40B4-BE49-F238E27FC236}">
                <a16:creationId xmlns:a16="http://schemas.microsoft.com/office/drawing/2014/main" id="{B421E132-2AC9-415D-9737-AF32F01E17F2}"/>
              </a:ext>
            </a:extLst>
          </p:cNvPr>
          <p:cNvSpPr/>
          <p:nvPr/>
        </p:nvSpPr>
        <p:spPr>
          <a:xfrm>
            <a:off x="2563813"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A637AFA4-ADE0-48C5-B304-827C60B05A1C}"/>
              </a:ext>
            </a:extLst>
          </p:cNvPr>
          <p:cNvSpPr/>
          <p:nvPr/>
        </p:nvSpPr>
        <p:spPr>
          <a:xfrm>
            <a:off x="3290888"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43723D06-9B3A-48E4-9835-04852EFCED01}"/>
              </a:ext>
            </a:extLst>
          </p:cNvPr>
          <p:cNvSpPr/>
          <p:nvPr/>
        </p:nvSpPr>
        <p:spPr>
          <a:xfrm>
            <a:off x="2817814" y="5816600"/>
            <a:ext cx="363537"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5EF7CD77-1724-44EA-A822-E68D7CBB8133}"/>
              </a:ext>
            </a:extLst>
          </p:cNvPr>
          <p:cNvSpPr/>
          <p:nvPr/>
        </p:nvSpPr>
        <p:spPr>
          <a:xfrm>
            <a:off x="4983163" y="4770438"/>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3" name="Oval 12">
            <a:extLst>
              <a:ext uri="{FF2B5EF4-FFF2-40B4-BE49-F238E27FC236}">
                <a16:creationId xmlns:a16="http://schemas.microsoft.com/office/drawing/2014/main" id="{6BC21BB8-8BC4-497A-8654-DCC5834F758E}"/>
              </a:ext>
            </a:extLst>
          </p:cNvPr>
          <p:cNvSpPr/>
          <p:nvPr/>
        </p:nvSpPr>
        <p:spPr>
          <a:xfrm>
            <a:off x="5418138" y="4921250"/>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AC8947F4-9E1E-40E9-B3AA-E4C9F4595D4B}"/>
              </a:ext>
            </a:extLst>
          </p:cNvPr>
          <p:cNvSpPr/>
          <p:nvPr/>
        </p:nvSpPr>
        <p:spPr>
          <a:xfrm>
            <a:off x="6145213" y="4921250"/>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Oval 14">
            <a:extLst>
              <a:ext uri="{FF2B5EF4-FFF2-40B4-BE49-F238E27FC236}">
                <a16:creationId xmlns:a16="http://schemas.microsoft.com/office/drawing/2014/main" id="{24E05A0A-F03A-4874-89E1-58362BF6C4F8}"/>
              </a:ext>
            </a:extLst>
          </p:cNvPr>
          <p:cNvSpPr/>
          <p:nvPr/>
        </p:nvSpPr>
        <p:spPr>
          <a:xfrm>
            <a:off x="5678488" y="5630864"/>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54" name="TextBox 15">
            <a:extLst>
              <a:ext uri="{FF2B5EF4-FFF2-40B4-BE49-F238E27FC236}">
                <a16:creationId xmlns:a16="http://schemas.microsoft.com/office/drawing/2014/main" id="{C82DD655-98BC-40E4-8507-98418959055F}"/>
              </a:ext>
            </a:extLst>
          </p:cNvPr>
          <p:cNvSpPr txBox="1">
            <a:spLocks noChangeArrowheads="1"/>
          </p:cNvSpPr>
          <p:nvPr/>
        </p:nvSpPr>
        <p:spPr bwMode="auto">
          <a:xfrm>
            <a:off x="2211388" y="2933701"/>
            <a:ext cx="12573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Pig stomachs.</a:t>
            </a:r>
          </a:p>
        </p:txBody>
      </p:sp>
      <p:sp>
        <p:nvSpPr>
          <p:cNvPr id="10255" name="TextBox 16">
            <a:extLst>
              <a:ext uri="{FF2B5EF4-FFF2-40B4-BE49-F238E27FC236}">
                <a16:creationId xmlns:a16="http://schemas.microsoft.com/office/drawing/2014/main" id="{9A2B188A-625A-4090-B426-400C767C70E3}"/>
              </a:ext>
            </a:extLst>
          </p:cNvPr>
          <p:cNvSpPr txBox="1">
            <a:spLocks noChangeArrowheads="1"/>
          </p:cNvSpPr>
          <p:nvPr/>
        </p:nvSpPr>
        <p:spPr bwMode="auto">
          <a:xfrm>
            <a:off x="5745163" y="2798763"/>
            <a:ext cx="12573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Pig intestines.</a:t>
            </a:r>
          </a:p>
        </p:txBody>
      </p:sp>
      <p:sp>
        <p:nvSpPr>
          <p:cNvPr id="5" name="Oval Callout 4">
            <a:extLst>
              <a:ext uri="{FF2B5EF4-FFF2-40B4-BE49-F238E27FC236}">
                <a16:creationId xmlns:a16="http://schemas.microsoft.com/office/drawing/2014/main" id="{73719DB1-9C29-424A-8514-EEE8D4AE06F1}"/>
              </a:ext>
            </a:extLst>
          </p:cNvPr>
          <p:cNvSpPr/>
          <p:nvPr/>
        </p:nvSpPr>
        <p:spPr>
          <a:xfrm>
            <a:off x="2792413" y="1379539"/>
            <a:ext cx="1631950" cy="1082675"/>
          </a:xfrm>
          <a:prstGeom prst="wedgeEllipseCallout">
            <a:avLst>
              <a:gd name="adj1" fmla="val 12796"/>
              <a:gd name="adj2" fmla="val 291832"/>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0257" name="Picture 2" descr="http://blogs.technet.com/resized-image.ashx/__size/550x0/__key/communityserver-blogs-components-weblogfiles/00-00-00-91-10/2018.StickFigure_5F00_Robe.png">
            <a:extLst>
              <a:ext uri="{FF2B5EF4-FFF2-40B4-BE49-F238E27FC236}">
                <a16:creationId xmlns:a16="http://schemas.microsoft.com/office/drawing/2014/main" id="{207EBC11-2CAD-4DC6-93B2-8047B1868B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9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Line Callout 1 19">
            <a:extLst>
              <a:ext uri="{FF2B5EF4-FFF2-40B4-BE49-F238E27FC236}">
                <a16:creationId xmlns:a16="http://schemas.microsoft.com/office/drawing/2014/main" id="{9220C680-22B8-4456-9876-8299A3A706FD}"/>
              </a:ext>
            </a:extLst>
          </p:cNvPr>
          <p:cNvSpPr/>
          <p:nvPr/>
        </p:nvSpPr>
        <p:spPr>
          <a:xfrm>
            <a:off x="7989888" y="5276851"/>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60" name="TextBox 23">
            <a:extLst>
              <a:ext uri="{FF2B5EF4-FFF2-40B4-BE49-F238E27FC236}">
                <a16:creationId xmlns:a16="http://schemas.microsoft.com/office/drawing/2014/main" id="{CC4886C3-D8DA-4E56-9F6B-73130EA0A383}"/>
              </a:ext>
            </a:extLst>
          </p:cNvPr>
          <p:cNvSpPr txBox="1">
            <a:spLocks noChangeArrowheads="1"/>
          </p:cNvSpPr>
          <p:nvPr/>
        </p:nvSpPr>
        <p:spPr bwMode="auto">
          <a:xfrm>
            <a:off x="8129588" y="5486401"/>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10261" name="TextBox 21">
            <a:extLst>
              <a:ext uri="{FF2B5EF4-FFF2-40B4-BE49-F238E27FC236}">
                <a16:creationId xmlns:a16="http://schemas.microsoft.com/office/drawing/2014/main" id="{B8C251C5-EEF6-47B6-B486-CF1A35606BDB}"/>
              </a:ext>
            </a:extLst>
          </p:cNvPr>
          <p:cNvSpPr txBox="1">
            <a:spLocks noChangeArrowheads="1"/>
          </p:cNvSpPr>
          <p:nvPr/>
        </p:nvSpPr>
        <p:spPr bwMode="auto">
          <a:xfrm>
            <a:off x="7954964" y="1660525"/>
            <a:ext cx="2282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Pig stomachs.</a:t>
            </a:r>
          </a:p>
        </p:txBody>
      </p:sp>
      <p:sp>
        <p:nvSpPr>
          <p:cNvPr id="23" name="Oval Callout 22">
            <a:extLst>
              <a:ext uri="{FF2B5EF4-FFF2-40B4-BE49-F238E27FC236}">
                <a16:creationId xmlns:a16="http://schemas.microsoft.com/office/drawing/2014/main" id="{4F4784D7-414F-4FFA-8A6E-2B008263B06F}"/>
              </a:ext>
            </a:extLst>
          </p:cNvPr>
          <p:cNvSpPr/>
          <p:nvPr/>
        </p:nvSpPr>
        <p:spPr>
          <a:xfrm>
            <a:off x="4460875" y="1489076"/>
            <a:ext cx="1631950" cy="1082675"/>
          </a:xfrm>
          <a:prstGeom prst="wedgeEllipseCallout">
            <a:avLst>
              <a:gd name="adj1" fmla="val -2485"/>
              <a:gd name="adj2" fmla="val 24320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sp>
        <p:nvSpPr>
          <p:cNvPr id="10263" name="Rectangle 23">
            <a:extLst>
              <a:ext uri="{FF2B5EF4-FFF2-40B4-BE49-F238E27FC236}">
                <a16:creationId xmlns:a16="http://schemas.microsoft.com/office/drawing/2014/main" id="{12748C73-71BE-4C04-9C86-304D6E553B52}"/>
              </a:ext>
            </a:extLst>
          </p:cNvPr>
          <p:cNvSpPr>
            <a:spLocks noChangeArrowheads="1"/>
          </p:cNvSpPr>
          <p:nvPr/>
        </p:nvSpPr>
        <p:spPr bwMode="auto">
          <a:xfrm>
            <a:off x="4524375" y="1860550"/>
            <a:ext cx="16208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“Hog maws.”  </a:t>
            </a:r>
          </a:p>
        </p:txBody>
      </p:sp>
    </p:spTree>
    <p:extLst>
      <p:ext uri="{BB962C8B-B14F-4D97-AF65-F5344CB8AC3E}">
        <p14:creationId xmlns:p14="http://schemas.microsoft.com/office/powerpoint/2010/main" val="779898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E200C-4BE2-48D4-A0E2-A666BD730B6E}"/>
              </a:ext>
            </a:extLst>
          </p:cNvPr>
          <p:cNvSpPr>
            <a:spLocks noGrp="1"/>
          </p:cNvSpPr>
          <p:nvPr>
            <p:ph type="title"/>
          </p:nvPr>
        </p:nvSpPr>
        <p:spPr/>
        <p:txBody>
          <a:bodyPr/>
          <a:lstStyle/>
          <a:p>
            <a:r>
              <a:rPr lang="en-US" dirty="0"/>
              <a:t>The Chicken Case</a:t>
            </a:r>
          </a:p>
        </p:txBody>
      </p:sp>
      <p:sp>
        <p:nvSpPr>
          <p:cNvPr id="3" name="Content Placeholder 2">
            <a:extLst>
              <a:ext uri="{FF2B5EF4-FFF2-40B4-BE49-F238E27FC236}">
                <a16:creationId xmlns:a16="http://schemas.microsoft.com/office/drawing/2014/main" id="{E4ED677C-82EF-4A3F-89A2-04B93A6FDE09}"/>
              </a:ext>
            </a:extLst>
          </p:cNvPr>
          <p:cNvSpPr>
            <a:spLocks noGrp="1"/>
          </p:cNvSpPr>
          <p:nvPr>
            <p:ph idx="1"/>
          </p:nvPr>
        </p:nvSpPr>
        <p:spPr/>
        <p:txBody>
          <a:bodyPr/>
          <a:lstStyle/>
          <a:p>
            <a:pPr marL="0">
              <a:spcBef>
                <a:spcPts val="0"/>
              </a:spcBef>
              <a:spcAft>
                <a:spcPts val="0"/>
              </a:spcAft>
            </a:pP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a Swiss company, orders </a:t>
            </a:r>
            <a:r>
              <a:rPr lang="en-US" sz="2400" b="1" dirty="0">
                <a:ea typeface="Times New Roman" panose="02020603050405020304" pitchFamily="18" charset="0"/>
                <a:cs typeface="Arial" panose="020B0604020202020204" pitchFamily="34" charset="0"/>
              </a:rPr>
              <a:t>“chickens”</a:t>
            </a:r>
            <a:r>
              <a:rPr lang="en-US" sz="2400" dirty="0">
                <a:ea typeface="Times New Roman" panose="02020603050405020304" pitchFamily="18" charset="0"/>
                <a:cs typeface="Arial" panose="020B0604020202020204" pitchFamily="34" charset="0"/>
              </a:rPr>
              <a:t> from Chickens R Us, a US company.  The contract does not specify whether the chickens are to be young, tender, expensive fryers, or old, tough, cheap boilers.  </a:t>
            </a: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intends to order fryers, but the price quoted is the price for boilers.  Neither side discusses the issue.  </a:t>
            </a: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is new to the chicken business.  There is no relevant trade usage as to the term, “Chicken.”  Chickens R Us ships boilers; </a:t>
            </a:r>
            <a:r>
              <a:rPr lang="en-US" sz="2400" dirty="0" err="1">
                <a:ea typeface="Times New Roman" panose="02020603050405020304" pitchFamily="18" charset="0"/>
                <a:cs typeface="Arial" panose="020B0604020202020204" pitchFamily="34" charset="0"/>
              </a:rPr>
              <a:t>Frigilament</a:t>
            </a:r>
            <a:r>
              <a:rPr lang="en-US" sz="2400" dirty="0">
                <a:ea typeface="Times New Roman" panose="02020603050405020304" pitchFamily="18" charset="0"/>
                <a:cs typeface="Arial" panose="020B0604020202020204" pitchFamily="34" charset="0"/>
              </a:rPr>
              <a:t> refuses to accept delivery.  Chickens R Us promised to ship</a:t>
            </a:r>
            <a:endParaRPr lang="en-US" sz="2400" dirty="0">
              <a:ea typeface="Times New Roman" panose="02020603050405020304" pitchFamily="18" charset="0"/>
            </a:endParaRPr>
          </a:p>
          <a:p>
            <a:pPr marL="0">
              <a:spcBef>
                <a:spcPts val="0"/>
              </a:spcBef>
              <a:spcAft>
                <a:spcPts val="0"/>
              </a:spcAft>
            </a:pPr>
            <a:r>
              <a:rPr lang="en-US" sz="2400" dirty="0">
                <a:ea typeface="Times New Roman" panose="02020603050405020304" pitchFamily="18" charset="0"/>
                <a:cs typeface="Arial" panose="020B0604020202020204" pitchFamily="34" charset="0"/>
              </a:rPr>
              <a:t> </a:t>
            </a:r>
            <a:endParaRPr lang="en-US" sz="2400" dirty="0">
              <a:ea typeface="Times New Roman" panose="02020603050405020304" pitchFamily="18" charset="0"/>
            </a:endParaRPr>
          </a:p>
          <a:p>
            <a:pPr marL="0">
              <a:spcBef>
                <a:spcPts val="0"/>
              </a:spcBef>
              <a:spcAft>
                <a:spcPts val="0"/>
              </a:spcAft>
            </a:pPr>
            <a:r>
              <a:rPr lang="en-US" sz="2400" dirty="0">
                <a:ea typeface="Times New Roman" panose="02020603050405020304" pitchFamily="18" charset="0"/>
                <a:cs typeface="Arial" panose="020B0604020202020204" pitchFamily="34" charset="0"/>
              </a:rPr>
              <a:t>(a) Fryers</a:t>
            </a:r>
            <a:endParaRPr lang="en-US" sz="2400" dirty="0">
              <a:ea typeface="Times New Roman" panose="02020603050405020304" pitchFamily="18" charset="0"/>
            </a:endParaRPr>
          </a:p>
          <a:p>
            <a:pPr marL="0">
              <a:spcBef>
                <a:spcPts val="0"/>
              </a:spcBef>
              <a:spcAft>
                <a:spcPts val="0"/>
              </a:spcAft>
            </a:pPr>
            <a:r>
              <a:rPr lang="en-US" sz="2400" dirty="0">
                <a:ea typeface="Times New Roman" panose="02020603050405020304" pitchFamily="18" charset="0"/>
                <a:cs typeface="Arial" panose="020B0604020202020204" pitchFamily="34" charset="0"/>
              </a:rPr>
              <a:t>(b) Boilers</a:t>
            </a:r>
            <a:endParaRPr lang="en-US" sz="2400" dirty="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91165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FCBD1-C9FF-40C5-80D2-85CEDEDADE4A}"/>
              </a:ext>
            </a:extLst>
          </p:cNvPr>
          <p:cNvSpPr>
            <a:spLocks noGrp="1"/>
          </p:cNvSpPr>
          <p:nvPr>
            <p:ph type="title"/>
          </p:nvPr>
        </p:nvSpPr>
        <p:spPr/>
        <p:txBody>
          <a:bodyPr/>
          <a:lstStyle/>
          <a:p>
            <a:r>
              <a:rPr lang="en-US" dirty="0"/>
              <a:t>The Jazz Club Promise</a:t>
            </a:r>
          </a:p>
        </p:txBody>
      </p:sp>
      <p:sp>
        <p:nvSpPr>
          <p:cNvPr id="3" name="Content Placeholder 2">
            <a:extLst>
              <a:ext uri="{FF2B5EF4-FFF2-40B4-BE49-F238E27FC236}">
                <a16:creationId xmlns:a16="http://schemas.microsoft.com/office/drawing/2014/main" id="{B9ABECB6-9E8F-4801-A9E4-1C41303927CC}"/>
              </a:ext>
            </a:extLst>
          </p:cNvPr>
          <p:cNvSpPr>
            <a:spLocks noGrp="1"/>
          </p:cNvSpPr>
          <p:nvPr>
            <p:ph idx="1"/>
          </p:nvPr>
        </p:nvSpPr>
        <p:spPr>
          <a:xfrm>
            <a:off x="609600" y="1163638"/>
            <a:ext cx="11201400" cy="4530725"/>
          </a:xfrm>
        </p:spPr>
        <p:txBody>
          <a:bodyPr/>
          <a:lstStyle/>
          <a:p>
            <a:r>
              <a:rPr lang="en-US" sz="2400" dirty="0">
                <a:ea typeface="Times New Roman" panose="02020603050405020304" pitchFamily="18" charset="0"/>
              </a:rPr>
              <a:t>John, a jazz guitarist, has a contract with Jazz Club to perform for one week. In the contract, Jazz Club stipulates that John is to play jazz that is currently the most popular. John and The Jazz Club believe that this includes music from Ricky Smyth, Don Waters, and The Saxophones. Neither party mentions these performers in the contract, and neither party really cares what music is played as long as it is the currently most popular. Subsequent to forming the contract, several new performers have come on the scene and have skyrocketed in popularity. John believes that these new songs are currently the most popular. When John steps on the stage and starts performing songs from this new act, the management of The Jazz Club immediately shuts off the electricity to the stage and tells John that the music he is playing is not what he promised to play.</a:t>
            </a:r>
          </a:p>
          <a:p>
            <a:r>
              <a:rPr lang="en-US" sz="2400" dirty="0"/>
              <a:t>(a) The owner is correct.</a:t>
            </a:r>
          </a:p>
          <a:p>
            <a:r>
              <a:rPr lang="en-US" sz="2400" dirty="0"/>
              <a:t>(b) The owner is not correct.</a:t>
            </a:r>
            <a:endParaRPr lang="en-US" sz="2200" dirty="0"/>
          </a:p>
        </p:txBody>
      </p:sp>
    </p:spTree>
    <p:extLst>
      <p:ext uri="{BB962C8B-B14F-4D97-AF65-F5344CB8AC3E}">
        <p14:creationId xmlns:p14="http://schemas.microsoft.com/office/powerpoint/2010/main" val="3191693919"/>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2748</TotalTime>
  <Words>896</Words>
  <Application>Microsoft Office PowerPoint</Application>
  <PresentationFormat>Widescreen</PresentationFormat>
  <Paragraphs>68</Paragraphs>
  <Slides>10</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Garamond</vt:lpstr>
      <vt:lpstr>Times New Roman</vt:lpstr>
      <vt:lpstr>Wingdings</vt:lpstr>
      <vt:lpstr>Edge</vt:lpstr>
      <vt:lpstr>Ambiguity </vt:lpstr>
      <vt:lpstr>PowerPoint Presentation</vt:lpstr>
      <vt:lpstr>Raffles v. Wichelhaus</vt:lpstr>
      <vt:lpstr>An Ambiguity</vt:lpstr>
      <vt:lpstr>Ambiguity Or Not? </vt:lpstr>
      <vt:lpstr>An Ambiguity?</vt:lpstr>
      <vt:lpstr>Promise for Pig Stomachs</vt:lpstr>
      <vt:lpstr>The Chicken Case</vt:lpstr>
      <vt:lpstr>The Jazz Club Promise</vt:lpstr>
      <vt:lpstr>What Order?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439</cp:revision>
  <dcterms:created xsi:type="dcterms:W3CDTF">2004-02-06T21:25:14Z</dcterms:created>
  <dcterms:modified xsi:type="dcterms:W3CDTF">2022-06-27T22:00:17Z</dcterms:modified>
</cp:coreProperties>
</file>